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bookmarkIdSeed="4">
  <p:sldMasterIdLst>
    <p:sldMasterId id="2147483648" r:id="rId1"/>
  </p:sldMasterIdLst>
  <p:notesMasterIdLst>
    <p:notesMasterId r:id="rId43"/>
  </p:notesMasterIdLst>
  <p:sldIdLst>
    <p:sldId id="1479" r:id="rId2"/>
    <p:sldId id="1642" r:id="rId3"/>
    <p:sldId id="1655" r:id="rId4"/>
    <p:sldId id="1647" r:id="rId5"/>
    <p:sldId id="257" r:id="rId6"/>
    <p:sldId id="1650" r:id="rId7"/>
    <p:sldId id="1651" r:id="rId8"/>
    <p:sldId id="2195" r:id="rId9"/>
    <p:sldId id="2158" r:id="rId10"/>
    <p:sldId id="2193" r:id="rId11"/>
    <p:sldId id="2160" r:id="rId12"/>
    <p:sldId id="1668" r:id="rId13"/>
    <p:sldId id="1671" r:id="rId14"/>
    <p:sldId id="1670" r:id="rId15"/>
    <p:sldId id="2176" r:id="rId16"/>
    <p:sldId id="2177" r:id="rId17"/>
    <p:sldId id="2141" r:id="rId18"/>
    <p:sldId id="2179" r:id="rId19"/>
    <p:sldId id="2146" r:id="rId20"/>
    <p:sldId id="2149" r:id="rId21"/>
    <p:sldId id="1673" r:id="rId22"/>
    <p:sldId id="2165" r:id="rId23"/>
    <p:sldId id="2196" r:id="rId24"/>
    <p:sldId id="2167" r:id="rId25"/>
    <p:sldId id="2192" r:id="rId26"/>
    <p:sldId id="2201" r:id="rId27"/>
    <p:sldId id="2198" r:id="rId28"/>
    <p:sldId id="1672" r:id="rId29"/>
    <p:sldId id="2202" r:id="rId30"/>
    <p:sldId id="2180" r:id="rId31"/>
    <p:sldId id="2181" r:id="rId32"/>
    <p:sldId id="2199" r:id="rId33"/>
    <p:sldId id="1661" r:id="rId34"/>
    <p:sldId id="2183" r:id="rId35"/>
    <p:sldId id="2184" r:id="rId36"/>
    <p:sldId id="2203" r:id="rId37"/>
    <p:sldId id="1667" r:id="rId38"/>
    <p:sldId id="2172" r:id="rId39"/>
    <p:sldId id="2200" r:id="rId40"/>
    <p:sldId id="2163" r:id="rId41"/>
    <p:sldId id="2197"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472C4"/>
    <a:srgbClr val="F2F2F2"/>
    <a:srgbClr val="494B69"/>
    <a:srgbClr val="695D7A"/>
    <a:srgbClr val="5B9BD5"/>
    <a:srgbClr val="FFC000"/>
    <a:srgbClr val="ED7D31"/>
    <a:srgbClr val="A5A5A5"/>
    <a:srgbClr val="70AD4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973" autoAdjust="0"/>
    <p:restoredTop sz="95196" autoAdjust="0"/>
  </p:normalViewPr>
  <p:slideViewPr>
    <p:cSldViewPr snapToGrid="0">
      <p:cViewPr varScale="1">
        <p:scale>
          <a:sx n="81" d="100"/>
          <a:sy n="81" d="100"/>
        </p:scale>
        <p:origin x="614" y="67"/>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3">
  <dgm:title val=""/>
  <dgm:desc val=""/>
  <dgm:catLst>
    <dgm:cat type="accent3" pri="11300"/>
  </dgm:catLst>
  <dgm:styleLbl name="node0">
    <dgm:fillClrLst meth="repeat">
      <a:schemeClr val="accent3">
        <a:shade val="80000"/>
      </a:schemeClr>
    </dgm:fillClrLst>
    <dgm:linClrLst meth="repeat">
      <a:schemeClr val="lt1"/>
    </dgm:linClrLst>
    <dgm:effectClrLst/>
    <dgm:txLinClrLst/>
    <dgm:txFillClrLst/>
    <dgm:txEffectClrLst/>
  </dgm:styleLbl>
  <dgm:styleLbl name="node1">
    <dgm:fillClrLst>
      <a:schemeClr val="accent3">
        <a:shade val="80000"/>
      </a:schemeClr>
      <a:schemeClr val="accent3">
        <a:tint val="70000"/>
      </a:schemeClr>
    </dgm:fillClrLst>
    <dgm:linClrLst meth="repeat">
      <a:schemeClr val="lt1"/>
    </dgm:linClrLst>
    <dgm:effectClrLst/>
    <dgm:txLinClrLst/>
    <dgm:txFillClrLst/>
    <dgm:txEffectClrLst/>
  </dgm:styleLbl>
  <dgm:styleLbl name="alignNode1">
    <dgm:fillClrLst>
      <a:schemeClr val="accent3">
        <a:shade val="80000"/>
      </a:schemeClr>
      <a:schemeClr val="accent3">
        <a:tint val="70000"/>
      </a:schemeClr>
    </dgm:fillClrLst>
    <dgm:linClrLst>
      <a:schemeClr val="accent3">
        <a:shade val="80000"/>
      </a:schemeClr>
      <a:schemeClr val="accent3">
        <a:tint val="70000"/>
      </a:schemeClr>
    </dgm:linClrLst>
    <dgm:effectClrLst/>
    <dgm:txLinClrLst/>
    <dgm:txFillClrLst/>
    <dgm:txEffectClrLst/>
  </dgm:styleLbl>
  <dgm:styleLbl name="lnNode1">
    <dgm:fillClrLst>
      <a:schemeClr val="accent3">
        <a:shade val="80000"/>
      </a:schemeClr>
      <a:schemeClr val="accent3">
        <a:tint val="7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tint val="70000"/>
        <a:alpha val="50000"/>
      </a:schemeClr>
    </dgm:fillClrLst>
    <dgm:linClrLst meth="repeat">
      <a:schemeClr val="lt1"/>
    </dgm:linClrLst>
    <dgm:effectClrLst/>
    <dgm:txLinClrLst/>
    <dgm:txFillClrLst/>
    <dgm:txEffectClrLst/>
  </dgm:styleLbl>
  <dgm:styleLbl name="node2">
    <dgm:fillClrLst>
      <a:schemeClr val="accent3">
        <a:tint val="99000"/>
      </a:schemeClr>
    </dgm:fillClrLst>
    <dgm:linClrLst meth="repeat">
      <a:schemeClr val="lt1"/>
    </dgm:linClrLst>
    <dgm:effectClrLst/>
    <dgm:txLinClrLst/>
    <dgm:txFillClrLst/>
    <dgm:txEffectClrLst/>
  </dgm:styleLbl>
  <dgm:styleLbl name="node3">
    <dgm:fillClrLst>
      <a:schemeClr val="accent3">
        <a:tint val="80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dgm:txEffectClrLst/>
  </dgm:styleLbl>
  <dgm:styleLbl name="f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b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sibTrans1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9000"/>
      </a:schemeClr>
    </dgm:fillClrLst>
    <dgm:linClrLst meth="repeat">
      <a:schemeClr val="lt1"/>
    </dgm:linClrLst>
    <dgm:effectClrLst/>
    <dgm:txLinClrLst/>
    <dgm:txFillClrLst/>
    <dgm:txEffectClrLst/>
  </dgm:styleLbl>
  <dgm:styleLbl name="asst3">
    <dgm:fillClrLst>
      <a:schemeClr val="accent3">
        <a:tint val="80000"/>
      </a:schemeClr>
    </dgm:fillClrLst>
    <dgm:linClrLst meth="repeat">
      <a:schemeClr val="lt1"/>
    </dgm:linClrLst>
    <dgm:effectClrLst/>
    <dgm:txLinClrLst/>
    <dgm:txFillClrLst/>
    <dgm:txEffectClrLst/>
  </dgm:styleLbl>
  <dgm:styleLbl name="asst4">
    <dgm:fillClrLst>
      <a:schemeClr val="accent3">
        <a:tint val="7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lt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9000"/>
      </a:schemeClr>
    </dgm:fillClrLst>
    <dgm:linClrLst meth="repeat">
      <a:schemeClr val="accent3">
        <a:tint val="99000"/>
      </a:schemeClr>
    </dgm:linClrLst>
    <dgm:effectClrLst/>
    <dgm:txLinClrLst/>
    <dgm:txFillClrLst meth="repeat">
      <a:schemeClr val="tx1"/>
    </dgm:txFillClrLst>
    <dgm:txEffectClrLst/>
  </dgm:styleLbl>
  <dgm:styleLbl name="parChTrans1D3">
    <dgm:fillClrLst meth="repeat">
      <a:schemeClr val="accent3">
        <a:tint val="80000"/>
      </a:schemeClr>
    </dgm:fillClrLst>
    <dgm:linClrLst meth="repeat">
      <a:schemeClr val="accent3">
        <a:tint val="80000"/>
      </a:schemeClr>
    </dgm:linClrLst>
    <dgm:effectClrLst/>
    <dgm:txLinClrLst/>
    <dgm:txFillClrLst meth="repeat">
      <a:schemeClr val="tx1"/>
    </dgm:txFillClrLst>
    <dgm:txEffectClrLst/>
  </dgm:styleLbl>
  <dgm:styleLbl name="parChTrans1D4">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D2A5684-3B3B-4B84-94B9-F05E7F067EB0}" type="doc">
      <dgm:prSet loTypeId="urn:microsoft.com/office/officeart/2005/8/layout/vList3" loCatId="list" qsTypeId="urn:microsoft.com/office/officeart/2005/8/quickstyle/simple3" qsCatId="simple" csTypeId="urn:microsoft.com/office/officeart/2005/8/colors/colorful2" csCatId="colorful" phldr="1"/>
      <dgm:spPr/>
    </dgm:pt>
    <dgm:pt modelId="{3B059B58-7C1A-4007-8EA5-25DA3EAE6879}" type="pres">
      <dgm:prSet presAssocID="{1D2A5684-3B3B-4B84-94B9-F05E7F067EB0}" presName="linearFlow" presStyleCnt="0">
        <dgm:presLayoutVars>
          <dgm:dir/>
          <dgm:resizeHandles val="exact"/>
        </dgm:presLayoutVars>
      </dgm:prSet>
      <dgm:spPr/>
    </dgm:pt>
  </dgm:ptLst>
  <dgm:cxnLst>
    <dgm:cxn modelId="{A3A41B8C-348B-4BD6-BB39-B8B04C812C07}" type="presOf" srcId="{1D2A5684-3B3B-4B84-94B9-F05E7F067EB0}" destId="{3B059B58-7C1A-4007-8EA5-25DA3EAE6879}" srcOrd="0" destOrd="0" presId="urn:microsoft.com/office/officeart/2005/8/layout/vList3"/>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A1F2C43-B5C9-465C-A4D9-6E002F8B79B2}" type="doc">
      <dgm:prSet loTypeId="urn:microsoft.com/office/officeart/2008/layout/HorizontalMultiLevelHierarchy" loCatId="hierarchy" qsTypeId="urn:microsoft.com/office/officeart/2005/8/quickstyle/simple3" qsCatId="simple" csTypeId="urn:microsoft.com/office/officeart/2005/8/colors/accent3_3" csCatId="accent3" phldr="1"/>
      <dgm:spPr/>
      <dgm:t>
        <a:bodyPr/>
        <a:lstStyle/>
        <a:p>
          <a:endParaRPr lang="en-IN"/>
        </a:p>
      </dgm:t>
    </dgm:pt>
    <dgm:pt modelId="{FAF701E7-5FB0-4C32-895D-92C7C765B947}">
      <dgm:prSet phldrT="[Text]" custT="1"/>
      <dgm:spPr/>
      <dgm:t>
        <a:bodyPr/>
        <a:lstStyle/>
        <a:p>
          <a:r>
            <a:rPr lang="en-IN" sz="2400" dirty="0">
              <a:latin typeface="Times New Roman" panose="02020603050405020304" pitchFamily="18" charset="0"/>
              <a:cs typeface="Times New Roman" panose="02020603050405020304" pitchFamily="18" charset="0"/>
            </a:rPr>
            <a:t>Objectives</a:t>
          </a:r>
        </a:p>
      </dgm:t>
    </dgm:pt>
    <dgm:pt modelId="{6913EB5D-FCB8-4E16-8E6C-0DD4549221AD}" type="parTrans" cxnId="{9FDDCC98-E42C-42DA-BDBB-ACDE217CF5A9}">
      <dgm:prSet/>
      <dgm:spPr/>
      <dgm:t>
        <a:bodyPr/>
        <a:lstStyle/>
        <a:p>
          <a:endParaRPr lang="en-IN"/>
        </a:p>
      </dgm:t>
    </dgm:pt>
    <dgm:pt modelId="{10E1FA8D-4892-4B0B-858C-404319BC21EE}" type="sibTrans" cxnId="{9FDDCC98-E42C-42DA-BDBB-ACDE217CF5A9}">
      <dgm:prSet/>
      <dgm:spPr/>
      <dgm:t>
        <a:bodyPr/>
        <a:lstStyle/>
        <a:p>
          <a:endParaRPr lang="en-IN"/>
        </a:p>
      </dgm:t>
    </dgm:pt>
    <dgm:pt modelId="{3A033295-6B44-449D-B60B-9D49E47F9856}">
      <dgm:prSet phldrT="[Text]" custT="1"/>
      <dgm:spPr/>
      <dgm:t>
        <a:bodyPr/>
        <a:lstStyle/>
        <a:p>
          <a:r>
            <a:rPr lang="en-IN" sz="2400" dirty="0">
              <a:latin typeface="Times New Roman" panose="02020603050405020304" pitchFamily="18" charset="0"/>
              <a:cs typeface="Times New Roman" panose="02020603050405020304" pitchFamily="18" charset="0"/>
            </a:rPr>
            <a:t>Multiclass Cyclone Classification</a:t>
          </a:r>
        </a:p>
      </dgm:t>
    </dgm:pt>
    <dgm:pt modelId="{3EBC1B4C-E3EA-4A99-A0AD-A790E4D175C8}" type="parTrans" cxnId="{31B31EF6-B3ED-4466-9A0C-3B9422A60692}">
      <dgm:prSet/>
      <dgm:spPr/>
      <dgm:t>
        <a:bodyPr/>
        <a:lstStyle/>
        <a:p>
          <a:endParaRPr lang="en-IN"/>
        </a:p>
      </dgm:t>
    </dgm:pt>
    <dgm:pt modelId="{5442C34E-C44C-442E-9606-DC53F82D6D44}" type="sibTrans" cxnId="{31B31EF6-B3ED-4466-9A0C-3B9422A60692}">
      <dgm:prSet/>
      <dgm:spPr/>
      <dgm:t>
        <a:bodyPr/>
        <a:lstStyle/>
        <a:p>
          <a:endParaRPr lang="en-IN"/>
        </a:p>
      </dgm:t>
    </dgm:pt>
    <dgm:pt modelId="{7A1CAB66-6746-43A8-8642-902AC1E3F581}">
      <dgm:prSet phldrT="[Text]" custT="1"/>
      <dgm:spPr/>
      <dgm:t>
        <a:bodyPr/>
        <a:lstStyle/>
        <a:p>
          <a:r>
            <a:rPr lang="en-IN" sz="2400" dirty="0">
              <a:latin typeface="Times New Roman" panose="02020603050405020304" pitchFamily="18" charset="0"/>
              <a:cs typeface="Times New Roman" panose="02020603050405020304" pitchFamily="18" charset="0"/>
            </a:rPr>
            <a:t>Cyclone Detection</a:t>
          </a:r>
        </a:p>
      </dgm:t>
    </dgm:pt>
    <dgm:pt modelId="{17839202-DB78-4417-90ED-CBF209A43FF7}" type="parTrans" cxnId="{049A94B4-1CC6-4DAC-82C5-EA2370E26911}">
      <dgm:prSet/>
      <dgm:spPr/>
      <dgm:t>
        <a:bodyPr/>
        <a:lstStyle/>
        <a:p>
          <a:endParaRPr lang="en-IN"/>
        </a:p>
      </dgm:t>
    </dgm:pt>
    <dgm:pt modelId="{9C932282-6987-45FE-9DD1-B5D29CDB6630}" type="sibTrans" cxnId="{049A94B4-1CC6-4DAC-82C5-EA2370E26911}">
      <dgm:prSet/>
      <dgm:spPr/>
      <dgm:t>
        <a:bodyPr/>
        <a:lstStyle/>
        <a:p>
          <a:endParaRPr lang="en-IN"/>
        </a:p>
      </dgm:t>
    </dgm:pt>
    <dgm:pt modelId="{413FE655-5B50-4495-90B4-EC7577D9D4E3}">
      <dgm:prSet phldrT="[Text]" custT="1"/>
      <dgm:spPr/>
      <dgm:t>
        <a:bodyPr/>
        <a:lstStyle/>
        <a:p>
          <a:r>
            <a:rPr lang="en-IN" sz="2400" dirty="0">
              <a:latin typeface="Times New Roman" panose="02020603050405020304" pitchFamily="18" charset="0"/>
              <a:cs typeface="Times New Roman" panose="02020603050405020304" pitchFamily="18" charset="0"/>
            </a:rPr>
            <a:t>Binary Cyclone Classification</a:t>
          </a:r>
        </a:p>
      </dgm:t>
    </dgm:pt>
    <dgm:pt modelId="{9CCCDCC4-B3FD-4FB5-B80E-701AF7A9029E}" type="parTrans" cxnId="{1BDF4B58-B23A-4909-B12B-360C128752A7}">
      <dgm:prSet/>
      <dgm:spPr/>
      <dgm:t>
        <a:bodyPr/>
        <a:lstStyle/>
        <a:p>
          <a:endParaRPr lang="en-IN"/>
        </a:p>
      </dgm:t>
    </dgm:pt>
    <dgm:pt modelId="{F1C52D38-24D8-4480-891A-33A126748C32}" type="sibTrans" cxnId="{1BDF4B58-B23A-4909-B12B-360C128752A7}">
      <dgm:prSet/>
      <dgm:spPr/>
      <dgm:t>
        <a:bodyPr/>
        <a:lstStyle/>
        <a:p>
          <a:endParaRPr lang="en-IN"/>
        </a:p>
      </dgm:t>
    </dgm:pt>
    <dgm:pt modelId="{4DBA82B2-452E-440C-93F4-451351D3E86A}">
      <dgm:prSet phldrT="[Text]" custT="1"/>
      <dgm:spPr/>
      <dgm:t>
        <a:bodyPr/>
        <a:lstStyle/>
        <a:p>
          <a:r>
            <a:rPr lang="en-IN" sz="2400" dirty="0">
              <a:latin typeface="Times New Roman" panose="02020603050405020304" pitchFamily="18" charset="0"/>
              <a:cs typeface="Times New Roman" panose="02020603050405020304" pitchFamily="18" charset="0"/>
            </a:rPr>
            <a:t>Regression</a:t>
          </a:r>
        </a:p>
      </dgm:t>
    </dgm:pt>
    <dgm:pt modelId="{C02EE03B-AAAB-49B5-B73A-4BC30E7D0838}" type="parTrans" cxnId="{5FB1375D-228F-4408-BCD1-1BF26F463453}">
      <dgm:prSet/>
      <dgm:spPr/>
      <dgm:t>
        <a:bodyPr/>
        <a:lstStyle/>
        <a:p>
          <a:endParaRPr lang="en-IN"/>
        </a:p>
      </dgm:t>
    </dgm:pt>
    <dgm:pt modelId="{175B1F1E-6707-40F6-96B0-C447D6310775}" type="sibTrans" cxnId="{5FB1375D-228F-4408-BCD1-1BF26F463453}">
      <dgm:prSet/>
      <dgm:spPr/>
      <dgm:t>
        <a:bodyPr/>
        <a:lstStyle/>
        <a:p>
          <a:endParaRPr lang="en-IN"/>
        </a:p>
      </dgm:t>
    </dgm:pt>
    <dgm:pt modelId="{046012A5-7D95-4010-AF56-61F4E4FC2BC9}">
      <dgm:prSet custT="1"/>
      <dgm:spPr/>
      <dgm:t>
        <a:bodyPr/>
        <a:lstStyle/>
        <a:p>
          <a:r>
            <a:rPr lang="en-IN" sz="2400" kern="1200" dirty="0">
              <a:solidFill>
                <a:prstClr val="black"/>
              </a:solidFill>
              <a:latin typeface="Times New Roman" panose="02020603050405020304" pitchFamily="18" charset="0"/>
              <a:ea typeface="+mn-ea"/>
              <a:cs typeface="Times New Roman" panose="02020603050405020304" pitchFamily="18" charset="0"/>
            </a:rPr>
            <a:t>Rapid Intensification Detection</a:t>
          </a:r>
        </a:p>
      </dgm:t>
    </dgm:pt>
    <dgm:pt modelId="{BFC3EEDE-A3E1-4074-84E4-B19C76937021}" type="parTrans" cxnId="{748D5F79-3197-4815-9C7E-70ADCCC9BE69}">
      <dgm:prSet/>
      <dgm:spPr/>
      <dgm:t>
        <a:bodyPr/>
        <a:lstStyle/>
        <a:p>
          <a:endParaRPr lang="en-IN"/>
        </a:p>
      </dgm:t>
    </dgm:pt>
    <dgm:pt modelId="{FEA2FE1B-FB45-4A3D-9C4D-9AEC414504E6}" type="sibTrans" cxnId="{748D5F79-3197-4815-9C7E-70ADCCC9BE69}">
      <dgm:prSet/>
      <dgm:spPr/>
      <dgm:t>
        <a:bodyPr/>
        <a:lstStyle/>
        <a:p>
          <a:endParaRPr lang="en-IN"/>
        </a:p>
      </dgm:t>
    </dgm:pt>
    <dgm:pt modelId="{13E2A600-0A66-4E0A-A784-E6F587B32F7D}" type="pres">
      <dgm:prSet presAssocID="{2A1F2C43-B5C9-465C-A4D9-6E002F8B79B2}" presName="Name0" presStyleCnt="0">
        <dgm:presLayoutVars>
          <dgm:chPref val="1"/>
          <dgm:dir/>
          <dgm:animOne val="branch"/>
          <dgm:animLvl val="lvl"/>
          <dgm:resizeHandles val="exact"/>
        </dgm:presLayoutVars>
      </dgm:prSet>
      <dgm:spPr/>
    </dgm:pt>
    <dgm:pt modelId="{767B6AE2-957F-4E9E-8F3B-F7633E963D27}" type="pres">
      <dgm:prSet presAssocID="{FAF701E7-5FB0-4C32-895D-92C7C765B947}" presName="root1" presStyleCnt="0"/>
      <dgm:spPr/>
    </dgm:pt>
    <dgm:pt modelId="{59589F30-7F77-4C51-92C6-F1BA186C98CC}" type="pres">
      <dgm:prSet presAssocID="{FAF701E7-5FB0-4C32-895D-92C7C765B947}" presName="LevelOneTextNode" presStyleLbl="node0" presStyleIdx="0" presStyleCnt="1">
        <dgm:presLayoutVars>
          <dgm:chPref val="3"/>
        </dgm:presLayoutVars>
      </dgm:prSet>
      <dgm:spPr/>
    </dgm:pt>
    <dgm:pt modelId="{D69397D8-1918-4BA5-AAB8-2EFDD0908150}" type="pres">
      <dgm:prSet presAssocID="{FAF701E7-5FB0-4C32-895D-92C7C765B947}" presName="level2hierChild" presStyleCnt="0"/>
      <dgm:spPr/>
    </dgm:pt>
    <dgm:pt modelId="{121B60D2-E6A1-45D4-A1F3-D43C8457E9C5}" type="pres">
      <dgm:prSet presAssocID="{3EBC1B4C-E3EA-4A99-A0AD-A790E4D175C8}" presName="conn2-1" presStyleLbl="parChTrans1D2" presStyleIdx="0" presStyleCnt="5"/>
      <dgm:spPr/>
    </dgm:pt>
    <dgm:pt modelId="{4F0702EB-341D-4FBA-9A1D-877F1CF0263B}" type="pres">
      <dgm:prSet presAssocID="{3EBC1B4C-E3EA-4A99-A0AD-A790E4D175C8}" presName="connTx" presStyleLbl="parChTrans1D2" presStyleIdx="0" presStyleCnt="5"/>
      <dgm:spPr/>
    </dgm:pt>
    <dgm:pt modelId="{28C95C8C-7BD5-43BF-AF66-04653026604D}" type="pres">
      <dgm:prSet presAssocID="{3A033295-6B44-449D-B60B-9D49E47F9856}" presName="root2" presStyleCnt="0"/>
      <dgm:spPr/>
    </dgm:pt>
    <dgm:pt modelId="{FA00267C-41CA-4B5A-9C31-FD70B5A03386}" type="pres">
      <dgm:prSet presAssocID="{3A033295-6B44-449D-B60B-9D49E47F9856}" presName="LevelTwoTextNode" presStyleLbl="node2" presStyleIdx="0" presStyleCnt="5">
        <dgm:presLayoutVars>
          <dgm:chPref val="3"/>
        </dgm:presLayoutVars>
      </dgm:prSet>
      <dgm:spPr/>
    </dgm:pt>
    <dgm:pt modelId="{899B4EF6-0E63-49F9-8A96-1244677851F6}" type="pres">
      <dgm:prSet presAssocID="{3A033295-6B44-449D-B60B-9D49E47F9856}" presName="level3hierChild" presStyleCnt="0"/>
      <dgm:spPr/>
    </dgm:pt>
    <dgm:pt modelId="{6BC16872-A11F-4787-8986-8397D4D10425}" type="pres">
      <dgm:prSet presAssocID="{17839202-DB78-4417-90ED-CBF209A43FF7}" presName="conn2-1" presStyleLbl="parChTrans1D2" presStyleIdx="1" presStyleCnt="5"/>
      <dgm:spPr/>
    </dgm:pt>
    <dgm:pt modelId="{81D68DD1-25D9-4A85-B311-20842EF59721}" type="pres">
      <dgm:prSet presAssocID="{17839202-DB78-4417-90ED-CBF209A43FF7}" presName="connTx" presStyleLbl="parChTrans1D2" presStyleIdx="1" presStyleCnt="5"/>
      <dgm:spPr/>
    </dgm:pt>
    <dgm:pt modelId="{07201875-930A-4E05-8FF1-78FF8691FE29}" type="pres">
      <dgm:prSet presAssocID="{7A1CAB66-6746-43A8-8642-902AC1E3F581}" presName="root2" presStyleCnt="0"/>
      <dgm:spPr/>
    </dgm:pt>
    <dgm:pt modelId="{4F858D46-2966-4EDF-8F05-BC773161A1D4}" type="pres">
      <dgm:prSet presAssocID="{7A1CAB66-6746-43A8-8642-902AC1E3F581}" presName="LevelTwoTextNode" presStyleLbl="node2" presStyleIdx="1" presStyleCnt="5">
        <dgm:presLayoutVars>
          <dgm:chPref val="3"/>
        </dgm:presLayoutVars>
      </dgm:prSet>
      <dgm:spPr/>
    </dgm:pt>
    <dgm:pt modelId="{0DE1A150-3214-4BE5-B822-6513E38440FB}" type="pres">
      <dgm:prSet presAssocID="{7A1CAB66-6746-43A8-8642-902AC1E3F581}" presName="level3hierChild" presStyleCnt="0"/>
      <dgm:spPr/>
    </dgm:pt>
    <dgm:pt modelId="{6E9B87F2-7C81-4D70-8591-01D3DCDA79B5}" type="pres">
      <dgm:prSet presAssocID="{9CCCDCC4-B3FD-4FB5-B80E-701AF7A9029E}" presName="conn2-1" presStyleLbl="parChTrans1D2" presStyleIdx="2" presStyleCnt="5"/>
      <dgm:spPr/>
    </dgm:pt>
    <dgm:pt modelId="{11625E18-5B0B-48E4-93F7-EC9B0FD6618C}" type="pres">
      <dgm:prSet presAssocID="{9CCCDCC4-B3FD-4FB5-B80E-701AF7A9029E}" presName="connTx" presStyleLbl="parChTrans1D2" presStyleIdx="2" presStyleCnt="5"/>
      <dgm:spPr/>
    </dgm:pt>
    <dgm:pt modelId="{1786E8A6-01DB-4E66-B69A-64BEC179C545}" type="pres">
      <dgm:prSet presAssocID="{413FE655-5B50-4495-90B4-EC7577D9D4E3}" presName="root2" presStyleCnt="0"/>
      <dgm:spPr/>
    </dgm:pt>
    <dgm:pt modelId="{0AD7A2C9-BF7E-4601-9ADF-171AC9DCDE59}" type="pres">
      <dgm:prSet presAssocID="{413FE655-5B50-4495-90B4-EC7577D9D4E3}" presName="LevelTwoTextNode" presStyleLbl="node2" presStyleIdx="2" presStyleCnt="5">
        <dgm:presLayoutVars>
          <dgm:chPref val="3"/>
        </dgm:presLayoutVars>
      </dgm:prSet>
      <dgm:spPr/>
    </dgm:pt>
    <dgm:pt modelId="{B98A208A-8BB7-4757-8541-20451CF97754}" type="pres">
      <dgm:prSet presAssocID="{413FE655-5B50-4495-90B4-EC7577D9D4E3}" presName="level3hierChild" presStyleCnt="0"/>
      <dgm:spPr/>
    </dgm:pt>
    <dgm:pt modelId="{69965EE3-C45B-44B2-A6CB-C857F1BFD318}" type="pres">
      <dgm:prSet presAssocID="{C02EE03B-AAAB-49B5-B73A-4BC30E7D0838}" presName="conn2-1" presStyleLbl="parChTrans1D2" presStyleIdx="3" presStyleCnt="5"/>
      <dgm:spPr/>
    </dgm:pt>
    <dgm:pt modelId="{B026F250-FDD6-49D8-90F7-E2DC5825028E}" type="pres">
      <dgm:prSet presAssocID="{C02EE03B-AAAB-49B5-B73A-4BC30E7D0838}" presName="connTx" presStyleLbl="parChTrans1D2" presStyleIdx="3" presStyleCnt="5"/>
      <dgm:spPr/>
    </dgm:pt>
    <dgm:pt modelId="{1C37776B-FFCD-435C-8CFC-313CA3EAFAC3}" type="pres">
      <dgm:prSet presAssocID="{4DBA82B2-452E-440C-93F4-451351D3E86A}" presName="root2" presStyleCnt="0"/>
      <dgm:spPr/>
    </dgm:pt>
    <dgm:pt modelId="{6CFAAA86-AAC6-41C5-9F07-06DDB11EF7F9}" type="pres">
      <dgm:prSet presAssocID="{4DBA82B2-452E-440C-93F4-451351D3E86A}" presName="LevelTwoTextNode" presStyleLbl="node2" presStyleIdx="3" presStyleCnt="5">
        <dgm:presLayoutVars>
          <dgm:chPref val="3"/>
        </dgm:presLayoutVars>
      </dgm:prSet>
      <dgm:spPr/>
    </dgm:pt>
    <dgm:pt modelId="{3EE0B427-DE39-4079-84C0-C4DCE2A14FF6}" type="pres">
      <dgm:prSet presAssocID="{4DBA82B2-452E-440C-93F4-451351D3E86A}" presName="level3hierChild" presStyleCnt="0"/>
      <dgm:spPr/>
    </dgm:pt>
    <dgm:pt modelId="{72E78ADD-270F-493B-8455-60947076DDF8}" type="pres">
      <dgm:prSet presAssocID="{BFC3EEDE-A3E1-4074-84E4-B19C76937021}" presName="conn2-1" presStyleLbl="parChTrans1D2" presStyleIdx="4" presStyleCnt="5"/>
      <dgm:spPr/>
    </dgm:pt>
    <dgm:pt modelId="{BB4998F6-EE5C-4F10-869D-32920E8450E9}" type="pres">
      <dgm:prSet presAssocID="{BFC3EEDE-A3E1-4074-84E4-B19C76937021}" presName="connTx" presStyleLbl="parChTrans1D2" presStyleIdx="4" presStyleCnt="5"/>
      <dgm:spPr/>
    </dgm:pt>
    <dgm:pt modelId="{FA068994-47A8-4DE1-8408-D9E2110EB4FF}" type="pres">
      <dgm:prSet presAssocID="{046012A5-7D95-4010-AF56-61F4E4FC2BC9}" presName="root2" presStyleCnt="0"/>
      <dgm:spPr/>
    </dgm:pt>
    <dgm:pt modelId="{7DE652AA-85C7-46A5-AD27-1AC1D20EA1EA}" type="pres">
      <dgm:prSet presAssocID="{046012A5-7D95-4010-AF56-61F4E4FC2BC9}" presName="LevelTwoTextNode" presStyleLbl="node2" presStyleIdx="4" presStyleCnt="5">
        <dgm:presLayoutVars>
          <dgm:chPref val="3"/>
        </dgm:presLayoutVars>
      </dgm:prSet>
      <dgm:spPr/>
    </dgm:pt>
    <dgm:pt modelId="{432A463D-0F78-4093-AAAC-60156F41C1BD}" type="pres">
      <dgm:prSet presAssocID="{046012A5-7D95-4010-AF56-61F4E4FC2BC9}" presName="level3hierChild" presStyleCnt="0"/>
      <dgm:spPr/>
    </dgm:pt>
  </dgm:ptLst>
  <dgm:cxnLst>
    <dgm:cxn modelId="{11619C01-A355-4834-87BF-7823EEB4C3F7}" type="presOf" srcId="{C02EE03B-AAAB-49B5-B73A-4BC30E7D0838}" destId="{69965EE3-C45B-44B2-A6CB-C857F1BFD318}" srcOrd="0" destOrd="0" presId="urn:microsoft.com/office/officeart/2008/layout/HorizontalMultiLevelHierarchy"/>
    <dgm:cxn modelId="{1AEFCC21-036E-4CA0-B666-82F098A7E9B1}" type="presOf" srcId="{FAF701E7-5FB0-4C32-895D-92C7C765B947}" destId="{59589F30-7F77-4C51-92C6-F1BA186C98CC}" srcOrd="0" destOrd="0" presId="urn:microsoft.com/office/officeart/2008/layout/HorizontalMultiLevelHierarchy"/>
    <dgm:cxn modelId="{5FB1375D-228F-4408-BCD1-1BF26F463453}" srcId="{FAF701E7-5FB0-4C32-895D-92C7C765B947}" destId="{4DBA82B2-452E-440C-93F4-451351D3E86A}" srcOrd="3" destOrd="0" parTransId="{C02EE03B-AAAB-49B5-B73A-4BC30E7D0838}" sibTransId="{175B1F1E-6707-40F6-96B0-C447D6310775}"/>
    <dgm:cxn modelId="{4A393048-9085-45F2-8020-6931983121B3}" type="presOf" srcId="{4DBA82B2-452E-440C-93F4-451351D3E86A}" destId="{6CFAAA86-AAC6-41C5-9F07-06DDB11EF7F9}" srcOrd="0" destOrd="0" presId="urn:microsoft.com/office/officeart/2008/layout/HorizontalMultiLevelHierarchy"/>
    <dgm:cxn modelId="{B26B264C-7252-42B1-9B1A-C9F936C9C5B1}" type="presOf" srcId="{3EBC1B4C-E3EA-4A99-A0AD-A790E4D175C8}" destId="{121B60D2-E6A1-45D4-A1F3-D43C8457E9C5}" srcOrd="0" destOrd="0" presId="urn:microsoft.com/office/officeart/2008/layout/HorizontalMultiLevelHierarchy"/>
    <dgm:cxn modelId="{BF9CA073-F2D8-46B7-8A29-F61CB97CD43C}" type="presOf" srcId="{2A1F2C43-B5C9-465C-A4D9-6E002F8B79B2}" destId="{13E2A600-0A66-4E0A-A784-E6F587B32F7D}" srcOrd="0" destOrd="0" presId="urn:microsoft.com/office/officeart/2008/layout/HorizontalMultiLevelHierarchy"/>
    <dgm:cxn modelId="{1BDF4B58-B23A-4909-B12B-360C128752A7}" srcId="{FAF701E7-5FB0-4C32-895D-92C7C765B947}" destId="{413FE655-5B50-4495-90B4-EC7577D9D4E3}" srcOrd="2" destOrd="0" parTransId="{9CCCDCC4-B3FD-4FB5-B80E-701AF7A9029E}" sibTransId="{F1C52D38-24D8-4480-891A-33A126748C32}"/>
    <dgm:cxn modelId="{9222A778-D811-462A-9F72-EB36877B633A}" type="presOf" srcId="{BFC3EEDE-A3E1-4074-84E4-B19C76937021}" destId="{BB4998F6-EE5C-4F10-869D-32920E8450E9}" srcOrd="1" destOrd="0" presId="urn:microsoft.com/office/officeart/2008/layout/HorizontalMultiLevelHierarchy"/>
    <dgm:cxn modelId="{B17EB858-A32B-4C17-BB12-D720BF199339}" type="presOf" srcId="{9CCCDCC4-B3FD-4FB5-B80E-701AF7A9029E}" destId="{6E9B87F2-7C81-4D70-8591-01D3DCDA79B5}" srcOrd="0" destOrd="0" presId="urn:microsoft.com/office/officeart/2008/layout/HorizontalMultiLevelHierarchy"/>
    <dgm:cxn modelId="{748D5F79-3197-4815-9C7E-70ADCCC9BE69}" srcId="{FAF701E7-5FB0-4C32-895D-92C7C765B947}" destId="{046012A5-7D95-4010-AF56-61F4E4FC2BC9}" srcOrd="4" destOrd="0" parTransId="{BFC3EEDE-A3E1-4074-84E4-B19C76937021}" sibTransId="{FEA2FE1B-FB45-4A3D-9C4D-9AEC414504E6}"/>
    <dgm:cxn modelId="{1443A85A-0DB8-4C07-9BB4-B4932504E0ED}" type="presOf" srcId="{3A033295-6B44-449D-B60B-9D49E47F9856}" destId="{FA00267C-41CA-4B5A-9C31-FD70B5A03386}" srcOrd="0" destOrd="0" presId="urn:microsoft.com/office/officeart/2008/layout/HorizontalMultiLevelHierarchy"/>
    <dgm:cxn modelId="{D462147C-D4A3-49DC-AA58-A01E6BEF7449}" type="presOf" srcId="{17839202-DB78-4417-90ED-CBF209A43FF7}" destId="{81D68DD1-25D9-4A85-B311-20842EF59721}" srcOrd="1" destOrd="0" presId="urn:microsoft.com/office/officeart/2008/layout/HorizontalMultiLevelHierarchy"/>
    <dgm:cxn modelId="{5A2CC98F-B26B-4815-A22A-BD0F1387416E}" type="presOf" srcId="{C02EE03B-AAAB-49B5-B73A-4BC30E7D0838}" destId="{B026F250-FDD6-49D8-90F7-E2DC5825028E}" srcOrd="1" destOrd="0" presId="urn:microsoft.com/office/officeart/2008/layout/HorizontalMultiLevelHierarchy"/>
    <dgm:cxn modelId="{B7B02090-9EF7-4EBE-A1E0-537A352294EA}" type="presOf" srcId="{3EBC1B4C-E3EA-4A99-A0AD-A790E4D175C8}" destId="{4F0702EB-341D-4FBA-9A1D-877F1CF0263B}" srcOrd="1" destOrd="0" presId="urn:microsoft.com/office/officeart/2008/layout/HorizontalMultiLevelHierarchy"/>
    <dgm:cxn modelId="{9FDDCC98-E42C-42DA-BDBB-ACDE217CF5A9}" srcId="{2A1F2C43-B5C9-465C-A4D9-6E002F8B79B2}" destId="{FAF701E7-5FB0-4C32-895D-92C7C765B947}" srcOrd="0" destOrd="0" parTransId="{6913EB5D-FCB8-4E16-8E6C-0DD4549221AD}" sibTransId="{10E1FA8D-4892-4B0B-858C-404319BC21EE}"/>
    <dgm:cxn modelId="{7315D2A9-BB7C-42FB-ABEB-68A037A58144}" type="presOf" srcId="{17839202-DB78-4417-90ED-CBF209A43FF7}" destId="{6BC16872-A11F-4787-8986-8397D4D10425}" srcOrd="0" destOrd="0" presId="urn:microsoft.com/office/officeart/2008/layout/HorizontalMultiLevelHierarchy"/>
    <dgm:cxn modelId="{049A94B4-1CC6-4DAC-82C5-EA2370E26911}" srcId="{FAF701E7-5FB0-4C32-895D-92C7C765B947}" destId="{7A1CAB66-6746-43A8-8642-902AC1E3F581}" srcOrd="1" destOrd="0" parTransId="{17839202-DB78-4417-90ED-CBF209A43FF7}" sibTransId="{9C932282-6987-45FE-9DD1-B5D29CDB6630}"/>
    <dgm:cxn modelId="{CCE1CDB7-59D7-4433-814F-D86CE7FCC5EE}" type="presOf" srcId="{7A1CAB66-6746-43A8-8642-902AC1E3F581}" destId="{4F858D46-2966-4EDF-8F05-BC773161A1D4}" srcOrd="0" destOrd="0" presId="urn:microsoft.com/office/officeart/2008/layout/HorizontalMultiLevelHierarchy"/>
    <dgm:cxn modelId="{A545F0D5-F6D0-4E14-A0C8-06ECD575BC3A}" type="presOf" srcId="{046012A5-7D95-4010-AF56-61F4E4FC2BC9}" destId="{7DE652AA-85C7-46A5-AD27-1AC1D20EA1EA}" srcOrd="0" destOrd="0" presId="urn:microsoft.com/office/officeart/2008/layout/HorizontalMultiLevelHierarchy"/>
    <dgm:cxn modelId="{F9CCBBD7-7694-4294-BE2F-EE4D702122FE}" type="presOf" srcId="{BFC3EEDE-A3E1-4074-84E4-B19C76937021}" destId="{72E78ADD-270F-493B-8455-60947076DDF8}" srcOrd="0" destOrd="0" presId="urn:microsoft.com/office/officeart/2008/layout/HorizontalMultiLevelHierarchy"/>
    <dgm:cxn modelId="{8E05D5E5-9A0D-46B8-AFCB-3608F08D774E}" type="presOf" srcId="{413FE655-5B50-4495-90B4-EC7577D9D4E3}" destId="{0AD7A2C9-BF7E-4601-9ADF-171AC9DCDE59}" srcOrd="0" destOrd="0" presId="urn:microsoft.com/office/officeart/2008/layout/HorizontalMultiLevelHierarchy"/>
    <dgm:cxn modelId="{5FA9E5EA-5DDA-45ED-8D3B-2614F048BFD6}" type="presOf" srcId="{9CCCDCC4-B3FD-4FB5-B80E-701AF7A9029E}" destId="{11625E18-5B0B-48E4-93F7-EC9B0FD6618C}" srcOrd="1" destOrd="0" presId="urn:microsoft.com/office/officeart/2008/layout/HorizontalMultiLevelHierarchy"/>
    <dgm:cxn modelId="{31B31EF6-B3ED-4466-9A0C-3B9422A60692}" srcId="{FAF701E7-5FB0-4C32-895D-92C7C765B947}" destId="{3A033295-6B44-449D-B60B-9D49E47F9856}" srcOrd="0" destOrd="0" parTransId="{3EBC1B4C-E3EA-4A99-A0AD-A790E4D175C8}" sibTransId="{5442C34E-C44C-442E-9606-DC53F82D6D44}"/>
    <dgm:cxn modelId="{F7563A85-26E0-4A4F-BCB8-924C2034ED92}" type="presParOf" srcId="{13E2A600-0A66-4E0A-A784-E6F587B32F7D}" destId="{767B6AE2-957F-4E9E-8F3B-F7633E963D27}" srcOrd="0" destOrd="0" presId="urn:microsoft.com/office/officeart/2008/layout/HorizontalMultiLevelHierarchy"/>
    <dgm:cxn modelId="{5AD8AD5F-5D15-4328-90AA-36AF1848B21A}" type="presParOf" srcId="{767B6AE2-957F-4E9E-8F3B-F7633E963D27}" destId="{59589F30-7F77-4C51-92C6-F1BA186C98CC}" srcOrd="0" destOrd="0" presId="urn:microsoft.com/office/officeart/2008/layout/HorizontalMultiLevelHierarchy"/>
    <dgm:cxn modelId="{CDFA1D8D-4D7F-4185-AE8D-A088CEC12881}" type="presParOf" srcId="{767B6AE2-957F-4E9E-8F3B-F7633E963D27}" destId="{D69397D8-1918-4BA5-AAB8-2EFDD0908150}" srcOrd="1" destOrd="0" presId="urn:microsoft.com/office/officeart/2008/layout/HorizontalMultiLevelHierarchy"/>
    <dgm:cxn modelId="{1163E58F-6655-4544-BF39-90554A46992D}" type="presParOf" srcId="{D69397D8-1918-4BA5-AAB8-2EFDD0908150}" destId="{121B60D2-E6A1-45D4-A1F3-D43C8457E9C5}" srcOrd="0" destOrd="0" presId="urn:microsoft.com/office/officeart/2008/layout/HorizontalMultiLevelHierarchy"/>
    <dgm:cxn modelId="{CDC5C7E4-E9AC-41E2-B78C-1EEF15D46E18}" type="presParOf" srcId="{121B60D2-E6A1-45D4-A1F3-D43C8457E9C5}" destId="{4F0702EB-341D-4FBA-9A1D-877F1CF0263B}" srcOrd="0" destOrd="0" presId="urn:microsoft.com/office/officeart/2008/layout/HorizontalMultiLevelHierarchy"/>
    <dgm:cxn modelId="{779AA666-9B02-4F03-A7AD-15103BA6203A}" type="presParOf" srcId="{D69397D8-1918-4BA5-AAB8-2EFDD0908150}" destId="{28C95C8C-7BD5-43BF-AF66-04653026604D}" srcOrd="1" destOrd="0" presId="urn:microsoft.com/office/officeart/2008/layout/HorizontalMultiLevelHierarchy"/>
    <dgm:cxn modelId="{88F9EEF2-72E9-4A97-A95E-71511D5300F1}" type="presParOf" srcId="{28C95C8C-7BD5-43BF-AF66-04653026604D}" destId="{FA00267C-41CA-4B5A-9C31-FD70B5A03386}" srcOrd="0" destOrd="0" presId="urn:microsoft.com/office/officeart/2008/layout/HorizontalMultiLevelHierarchy"/>
    <dgm:cxn modelId="{AB590E38-BB5F-46FC-9449-BA3616CDA9FD}" type="presParOf" srcId="{28C95C8C-7BD5-43BF-AF66-04653026604D}" destId="{899B4EF6-0E63-49F9-8A96-1244677851F6}" srcOrd="1" destOrd="0" presId="urn:microsoft.com/office/officeart/2008/layout/HorizontalMultiLevelHierarchy"/>
    <dgm:cxn modelId="{16BC5AB2-4532-4137-A978-6BC74E8DDD90}" type="presParOf" srcId="{D69397D8-1918-4BA5-AAB8-2EFDD0908150}" destId="{6BC16872-A11F-4787-8986-8397D4D10425}" srcOrd="2" destOrd="0" presId="urn:microsoft.com/office/officeart/2008/layout/HorizontalMultiLevelHierarchy"/>
    <dgm:cxn modelId="{6FFB95A4-7A8C-4206-8A11-612FB7C09837}" type="presParOf" srcId="{6BC16872-A11F-4787-8986-8397D4D10425}" destId="{81D68DD1-25D9-4A85-B311-20842EF59721}" srcOrd="0" destOrd="0" presId="urn:microsoft.com/office/officeart/2008/layout/HorizontalMultiLevelHierarchy"/>
    <dgm:cxn modelId="{73EF3FC4-75FF-4B39-9B2C-6F3D3F48F4FF}" type="presParOf" srcId="{D69397D8-1918-4BA5-AAB8-2EFDD0908150}" destId="{07201875-930A-4E05-8FF1-78FF8691FE29}" srcOrd="3" destOrd="0" presId="urn:microsoft.com/office/officeart/2008/layout/HorizontalMultiLevelHierarchy"/>
    <dgm:cxn modelId="{9DD2591E-0805-4AF6-A1A0-1BAE515B7304}" type="presParOf" srcId="{07201875-930A-4E05-8FF1-78FF8691FE29}" destId="{4F858D46-2966-4EDF-8F05-BC773161A1D4}" srcOrd="0" destOrd="0" presId="urn:microsoft.com/office/officeart/2008/layout/HorizontalMultiLevelHierarchy"/>
    <dgm:cxn modelId="{81B63A0A-F7AE-4751-90E1-BB9485061CF7}" type="presParOf" srcId="{07201875-930A-4E05-8FF1-78FF8691FE29}" destId="{0DE1A150-3214-4BE5-B822-6513E38440FB}" srcOrd="1" destOrd="0" presId="urn:microsoft.com/office/officeart/2008/layout/HorizontalMultiLevelHierarchy"/>
    <dgm:cxn modelId="{044322C4-8E33-4E56-AB86-1C3F3FC78EE3}" type="presParOf" srcId="{D69397D8-1918-4BA5-AAB8-2EFDD0908150}" destId="{6E9B87F2-7C81-4D70-8591-01D3DCDA79B5}" srcOrd="4" destOrd="0" presId="urn:microsoft.com/office/officeart/2008/layout/HorizontalMultiLevelHierarchy"/>
    <dgm:cxn modelId="{BDC7DF94-6BEB-4D52-82B6-62C17FEEC370}" type="presParOf" srcId="{6E9B87F2-7C81-4D70-8591-01D3DCDA79B5}" destId="{11625E18-5B0B-48E4-93F7-EC9B0FD6618C}" srcOrd="0" destOrd="0" presId="urn:microsoft.com/office/officeart/2008/layout/HorizontalMultiLevelHierarchy"/>
    <dgm:cxn modelId="{E4971D9E-7F4A-487B-9C6F-23F3312AF39E}" type="presParOf" srcId="{D69397D8-1918-4BA5-AAB8-2EFDD0908150}" destId="{1786E8A6-01DB-4E66-B69A-64BEC179C545}" srcOrd="5" destOrd="0" presId="urn:microsoft.com/office/officeart/2008/layout/HorizontalMultiLevelHierarchy"/>
    <dgm:cxn modelId="{C9BCB6BD-A8C8-46DC-9D1A-14CBF59B89CB}" type="presParOf" srcId="{1786E8A6-01DB-4E66-B69A-64BEC179C545}" destId="{0AD7A2C9-BF7E-4601-9ADF-171AC9DCDE59}" srcOrd="0" destOrd="0" presId="urn:microsoft.com/office/officeart/2008/layout/HorizontalMultiLevelHierarchy"/>
    <dgm:cxn modelId="{CB562F66-A19E-447A-92F4-30AC6FCA49F3}" type="presParOf" srcId="{1786E8A6-01DB-4E66-B69A-64BEC179C545}" destId="{B98A208A-8BB7-4757-8541-20451CF97754}" srcOrd="1" destOrd="0" presId="urn:microsoft.com/office/officeart/2008/layout/HorizontalMultiLevelHierarchy"/>
    <dgm:cxn modelId="{C749E71A-4678-4874-B35D-536E7998FFB9}" type="presParOf" srcId="{D69397D8-1918-4BA5-AAB8-2EFDD0908150}" destId="{69965EE3-C45B-44B2-A6CB-C857F1BFD318}" srcOrd="6" destOrd="0" presId="urn:microsoft.com/office/officeart/2008/layout/HorizontalMultiLevelHierarchy"/>
    <dgm:cxn modelId="{369BE366-3AEE-4F05-821F-C505A20C2CA8}" type="presParOf" srcId="{69965EE3-C45B-44B2-A6CB-C857F1BFD318}" destId="{B026F250-FDD6-49D8-90F7-E2DC5825028E}" srcOrd="0" destOrd="0" presId="urn:microsoft.com/office/officeart/2008/layout/HorizontalMultiLevelHierarchy"/>
    <dgm:cxn modelId="{7BDBFD01-4CFD-4E76-89D2-B0C6764B1364}" type="presParOf" srcId="{D69397D8-1918-4BA5-AAB8-2EFDD0908150}" destId="{1C37776B-FFCD-435C-8CFC-313CA3EAFAC3}" srcOrd="7" destOrd="0" presId="urn:microsoft.com/office/officeart/2008/layout/HorizontalMultiLevelHierarchy"/>
    <dgm:cxn modelId="{BD94B8C1-681C-4407-B84D-D779ED75E2E5}" type="presParOf" srcId="{1C37776B-FFCD-435C-8CFC-313CA3EAFAC3}" destId="{6CFAAA86-AAC6-41C5-9F07-06DDB11EF7F9}" srcOrd="0" destOrd="0" presId="urn:microsoft.com/office/officeart/2008/layout/HorizontalMultiLevelHierarchy"/>
    <dgm:cxn modelId="{51E6AA27-38D0-4E48-8126-3AF3CF008C76}" type="presParOf" srcId="{1C37776B-FFCD-435C-8CFC-313CA3EAFAC3}" destId="{3EE0B427-DE39-4079-84C0-C4DCE2A14FF6}" srcOrd="1" destOrd="0" presId="urn:microsoft.com/office/officeart/2008/layout/HorizontalMultiLevelHierarchy"/>
    <dgm:cxn modelId="{F07BF806-1D55-4FB9-90DC-B1AFCAE51BBF}" type="presParOf" srcId="{D69397D8-1918-4BA5-AAB8-2EFDD0908150}" destId="{72E78ADD-270F-493B-8455-60947076DDF8}" srcOrd="8" destOrd="0" presId="urn:microsoft.com/office/officeart/2008/layout/HorizontalMultiLevelHierarchy"/>
    <dgm:cxn modelId="{ED76062A-0DA2-4D01-A560-6E1766A6AD5C}" type="presParOf" srcId="{72E78ADD-270F-493B-8455-60947076DDF8}" destId="{BB4998F6-EE5C-4F10-869D-32920E8450E9}" srcOrd="0" destOrd="0" presId="urn:microsoft.com/office/officeart/2008/layout/HorizontalMultiLevelHierarchy"/>
    <dgm:cxn modelId="{8B86126D-5B1B-4E28-8645-2A69708238E5}" type="presParOf" srcId="{D69397D8-1918-4BA5-AAB8-2EFDD0908150}" destId="{FA068994-47A8-4DE1-8408-D9E2110EB4FF}" srcOrd="9" destOrd="0" presId="urn:microsoft.com/office/officeart/2008/layout/HorizontalMultiLevelHierarchy"/>
    <dgm:cxn modelId="{E9F1658E-ACDC-43D1-98EB-26ACFC68B3E1}" type="presParOf" srcId="{FA068994-47A8-4DE1-8408-D9E2110EB4FF}" destId="{7DE652AA-85C7-46A5-AD27-1AC1D20EA1EA}" srcOrd="0" destOrd="0" presId="urn:microsoft.com/office/officeart/2008/layout/HorizontalMultiLevelHierarchy"/>
    <dgm:cxn modelId="{141E5884-6C2E-4B1C-9686-854A61DA4C74}" type="presParOf" srcId="{FA068994-47A8-4DE1-8408-D9E2110EB4FF}" destId="{432A463D-0F78-4093-AAAC-60156F41C1BD}" srcOrd="1" destOrd="0" presId="urn:microsoft.com/office/officeart/2008/layout/HorizontalMultiLevelHierarchy"/>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A78495F-A9AB-49D2-ACE7-E9277388E261}" type="doc">
      <dgm:prSet loTypeId="urn:microsoft.com/office/officeart/2008/layout/VerticalCurvedList" loCatId="list" qsTypeId="urn:microsoft.com/office/officeart/2005/8/quickstyle/simple3" qsCatId="simple" csTypeId="urn:microsoft.com/office/officeart/2005/8/colors/accent0_3" csCatId="mainScheme" phldr="1"/>
      <dgm:spPr/>
      <dgm:t>
        <a:bodyPr/>
        <a:lstStyle/>
        <a:p>
          <a:endParaRPr lang="en-IN"/>
        </a:p>
      </dgm:t>
    </dgm:pt>
    <dgm:pt modelId="{85223F5E-5309-4C7F-A901-676A109821B9}">
      <dgm:prSet phldrT="[Text]" custT="1"/>
      <dgm:spPr/>
      <dgm:t>
        <a:bodyPr/>
        <a:lstStyle/>
        <a:p>
          <a:r>
            <a:rPr lang="en-IN" sz="2400" dirty="0">
              <a:latin typeface="Times New Roman" panose="02020603050405020304" pitchFamily="18" charset="0"/>
              <a:cs typeface="Times New Roman" panose="02020603050405020304" pitchFamily="18" charset="0"/>
            </a:rPr>
            <a:t>Reduced computation time</a:t>
          </a:r>
        </a:p>
      </dgm:t>
    </dgm:pt>
    <dgm:pt modelId="{D2CDB876-76C6-423D-8F2E-7075BAFE9CE9}" type="parTrans" cxnId="{58653E16-E244-4959-97CB-A4A11A106A1F}">
      <dgm:prSet/>
      <dgm:spPr/>
      <dgm:t>
        <a:bodyPr/>
        <a:lstStyle/>
        <a:p>
          <a:endParaRPr lang="en-IN"/>
        </a:p>
      </dgm:t>
    </dgm:pt>
    <dgm:pt modelId="{BC96DBD7-72B3-438E-A48D-0D6CE274BDA7}" type="sibTrans" cxnId="{58653E16-E244-4959-97CB-A4A11A106A1F}">
      <dgm:prSet/>
      <dgm:spPr/>
      <dgm:t>
        <a:bodyPr/>
        <a:lstStyle/>
        <a:p>
          <a:endParaRPr lang="en-IN"/>
        </a:p>
      </dgm:t>
    </dgm:pt>
    <dgm:pt modelId="{422FCA8A-F119-4701-AD0C-EA0B027000DD}">
      <dgm:prSet phldrT="[Text]" custT="1"/>
      <dgm:spPr/>
      <dgm:t>
        <a:bodyPr/>
        <a:lstStyle/>
        <a:p>
          <a:r>
            <a:rPr lang="en-IN" sz="2400" dirty="0">
              <a:latin typeface="Times New Roman" panose="02020603050405020304" pitchFamily="18" charset="0"/>
              <a:cs typeface="Times New Roman" panose="02020603050405020304" pitchFamily="18" charset="0"/>
            </a:rPr>
            <a:t>GPUs helps in faster execution of complex processes</a:t>
          </a:r>
        </a:p>
      </dgm:t>
    </dgm:pt>
    <dgm:pt modelId="{458068F5-E796-4FA0-B451-6BFCBCB736C5}" type="parTrans" cxnId="{82185E28-FD68-41A1-A939-2C68BFBC4A99}">
      <dgm:prSet/>
      <dgm:spPr/>
      <dgm:t>
        <a:bodyPr/>
        <a:lstStyle/>
        <a:p>
          <a:endParaRPr lang="en-IN"/>
        </a:p>
      </dgm:t>
    </dgm:pt>
    <dgm:pt modelId="{C985E744-3E8A-4F6E-BDE4-0905F6F6DDA3}" type="sibTrans" cxnId="{82185E28-FD68-41A1-A939-2C68BFBC4A99}">
      <dgm:prSet/>
      <dgm:spPr/>
      <dgm:t>
        <a:bodyPr/>
        <a:lstStyle/>
        <a:p>
          <a:endParaRPr lang="en-IN"/>
        </a:p>
      </dgm:t>
    </dgm:pt>
    <dgm:pt modelId="{E8806317-0FC5-4B3E-99B7-40C74965A17F}">
      <dgm:prSet custT="1"/>
      <dgm:spPr/>
      <dgm:t>
        <a:bodyPr/>
        <a:lstStyle/>
        <a:p>
          <a:r>
            <a:rPr lang="en-IN" sz="2400" dirty="0">
              <a:latin typeface="Times New Roman" panose="02020603050405020304" pitchFamily="18" charset="0"/>
              <a:cs typeface="Times New Roman" panose="02020603050405020304" pitchFamily="18" charset="0"/>
            </a:rPr>
            <a:t>DL is successful in CV, image recognition, object detection etc</a:t>
          </a:r>
        </a:p>
      </dgm:t>
    </dgm:pt>
    <dgm:pt modelId="{07C3F80F-FC8B-407F-9781-C14DFCB23A3B}" type="parTrans" cxnId="{72C69C8C-B8C8-44FC-8016-4B7258ABB335}">
      <dgm:prSet/>
      <dgm:spPr/>
      <dgm:t>
        <a:bodyPr/>
        <a:lstStyle/>
        <a:p>
          <a:endParaRPr lang="en-IN"/>
        </a:p>
      </dgm:t>
    </dgm:pt>
    <dgm:pt modelId="{B82475B0-B8E8-4BDE-B3C1-9F419657713D}" type="sibTrans" cxnId="{72C69C8C-B8C8-44FC-8016-4B7258ABB335}">
      <dgm:prSet/>
      <dgm:spPr/>
      <dgm:t>
        <a:bodyPr/>
        <a:lstStyle/>
        <a:p>
          <a:endParaRPr lang="en-IN"/>
        </a:p>
      </dgm:t>
    </dgm:pt>
    <dgm:pt modelId="{08F9011D-68E3-475B-9396-59D5AA58095E}">
      <dgm:prSet custT="1"/>
      <dgm:spPr/>
      <dgm:t>
        <a:bodyPr/>
        <a:lstStyle/>
        <a:p>
          <a:r>
            <a:rPr lang="en-IN" sz="2400" dirty="0">
              <a:latin typeface="Times New Roman" panose="02020603050405020304" pitchFamily="18" charset="0"/>
              <a:cs typeface="Times New Roman" panose="02020603050405020304" pitchFamily="18" charset="0"/>
            </a:rPr>
            <a:t>Direction of rotation, shape of eye, pattern etc; extracted via CNN</a:t>
          </a:r>
        </a:p>
      </dgm:t>
    </dgm:pt>
    <dgm:pt modelId="{0CE18E7A-6215-4DBF-9287-8D1180A13002}" type="parTrans" cxnId="{05D72E03-8DF8-4D06-AAE1-99647481F3BC}">
      <dgm:prSet/>
      <dgm:spPr/>
      <dgm:t>
        <a:bodyPr/>
        <a:lstStyle/>
        <a:p>
          <a:endParaRPr lang="en-IN"/>
        </a:p>
      </dgm:t>
    </dgm:pt>
    <dgm:pt modelId="{CD75AE9A-BB5C-4E9D-A06B-3B4872650B94}" type="sibTrans" cxnId="{05D72E03-8DF8-4D06-AAE1-99647481F3BC}">
      <dgm:prSet/>
      <dgm:spPr/>
      <dgm:t>
        <a:bodyPr/>
        <a:lstStyle/>
        <a:p>
          <a:endParaRPr lang="en-IN"/>
        </a:p>
      </dgm:t>
    </dgm:pt>
    <dgm:pt modelId="{A65FDEC8-A5E3-4146-A45C-08E64A7C70DB}">
      <dgm:prSet custT="1"/>
      <dgm:spPr/>
      <dgm:t>
        <a:bodyPr/>
        <a:lstStyle/>
        <a:p>
          <a:r>
            <a:rPr lang="en-IN" sz="2400" dirty="0">
              <a:latin typeface="Times New Roman" panose="02020603050405020304" pitchFamily="18" charset="0"/>
              <a:cs typeface="Times New Roman" panose="02020603050405020304" pitchFamily="18" charset="0"/>
            </a:rPr>
            <a:t>Air-sea interaction process are highly non-linear, hence non-linear methods</a:t>
          </a:r>
        </a:p>
      </dgm:t>
    </dgm:pt>
    <dgm:pt modelId="{17B3B3BE-0691-4DFF-9705-C34CEC6F511A}" type="parTrans" cxnId="{E7004ACE-0C58-4240-B91D-2AF6C75F1895}">
      <dgm:prSet/>
      <dgm:spPr/>
      <dgm:t>
        <a:bodyPr/>
        <a:lstStyle/>
        <a:p>
          <a:endParaRPr lang="en-IN"/>
        </a:p>
      </dgm:t>
    </dgm:pt>
    <dgm:pt modelId="{54BC36F1-74E6-4916-B331-9DC9F95E5A9F}" type="sibTrans" cxnId="{E7004ACE-0C58-4240-B91D-2AF6C75F1895}">
      <dgm:prSet/>
      <dgm:spPr/>
      <dgm:t>
        <a:bodyPr/>
        <a:lstStyle/>
        <a:p>
          <a:endParaRPr lang="en-IN"/>
        </a:p>
      </dgm:t>
    </dgm:pt>
    <dgm:pt modelId="{888F6424-3071-4283-B222-FF074BCDDB87}" type="pres">
      <dgm:prSet presAssocID="{1A78495F-A9AB-49D2-ACE7-E9277388E261}" presName="Name0" presStyleCnt="0">
        <dgm:presLayoutVars>
          <dgm:chMax val="7"/>
          <dgm:chPref val="7"/>
          <dgm:dir/>
        </dgm:presLayoutVars>
      </dgm:prSet>
      <dgm:spPr/>
    </dgm:pt>
    <dgm:pt modelId="{CE990E0C-CF99-4D3E-9436-324EE02A053A}" type="pres">
      <dgm:prSet presAssocID="{1A78495F-A9AB-49D2-ACE7-E9277388E261}" presName="Name1" presStyleCnt="0"/>
      <dgm:spPr/>
    </dgm:pt>
    <dgm:pt modelId="{71BFD459-1F6E-40E4-A243-6DFB296EAB0E}" type="pres">
      <dgm:prSet presAssocID="{1A78495F-A9AB-49D2-ACE7-E9277388E261}" presName="cycle" presStyleCnt="0"/>
      <dgm:spPr/>
    </dgm:pt>
    <dgm:pt modelId="{D575138F-54F3-402D-8E88-B5BF48753F8C}" type="pres">
      <dgm:prSet presAssocID="{1A78495F-A9AB-49D2-ACE7-E9277388E261}" presName="srcNode" presStyleLbl="node1" presStyleIdx="0" presStyleCnt="5"/>
      <dgm:spPr/>
    </dgm:pt>
    <dgm:pt modelId="{B78D3687-8AE9-4E1F-9C4B-D9B04A4010CF}" type="pres">
      <dgm:prSet presAssocID="{1A78495F-A9AB-49D2-ACE7-E9277388E261}" presName="conn" presStyleLbl="parChTrans1D2" presStyleIdx="0" presStyleCnt="1"/>
      <dgm:spPr/>
    </dgm:pt>
    <dgm:pt modelId="{FA2EDBCD-28EA-4BDD-8F5C-BE1AA96CD316}" type="pres">
      <dgm:prSet presAssocID="{1A78495F-A9AB-49D2-ACE7-E9277388E261}" presName="extraNode" presStyleLbl="node1" presStyleIdx="0" presStyleCnt="5"/>
      <dgm:spPr/>
    </dgm:pt>
    <dgm:pt modelId="{469EF399-0D84-4972-BDBA-E5881ECBD653}" type="pres">
      <dgm:prSet presAssocID="{1A78495F-A9AB-49D2-ACE7-E9277388E261}" presName="dstNode" presStyleLbl="node1" presStyleIdx="0" presStyleCnt="5"/>
      <dgm:spPr/>
    </dgm:pt>
    <dgm:pt modelId="{9F5BA9E7-516C-47D9-BD2B-A2100CF58C88}" type="pres">
      <dgm:prSet presAssocID="{85223F5E-5309-4C7F-A901-676A109821B9}" presName="text_1" presStyleLbl="node1" presStyleIdx="0" presStyleCnt="5">
        <dgm:presLayoutVars>
          <dgm:bulletEnabled val="1"/>
        </dgm:presLayoutVars>
      </dgm:prSet>
      <dgm:spPr/>
    </dgm:pt>
    <dgm:pt modelId="{76699BEB-EFD2-4B15-B4B6-339C7EFF95A1}" type="pres">
      <dgm:prSet presAssocID="{85223F5E-5309-4C7F-A901-676A109821B9}" presName="accent_1" presStyleCnt="0"/>
      <dgm:spPr/>
    </dgm:pt>
    <dgm:pt modelId="{AAE127D5-6477-4901-88FF-A7D59CCDF802}" type="pres">
      <dgm:prSet presAssocID="{85223F5E-5309-4C7F-A901-676A109821B9}" presName="accentRepeatNode" presStyleLbl="solidFgAcc1" presStyleIdx="0" presStyleCnt="5"/>
      <dgm:spPr/>
    </dgm:pt>
    <dgm:pt modelId="{90250F1C-FB16-4B4E-A93B-2D34613A1C5D}" type="pres">
      <dgm:prSet presAssocID="{422FCA8A-F119-4701-AD0C-EA0B027000DD}" presName="text_2" presStyleLbl="node1" presStyleIdx="1" presStyleCnt="5">
        <dgm:presLayoutVars>
          <dgm:bulletEnabled val="1"/>
        </dgm:presLayoutVars>
      </dgm:prSet>
      <dgm:spPr/>
    </dgm:pt>
    <dgm:pt modelId="{3B19EB06-3097-4DE1-9B25-8FBFF01C18BC}" type="pres">
      <dgm:prSet presAssocID="{422FCA8A-F119-4701-AD0C-EA0B027000DD}" presName="accent_2" presStyleCnt="0"/>
      <dgm:spPr/>
    </dgm:pt>
    <dgm:pt modelId="{35D01305-9964-4A88-A2A6-544E362789C8}" type="pres">
      <dgm:prSet presAssocID="{422FCA8A-F119-4701-AD0C-EA0B027000DD}" presName="accentRepeatNode" presStyleLbl="solidFgAcc1" presStyleIdx="1" presStyleCnt="5"/>
      <dgm:spPr/>
    </dgm:pt>
    <dgm:pt modelId="{3B0EDCE4-2DF9-4B51-B782-1D6FD4C4FD16}" type="pres">
      <dgm:prSet presAssocID="{E8806317-0FC5-4B3E-99B7-40C74965A17F}" presName="text_3" presStyleLbl="node1" presStyleIdx="2" presStyleCnt="5">
        <dgm:presLayoutVars>
          <dgm:bulletEnabled val="1"/>
        </dgm:presLayoutVars>
      </dgm:prSet>
      <dgm:spPr/>
    </dgm:pt>
    <dgm:pt modelId="{0D6A0509-94D5-45C4-A306-CEB267F0F20D}" type="pres">
      <dgm:prSet presAssocID="{E8806317-0FC5-4B3E-99B7-40C74965A17F}" presName="accent_3" presStyleCnt="0"/>
      <dgm:spPr/>
    </dgm:pt>
    <dgm:pt modelId="{E5705EA4-A234-4E4B-BE1D-1BAE971B6B17}" type="pres">
      <dgm:prSet presAssocID="{E8806317-0FC5-4B3E-99B7-40C74965A17F}" presName="accentRepeatNode" presStyleLbl="solidFgAcc1" presStyleIdx="2" presStyleCnt="5"/>
      <dgm:spPr/>
    </dgm:pt>
    <dgm:pt modelId="{19A6B980-62F3-4C10-801B-E1BDEF7BB33D}" type="pres">
      <dgm:prSet presAssocID="{08F9011D-68E3-475B-9396-59D5AA58095E}" presName="text_4" presStyleLbl="node1" presStyleIdx="3" presStyleCnt="5">
        <dgm:presLayoutVars>
          <dgm:bulletEnabled val="1"/>
        </dgm:presLayoutVars>
      </dgm:prSet>
      <dgm:spPr/>
    </dgm:pt>
    <dgm:pt modelId="{CF26EC2D-4F55-405C-AA4A-AB3BC3B8AAF8}" type="pres">
      <dgm:prSet presAssocID="{08F9011D-68E3-475B-9396-59D5AA58095E}" presName="accent_4" presStyleCnt="0"/>
      <dgm:spPr/>
    </dgm:pt>
    <dgm:pt modelId="{A5A1F5EB-2140-4693-95DC-C7A6B340B0FD}" type="pres">
      <dgm:prSet presAssocID="{08F9011D-68E3-475B-9396-59D5AA58095E}" presName="accentRepeatNode" presStyleLbl="solidFgAcc1" presStyleIdx="3" presStyleCnt="5"/>
      <dgm:spPr/>
    </dgm:pt>
    <dgm:pt modelId="{E5846341-D806-4CE1-BB61-0CCC9209A333}" type="pres">
      <dgm:prSet presAssocID="{A65FDEC8-A5E3-4146-A45C-08E64A7C70DB}" presName="text_5" presStyleLbl="node1" presStyleIdx="4" presStyleCnt="5">
        <dgm:presLayoutVars>
          <dgm:bulletEnabled val="1"/>
        </dgm:presLayoutVars>
      </dgm:prSet>
      <dgm:spPr/>
    </dgm:pt>
    <dgm:pt modelId="{55F74663-31A4-487F-A831-2F42582EA31D}" type="pres">
      <dgm:prSet presAssocID="{A65FDEC8-A5E3-4146-A45C-08E64A7C70DB}" presName="accent_5" presStyleCnt="0"/>
      <dgm:spPr/>
    </dgm:pt>
    <dgm:pt modelId="{5084875E-892E-4359-81CB-DD124107877E}" type="pres">
      <dgm:prSet presAssocID="{A65FDEC8-A5E3-4146-A45C-08E64A7C70DB}" presName="accentRepeatNode" presStyleLbl="solidFgAcc1" presStyleIdx="4" presStyleCnt="5"/>
      <dgm:spPr/>
    </dgm:pt>
  </dgm:ptLst>
  <dgm:cxnLst>
    <dgm:cxn modelId="{05D72E03-8DF8-4D06-AAE1-99647481F3BC}" srcId="{1A78495F-A9AB-49D2-ACE7-E9277388E261}" destId="{08F9011D-68E3-475B-9396-59D5AA58095E}" srcOrd="3" destOrd="0" parTransId="{0CE18E7A-6215-4DBF-9287-8D1180A13002}" sibTransId="{CD75AE9A-BB5C-4E9D-A06B-3B4872650B94}"/>
    <dgm:cxn modelId="{58653E16-E244-4959-97CB-A4A11A106A1F}" srcId="{1A78495F-A9AB-49D2-ACE7-E9277388E261}" destId="{85223F5E-5309-4C7F-A901-676A109821B9}" srcOrd="0" destOrd="0" parTransId="{D2CDB876-76C6-423D-8F2E-7075BAFE9CE9}" sibTransId="{BC96DBD7-72B3-438E-A48D-0D6CE274BDA7}"/>
    <dgm:cxn modelId="{82185E28-FD68-41A1-A939-2C68BFBC4A99}" srcId="{1A78495F-A9AB-49D2-ACE7-E9277388E261}" destId="{422FCA8A-F119-4701-AD0C-EA0B027000DD}" srcOrd="1" destOrd="0" parTransId="{458068F5-E796-4FA0-B451-6BFCBCB736C5}" sibTransId="{C985E744-3E8A-4F6E-BDE4-0905F6F6DDA3}"/>
    <dgm:cxn modelId="{32E23B35-0D84-4FE8-83C3-8BD9D8706035}" type="presOf" srcId="{08F9011D-68E3-475B-9396-59D5AA58095E}" destId="{19A6B980-62F3-4C10-801B-E1BDEF7BB33D}" srcOrd="0" destOrd="0" presId="urn:microsoft.com/office/officeart/2008/layout/VerticalCurvedList"/>
    <dgm:cxn modelId="{DE2E5473-B196-4D32-BAF8-DB44F6B1FEF7}" type="presOf" srcId="{85223F5E-5309-4C7F-A901-676A109821B9}" destId="{9F5BA9E7-516C-47D9-BD2B-A2100CF58C88}" srcOrd="0" destOrd="0" presId="urn:microsoft.com/office/officeart/2008/layout/VerticalCurvedList"/>
    <dgm:cxn modelId="{6EDEAD7D-BF14-4DF8-BBDA-B578207A699D}" type="presOf" srcId="{422FCA8A-F119-4701-AD0C-EA0B027000DD}" destId="{90250F1C-FB16-4B4E-A93B-2D34613A1C5D}" srcOrd="0" destOrd="0" presId="urn:microsoft.com/office/officeart/2008/layout/VerticalCurvedList"/>
    <dgm:cxn modelId="{72C69C8C-B8C8-44FC-8016-4B7258ABB335}" srcId="{1A78495F-A9AB-49D2-ACE7-E9277388E261}" destId="{E8806317-0FC5-4B3E-99B7-40C74965A17F}" srcOrd="2" destOrd="0" parTransId="{07C3F80F-FC8B-407F-9781-C14DFCB23A3B}" sibTransId="{B82475B0-B8E8-4BDE-B3C1-9F419657713D}"/>
    <dgm:cxn modelId="{DBD69197-2AAA-497E-986D-E6D0102043F6}" type="presOf" srcId="{1A78495F-A9AB-49D2-ACE7-E9277388E261}" destId="{888F6424-3071-4283-B222-FF074BCDDB87}" srcOrd="0" destOrd="0" presId="urn:microsoft.com/office/officeart/2008/layout/VerticalCurvedList"/>
    <dgm:cxn modelId="{E7004ACE-0C58-4240-B91D-2AF6C75F1895}" srcId="{1A78495F-A9AB-49D2-ACE7-E9277388E261}" destId="{A65FDEC8-A5E3-4146-A45C-08E64A7C70DB}" srcOrd="4" destOrd="0" parTransId="{17B3B3BE-0691-4DFF-9705-C34CEC6F511A}" sibTransId="{54BC36F1-74E6-4916-B331-9DC9F95E5A9F}"/>
    <dgm:cxn modelId="{BAC315D9-EF06-43AF-BDF2-5D3CE28C9942}" type="presOf" srcId="{A65FDEC8-A5E3-4146-A45C-08E64A7C70DB}" destId="{E5846341-D806-4CE1-BB61-0CCC9209A333}" srcOrd="0" destOrd="0" presId="urn:microsoft.com/office/officeart/2008/layout/VerticalCurvedList"/>
    <dgm:cxn modelId="{FC7A46EA-D4FE-4FA4-A382-E30FF0E9BD66}" type="presOf" srcId="{BC96DBD7-72B3-438E-A48D-0D6CE274BDA7}" destId="{B78D3687-8AE9-4E1F-9C4B-D9B04A4010CF}" srcOrd="0" destOrd="0" presId="urn:microsoft.com/office/officeart/2008/layout/VerticalCurvedList"/>
    <dgm:cxn modelId="{6D8FDFF5-2E7C-4F9D-891F-239A55B61960}" type="presOf" srcId="{E8806317-0FC5-4B3E-99B7-40C74965A17F}" destId="{3B0EDCE4-2DF9-4B51-B782-1D6FD4C4FD16}" srcOrd="0" destOrd="0" presId="urn:microsoft.com/office/officeart/2008/layout/VerticalCurvedList"/>
    <dgm:cxn modelId="{74762B5E-4F30-4045-9147-CD5556900ACE}" type="presParOf" srcId="{888F6424-3071-4283-B222-FF074BCDDB87}" destId="{CE990E0C-CF99-4D3E-9436-324EE02A053A}" srcOrd="0" destOrd="0" presId="urn:microsoft.com/office/officeart/2008/layout/VerticalCurvedList"/>
    <dgm:cxn modelId="{D2EA0D89-94F0-4E5D-AB29-39B4473C0386}" type="presParOf" srcId="{CE990E0C-CF99-4D3E-9436-324EE02A053A}" destId="{71BFD459-1F6E-40E4-A243-6DFB296EAB0E}" srcOrd="0" destOrd="0" presId="urn:microsoft.com/office/officeart/2008/layout/VerticalCurvedList"/>
    <dgm:cxn modelId="{60940250-ABC1-416A-BB34-C71153584E51}" type="presParOf" srcId="{71BFD459-1F6E-40E4-A243-6DFB296EAB0E}" destId="{D575138F-54F3-402D-8E88-B5BF48753F8C}" srcOrd="0" destOrd="0" presId="urn:microsoft.com/office/officeart/2008/layout/VerticalCurvedList"/>
    <dgm:cxn modelId="{EACAC511-E104-458E-AAFC-B4B831384876}" type="presParOf" srcId="{71BFD459-1F6E-40E4-A243-6DFB296EAB0E}" destId="{B78D3687-8AE9-4E1F-9C4B-D9B04A4010CF}" srcOrd="1" destOrd="0" presId="urn:microsoft.com/office/officeart/2008/layout/VerticalCurvedList"/>
    <dgm:cxn modelId="{399A02C4-4BAC-4920-AD64-6EDAAEF39A6B}" type="presParOf" srcId="{71BFD459-1F6E-40E4-A243-6DFB296EAB0E}" destId="{FA2EDBCD-28EA-4BDD-8F5C-BE1AA96CD316}" srcOrd="2" destOrd="0" presId="urn:microsoft.com/office/officeart/2008/layout/VerticalCurvedList"/>
    <dgm:cxn modelId="{508719D2-1EF9-4A66-B866-FC97EABC7EC6}" type="presParOf" srcId="{71BFD459-1F6E-40E4-A243-6DFB296EAB0E}" destId="{469EF399-0D84-4972-BDBA-E5881ECBD653}" srcOrd="3" destOrd="0" presId="urn:microsoft.com/office/officeart/2008/layout/VerticalCurvedList"/>
    <dgm:cxn modelId="{1A3889CE-B0F5-4BD4-8748-97487A9411B2}" type="presParOf" srcId="{CE990E0C-CF99-4D3E-9436-324EE02A053A}" destId="{9F5BA9E7-516C-47D9-BD2B-A2100CF58C88}" srcOrd="1" destOrd="0" presId="urn:microsoft.com/office/officeart/2008/layout/VerticalCurvedList"/>
    <dgm:cxn modelId="{BED2FD68-CEB9-4440-B784-FF90CEE33818}" type="presParOf" srcId="{CE990E0C-CF99-4D3E-9436-324EE02A053A}" destId="{76699BEB-EFD2-4B15-B4B6-339C7EFF95A1}" srcOrd="2" destOrd="0" presId="urn:microsoft.com/office/officeart/2008/layout/VerticalCurvedList"/>
    <dgm:cxn modelId="{4E7684C5-F89A-46A4-9932-32AE54B406A4}" type="presParOf" srcId="{76699BEB-EFD2-4B15-B4B6-339C7EFF95A1}" destId="{AAE127D5-6477-4901-88FF-A7D59CCDF802}" srcOrd="0" destOrd="0" presId="urn:microsoft.com/office/officeart/2008/layout/VerticalCurvedList"/>
    <dgm:cxn modelId="{99D75EB2-BAF2-4F93-AEB2-889D441E6A26}" type="presParOf" srcId="{CE990E0C-CF99-4D3E-9436-324EE02A053A}" destId="{90250F1C-FB16-4B4E-A93B-2D34613A1C5D}" srcOrd="3" destOrd="0" presId="urn:microsoft.com/office/officeart/2008/layout/VerticalCurvedList"/>
    <dgm:cxn modelId="{784E452E-46DB-4286-B913-FFDF7609B057}" type="presParOf" srcId="{CE990E0C-CF99-4D3E-9436-324EE02A053A}" destId="{3B19EB06-3097-4DE1-9B25-8FBFF01C18BC}" srcOrd="4" destOrd="0" presId="urn:microsoft.com/office/officeart/2008/layout/VerticalCurvedList"/>
    <dgm:cxn modelId="{DE2E1B9A-4C82-4CCB-8517-2C4C4961130E}" type="presParOf" srcId="{3B19EB06-3097-4DE1-9B25-8FBFF01C18BC}" destId="{35D01305-9964-4A88-A2A6-544E362789C8}" srcOrd="0" destOrd="0" presId="urn:microsoft.com/office/officeart/2008/layout/VerticalCurvedList"/>
    <dgm:cxn modelId="{1E802622-83A4-46DE-9920-F04D9AE6ADD3}" type="presParOf" srcId="{CE990E0C-CF99-4D3E-9436-324EE02A053A}" destId="{3B0EDCE4-2DF9-4B51-B782-1D6FD4C4FD16}" srcOrd="5" destOrd="0" presId="urn:microsoft.com/office/officeart/2008/layout/VerticalCurvedList"/>
    <dgm:cxn modelId="{56C699A5-B40C-43DA-B069-4078735D8916}" type="presParOf" srcId="{CE990E0C-CF99-4D3E-9436-324EE02A053A}" destId="{0D6A0509-94D5-45C4-A306-CEB267F0F20D}" srcOrd="6" destOrd="0" presId="urn:microsoft.com/office/officeart/2008/layout/VerticalCurvedList"/>
    <dgm:cxn modelId="{9EDA7477-D674-41CB-8715-96DC3808F9F8}" type="presParOf" srcId="{0D6A0509-94D5-45C4-A306-CEB267F0F20D}" destId="{E5705EA4-A234-4E4B-BE1D-1BAE971B6B17}" srcOrd="0" destOrd="0" presId="urn:microsoft.com/office/officeart/2008/layout/VerticalCurvedList"/>
    <dgm:cxn modelId="{12CC3C43-EC04-4750-88C3-59E1A948B252}" type="presParOf" srcId="{CE990E0C-CF99-4D3E-9436-324EE02A053A}" destId="{19A6B980-62F3-4C10-801B-E1BDEF7BB33D}" srcOrd="7" destOrd="0" presId="urn:microsoft.com/office/officeart/2008/layout/VerticalCurvedList"/>
    <dgm:cxn modelId="{18B04706-F370-46FC-8A4D-5F3E5CA98952}" type="presParOf" srcId="{CE990E0C-CF99-4D3E-9436-324EE02A053A}" destId="{CF26EC2D-4F55-405C-AA4A-AB3BC3B8AAF8}" srcOrd="8" destOrd="0" presId="urn:microsoft.com/office/officeart/2008/layout/VerticalCurvedList"/>
    <dgm:cxn modelId="{AB365BE3-7313-46A4-8FEF-8D3711033EF5}" type="presParOf" srcId="{CF26EC2D-4F55-405C-AA4A-AB3BC3B8AAF8}" destId="{A5A1F5EB-2140-4693-95DC-C7A6B340B0FD}" srcOrd="0" destOrd="0" presId="urn:microsoft.com/office/officeart/2008/layout/VerticalCurvedList"/>
    <dgm:cxn modelId="{2A946C02-D657-4AA6-AC0F-7E92B0AE2725}" type="presParOf" srcId="{CE990E0C-CF99-4D3E-9436-324EE02A053A}" destId="{E5846341-D806-4CE1-BB61-0CCC9209A333}" srcOrd="9" destOrd="0" presId="urn:microsoft.com/office/officeart/2008/layout/VerticalCurvedList"/>
    <dgm:cxn modelId="{7BE7206E-988B-4C04-9CF8-B8E266FC857A}" type="presParOf" srcId="{CE990E0C-CF99-4D3E-9436-324EE02A053A}" destId="{55F74663-31A4-487F-A831-2F42582EA31D}" srcOrd="10" destOrd="0" presId="urn:microsoft.com/office/officeart/2008/layout/VerticalCurvedList"/>
    <dgm:cxn modelId="{48396E33-26FF-4B31-ADD5-4ACD84D3CDC2}" type="presParOf" srcId="{55F74663-31A4-487F-A831-2F42582EA31D}" destId="{5084875E-892E-4359-81CB-DD124107877E}"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B668E75-59EF-429D-853C-F00E80810D41}" type="doc">
      <dgm:prSet loTypeId="urn:microsoft.com/office/officeart/2005/8/layout/hList6" loCatId="list" qsTypeId="urn:microsoft.com/office/officeart/2005/8/quickstyle/simple4" qsCatId="simple" csTypeId="urn:microsoft.com/office/officeart/2005/8/colors/accent0_3" csCatId="mainScheme" phldr="1"/>
      <dgm:spPr/>
      <dgm:t>
        <a:bodyPr/>
        <a:lstStyle/>
        <a:p>
          <a:endParaRPr lang="en-IN"/>
        </a:p>
      </dgm:t>
    </dgm:pt>
    <dgm:pt modelId="{CCC2B588-653B-4594-A218-13D3A0586E3F}">
      <dgm:prSet phldrT="[Text]" custT="1"/>
      <dgm:spPr/>
      <dgm:t>
        <a:bodyPr/>
        <a:lstStyle/>
        <a:p>
          <a:r>
            <a:rPr lang="en-IN" sz="2000" dirty="0">
              <a:latin typeface="Book Antiqua" panose="02040602050305030304" pitchFamily="18" charset="0"/>
            </a:rPr>
            <a:t>Source</a:t>
          </a:r>
        </a:p>
      </dgm:t>
    </dgm:pt>
    <dgm:pt modelId="{4E56B1E8-7D88-4D63-89D6-C92AFBBD7DEC}" type="parTrans" cxnId="{9FBB1431-7F3C-4D97-9417-A35D25E1BC56}">
      <dgm:prSet/>
      <dgm:spPr/>
      <dgm:t>
        <a:bodyPr/>
        <a:lstStyle/>
        <a:p>
          <a:endParaRPr lang="en-IN"/>
        </a:p>
      </dgm:t>
    </dgm:pt>
    <dgm:pt modelId="{A6955B26-16DB-45FB-9836-322D75E4F7CD}" type="sibTrans" cxnId="{9FBB1431-7F3C-4D97-9417-A35D25E1BC56}">
      <dgm:prSet/>
      <dgm:spPr/>
      <dgm:t>
        <a:bodyPr/>
        <a:lstStyle/>
        <a:p>
          <a:endParaRPr lang="en-IN"/>
        </a:p>
      </dgm:t>
    </dgm:pt>
    <dgm:pt modelId="{7BA9466C-1424-4F25-914A-27846F847673}">
      <dgm:prSet phldrT="[Text]" custT="1"/>
      <dgm:spPr/>
      <dgm:t>
        <a:bodyPr/>
        <a:lstStyle/>
        <a:p>
          <a:pPr algn="just"/>
          <a:r>
            <a:rPr lang="en-IN" sz="1400" dirty="0">
              <a:latin typeface="Book Antiqua" panose="02040602050305030304" pitchFamily="18" charset="0"/>
            </a:rPr>
            <a:t>Infrared images taken from CIMSS Tropical Data Archive (Satellite: </a:t>
          </a:r>
          <a:r>
            <a:rPr lang="en-IN" sz="1400" dirty="0">
              <a:latin typeface="Times New Roman" panose="02020603050405020304" pitchFamily="18" charset="0"/>
              <a:ea typeface="Roboto" panose="02000000000000000000" pitchFamily="2" charset="0"/>
              <a:cs typeface="Times New Roman" panose="02020603050405020304" pitchFamily="18" charset="0"/>
            </a:rPr>
            <a:t>Meteosat 5/7/8)</a:t>
          </a:r>
          <a:endParaRPr lang="en-IN" sz="1400" dirty="0">
            <a:latin typeface="Book Antiqua" panose="02040602050305030304" pitchFamily="18" charset="0"/>
          </a:endParaRPr>
        </a:p>
      </dgm:t>
    </dgm:pt>
    <dgm:pt modelId="{42E38C0F-75DC-459F-A920-0F051A502F6B}" type="parTrans" cxnId="{EC05B3FF-2DF8-4F12-8182-B793E3E95554}">
      <dgm:prSet/>
      <dgm:spPr/>
      <dgm:t>
        <a:bodyPr/>
        <a:lstStyle/>
        <a:p>
          <a:endParaRPr lang="en-IN"/>
        </a:p>
      </dgm:t>
    </dgm:pt>
    <dgm:pt modelId="{57F8D6FF-7B5A-4EAE-AD1B-98EFD81AC228}" type="sibTrans" cxnId="{EC05B3FF-2DF8-4F12-8182-B793E3E95554}">
      <dgm:prSet/>
      <dgm:spPr/>
      <dgm:t>
        <a:bodyPr/>
        <a:lstStyle/>
        <a:p>
          <a:endParaRPr lang="en-IN"/>
        </a:p>
      </dgm:t>
    </dgm:pt>
    <dgm:pt modelId="{8B91DA83-9EAA-4DC7-8D42-3852730128D3}">
      <dgm:prSet phldrT="[Text]" custT="1"/>
      <dgm:spPr/>
      <dgm:t>
        <a:bodyPr/>
        <a:lstStyle/>
        <a:p>
          <a:r>
            <a:rPr lang="en-IN" sz="2000" dirty="0">
              <a:latin typeface="Book Antiqua" panose="02040602050305030304" pitchFamily="18" charset="0"/>
            </a:rPr>
            <a:t>Features</a:t>
          </a:r>
        </a:p>
      </dgm:t>
    </dgm:pt>
    <dgm:pt modelId="{ECF0B4EA-FE99-443A-BE29-69853BF8B031}" type="parTrans" cxnId="{6E7FB6BB-363E-4DED-9FD4-D149F16152FF}">
      <dgm:prSet/>
      <dgm:spPr/>
      <dgm:t>
        <a:bodyPr/>
        <a:lstStyle/>
        <a:p>
          <a:endParaRPr lang="en-IN"/>
        </a:p>
      </dgm:t>
    </dgm:pt>
    <dgm:pt modelId="{566A2D46-E735-42BB-B3DE-3183429D6277}" type="sibTrans" cxnId="{6E7FB6BB-363E-4DED-9FD4-D149F16152FF}">
      <dgm:prSet/>
      <dgm:spPr/>
      <dgm:t>
        <a:bodyPr/>
        <a:lstStyle/>
        <a:p>
          <a:endParaRPr lang="en-IN"/>
        </a:p>
      </dgm:t>
    </dgm:pt>
    <dgm:pt modelId="{5A8B87A5-90CF-4C73-8536-13DA420E6E18}">
      <dgm:prSet phldrT="[Text]" custT="1"/>
      <dgm:spPr/>
      <dgm:t>
        <a:bodyPr/>
        <a:lstStyle/>
        <a:p>
          <a:pPr>
            <a:buFont typeface="Arial" panose="020B0604020202020204" pitchFamily="34" charset="0"/>
            <a:buChar char="•"/>
          </a:pPr>
          <a:r>
            <a:rPr lang="en-IN" sz="1400" dirty="0">
              <a:latin typeface="Book Antiqua" panose="02040602050305030304" pitchFamily="18" charset="0"/>
            </a:rPr>
            <a:t>Doesn’t have centre cyclone, data augmentation improves performance</a:t>
          </a:r>
        </a:p>
      </dgm:t>
    </dgm:pt>
    <dgm:pt modelId="{30784755-3D58-42C1-9EE4-7C8EF1531FC9}" type="parTrans" cxnId="{26A6EF6B-AA62-401A-A5D1-DBB8EEFB4559}">
      <dgm:prSet/>
      <dgm:spPr/>
      <dgm:t>
        <a:bodyPr/>
        <a:lstStyle/>
        <a:p>
          <a:endParaRPr lang="en-IN"/>
        </a:p>
      </dgm:t>
    </dgm:pt>
    <dgm:pt modelId="{24BE91A1-04CE-402A-AC36-9E7838E1FD9A}" type="sibTrans" cxnId="{26A6EF6B-AA62-401A-A5D1-DBB8EEFB4559}">
      <dgm:prSet/>
      <dgm:spPr/>
      <dgm:t>
        <a:bodyPr/>
        <a:lstStyle/>
        <a:p>
          <a:endParaRPr lang="en-IN"/>
        </a:p>
      </dgm:t>
    </dgm:pt>
    <dgm:pt modelId="{185BF362-A327-4DEB-8667-A2F0C19A8571}">
      <dgm:prSet phldrT="[Text]" custT="1"/>
      <dgm:spPr/>
      <dgm:t>
        <a:bodyPr/>
        <a:lstStyle/>
        <a:p>
          <a:r>
            <a:rPr lang="en-IN" sz="2000" dirty="0">
              <a:latin typeface="Book Antiqua" panose="02040602050305030304" pitchFamily="18" charset="0"/>
            </a:rPr>
            <a:t>Characteristics</a:t>
          </a:r>
        </a:p>
      </dgm:t>
    </dgm:pt>
    <dgm:pt modelId="{AEBBCE07-D410-491E-913D-4E1F78B500BA}" type="parTrans" cxnId="{44DCD772-2968-4453-A58D-23F0FB3A8B7F}">
      <dgm:prSet/>
      <dgm:spPr/>
      <dgm:t>
        <a:bodyPr/>
        <a:lstStyle/>
        <a:p>
          <a:endParaRPr lang="en-IN"/>
        </a:p>
      </dgm:t>
    </dgm:pt>
    <dgm:pt modelId="{1DCA00C2-849A-4C02-8667-57EDA6C786A9}" type="sibTrans" cxnId="{44DCD772-2968-4453-A58D-23F0FB3A8B7F}">
      <dgm:prSet/>
      <dgm:spPr/>
      <dgm:t>
        <a:bodyPr/>
        <a:lstStyle/>
        <a:p>
          <a:endParaRPr lang="en-IN"/>
        </a:p>
      </dgm:t>
    </dgm:pt>
    <dgm:pt modelId="{E8DC4C28-5E44-47A0-81CA-8A25264D62DC}">
      <dgm:prSet phldrT="[Text]" custT="1"/>
      <dgm:spPr/>
      <dgm:t>
        <a:bodyPr/>
        <a:lstStyle/>
        <a:p>
          <a:pPr algn="just"/>
          <a:r>
            <a:rPr lang="en-IN" sz="1400" dirty="0">
              <a:latin typeface="Book Antiqua" panose="02040602050305030304" pitchFamily="18" charset="0"/>
            </a:rPr>
            <a:t>Temporal resolution is 3hr/6hr</a:t>
          </a:r>
        </a:p>
      </dgm:t>
    </dgm:pt>
    <dgm:pt modelId="{A6FFB322-1688-4178-BC94-777279506A0C}" type="parTrans" cxnId="{5015D408-E013-4978-ACED-F6E5BAEB3AD8}">
      <dgm:prSet/>
      <dgm:spPr/>
      <dgm:t>
        <a:bodyPr/>
        <a:lstStyle/>
        <a:p>
          <a:endParaRPr lang="en-IN"/>
        </a:p>
      </dgm:t>
    </dgm:pt>
    <dgm:pt modelId="{15F276D1-7DAB-4B9F-BC3D-4E00CF33B9C3}" type="sibTrans" cxnId="{5015D408-E013-4978-ACED-F6E5BAEB3AD8}">
      <dgm:prSet/>
      <dgm:spPr/>
      <dgm:t>
        <a:bodyPr/>
        <a:lstStyle/>
        <a:p>
          <a:endParaRPr lang="en-IN"/>
        </a:p>
      </dgm:t>
    </dgm:pt>
    <dgm:pt modelId="{82E59802-E835-4F3B-99E8-3B61BCCDB64E}">
      <dgm:prSet phldrT="[Text]" custT="1"/>
      <dgm:spPr/>
      <dgm:t>
        <a:bodyPr/>
        <a:lstStyle/>
        <a:p>
          <a:pPr algn="just"/>
          <a:r>
            <a:rPr lang="en-IN" sz="1400" dirty="0">
              <a:latin typeface="Book Antiqua" panose="02040602050305030304" pitchFamily="18" charset="0"/>
            </a:rPr>
            <a:t>Images are in Grayscale and cropped with non cyclonic parts.</a:t>
          </a:r>
        </a:p>
      </dgm:t>
    </dgm:pt>
    <dgm:pt modelId="{EFCED787-3A32-4194-81DF-DBA4114DBFE6}" type="parTrans" cxnId="{B6B022EF-BBC2-4D0E-B2A2-26D692988BBA}">
      <dgm:prSet/>
      <dgm:spPr/>
      <dgm:t>
        <a:bodyPr/>
        <a:lstStyle/>
        <a:p>
          <a:endParaRPr lang="en-IN"/>
        </a:p>
      </dgm:t>
    </dgm:pt>
    <dgm:pt modelId="{A606CDF1-2238-4014-B63A-8CE9B340AA9F}" type="sibTrans" cxnId="{B6B022EF-BBC2-4D0E-B2A2-26D692988BBA}">
      <dgm:prSet/>
      <dgm:spPr/>
      <dgm:t>
        <a:bodyPr/>
        <a:lstStyle/>
        <a:p>
          <a:endParaRPr lang="en-IN"/>
        </a:p>
      </dgm:t>
    </dgm:pt>
    <dgm:pt modelId="{1048DB7F-A8D8-435B-B144-B595BA320BF0}">
      <dgm:prSet phldrT="[Text]" custT="1"/>
      <dgm:spPr/>
      <dgm:t>
        <a:bodyPr/>
        <a:lstStyle/>
        <a:p>
          <a:pPr algn="just"/>
          <a:r>
            <a:rPr lang="en-IN" sz="1400" dirty="0">
              <a:latin typeface="Book Antiqua" panose="02040602050305030304" pitchFamily="18" charset="0"/>
            </a:rPr>
            <a:t>Best Track Cyclone data is taken from IMD website for labelling the intensity.</a:t>
          </a:r>
        </a:p>
      </dgm:t>
    </dgm:pt>
    <dgm:pt modelId="{1DF0171A-B26C-49E7-8E43-BFC4BE6CB0B7}" type="parTrans" cxnId="{45BBC26A-6B60-4057-A427-77D660D4B0AB}">
      <dgm:prSet/>
      <dgm:spPr/>
      <dgm:t>
        <a:bodyPr/>
        <a:lstStyle/>
        <a:p>
          <a:endParaRPr lang="en-IN"/>
        </a:p>
      </dgm:t>
    </dgm:pt>
    <dgm:pt modelId="{06F0B6D1-9B54-4BE2-9F22-5EBF005F3EF5}" type="sibTrans" cxnId="{45BBC26A-6B60-4057-A427-77D660D4B0AB}">
      <dgm:prSet/>
      <dgm:spPr/>
      <dgm:t>
        <a:bodyPr/>
        <a:lstStyle/>
        <a:p>
          <a:endParaRPr lang="en-IN"/>
        </a:p>
      </dgm:t>
    </dgm:pt>
    <dgm:pt modelId="{F89A48AF-399F-4780-8AE0-E9CDDD30615F}">
      <dgm:prSet phldrT="[Text]" custT="1"/>
      <dgm:spPr/>
      <dgm:t>
        <a:bodyPr/>
        <a:lstStyle/>
        <a:p>
          <a:r>
            <a:rPr lang="en-IN" sz="1400" dirty="0">
              <a:latin typeface="Book Antiqua" panose="02040602050305030304" pitchFamily="18" charset="0"/>
            </a:rPr>
            <a:t>Image is cropped to a resolution of 310x310 keeping cyclone within 3X3 grid.</a:t>
          </a:r>
        </a:p>
      </dgm:t>
    </dgm:pt>
    <dgm:pt modelId="{79FCDCEB-0618-4964-84DB-20A6141515CB}" type="parTrans" cxnId="{2D42C17A-DC74-497B-9C47-A19EBE955B8D}">
      <dgm:prSet/>
      <dgm:spPr/>
      <dgm:t>
        <a:bodyPr/>
        <a:lstStyle/>
        <a:p>
          <a:endParaRPr lang="en-IN"/>
        </a:p>
      </dgm:t>
    </dgm:pt>
    <dgm:pt modelId="{4447E187-4C68-41A7-BD2E-310837EF45B2}" type="sibTrans" cxnId="{2D42C17A-DC74-497B-9C47-A19EBE955B8D}">
      <dgm:prSet/>
      <dgm:spPr/>
      <dgm:t>
        <a:bodyPr/>
        <a:lstStyle/>
        <a:p>
          <a:endParaRPr lang="en-IN"/>
        </a:p>
      </dgm:t>
    </dgm:pt>
    <dgm:pt modelId="{B089A9B4-BC98-483A-A699-2251904A69EF}">
      <dgm:prSet phldrT="[Text]" custT="1"/>
      <dgm:spPr/>
      <dgm:t>
        <a:bodyPr/>
        <a:lstStyle/>
        <a:p>
          <a:pPr algn="just">
            <a:buFont typeface="Arial" panose="020B0604020202020204" pitchFamily="34" charset="0"/>
            <a:buChar char="•"/>
          </a:pPr>
          <a:r>
            <a:rPr lang="en-IN" sz="1400" dirty="0">
              <a:latin typeface="Times New Roman" panose="02020603050405020304" pitchFamily="18" charset="0"/>
              <a:ea typeface="Roboto" panose="02000000000000000000" pitchFamily="2" charset="0"/>
              <a:cs typeface="Times New Roman" panose="02020603050405020304" pitchFamily="18" charset="0"/>
            </a:rPr>
            <a:t>Cropped region : 40E to 100E, 10S to 20N</a:t>
          </a:r>
          <a:endParaRPr lang="en-IN" sz="1400" dirty="0">
            <a:latin typeface="Book Antiqua" panose="02040602050305030304" pitchFamily="18" charset="0"/>
          </a:endParaRPr>
        </a:p>
      </dgm:t>
    </dgm:pt>
    <dgm:pt modelId="{5F14BA13-711F-4C5F-942E-AEB264E551FD}" type="parTrans" cxnId="{8FCCB699-2BF4-4E99-8D7C-7BE6FA5BE558}">
      <dgm:prSet/>
      <dgm:spPr/>
      <dgm:t>
        <a:bodyPr/>
        <a:lstStyle/>
        <a:p>
          <a:endParaRPr lang="en-IN"/>
        </a:p>
      </dgm:t>
    </dgm:pt>
    <dgm:pt modelId="{4398659C-0598-4280-9CB7-C4A9BF641DCE}" type="sibTrans" cxnId="{8FCCB699-2BF4-4E99-8D7C-7BE6FA5BE558}">
      <dgm:prSet/>
      <dgm:spPr/>
      <dgm:t>
        <a:bodyPr/>
        <a:lstStyle/>
        <a:p>
          <a:endParaRPr lang="en-IN"/>
        </a:p>
      </dgm:t>
    </dgm:pt>
    <dgm:pt modelId="{E1CD85DF-D344-4D97-8B62-16A7434FFFB7}">
      <dgm:prSet phldrT="[Text]" custT="1"/>
      <dgm:spPr/>
      <dgm:t>
        <a:bodyPr/>
        <a:lstStyle/>
        <a:p>
          <a:pPr algn="just"/>
          <a:r>
            <a:rPr lang="en-IN" sz="1400" dirty="0">
              <a:latin typeface="Book Antiqua" panose="02040602050305030304" pitchFamily="18" charset="0"/>
            </a:rPr>
            <a:t>Focused area: </a:t>
          </a:r>
          <a:r>
            <a:rPr lang="en-IN" sz="1400" dirty="0">
              <a:latin typeface="Times New Roman" panose="02020603050405020304" pitchFamily="18" charset="0"/>
              <a:ea typeface="Roboto" panose="02000000000000000000" pitchFamily="2" charset="0"/>
              <a:cs typeface="Times New Roman" panose="02020603050405020304" pitchFamily="18" charset="0"/>
            </a:rPr>
            <a:t>Bay of Bengal and Arabian Sea</a:t>
          </a:r>
          <a:endParaRPr lang="en-IN" sz="1400" dirty="0">
            <a:latin typeface="Book Antiqua" panose="02040602050305030304" pitchFamily="18" charset="0"/>
          </a:endParaRPr>
        </a:p>
      </dgm:t>
    </dgm:pt>
    <dgm:pt modelId="{16B5CA65-2CB1-43F8-B479-16D84B219E3A}" type="parTrans" cxnId="{B873A564-EA89-47F7-9ABD-1B9CAF2D7A3E}">
      <dgm:prSet/>
      <dgm:spPr/>
      <dgm:t>
        <a:bodyPr/>
        <a:lstStyle/>
        <a:p>
          <a:endParaRPr lang="en-IN"/>
        </a:p>
      </dgm:t>
    </dgm:pt>
    <dgm:pt modelId="{AEAD8DA1-7987-491B-99A5-8F22F2057A1F}" type="sibTrans" cxnId="{B873A564-EA89-47F7-9ABD-1B9CAF2D7A3E}">
      <dgm:prSet/>
      <dgm:spPr/>
      <dgm:t>
        <a:bodyPr/>
        <a:lstStyle/>
        <a:p>
          <a:endParaRPr lang="en-IN"/>
        </a:p>
      </dgm:t>
    </dgm:pt>
    <dgm:pt modelId="{E89D2145-212D-4EFD-B281-5D3A48A111AD}">
      <dgm:prSet phldrT="[Text]" custT="1"/>
      <dgm:spPr/>
      <dgm:t>
        <a:bodyPr/>
        <a:lstStyle/>
        <a:p>
          <a:r>
            <a:rPr lang="en-IN" sz="1400" dirty="0">
              <a:latin typeface="Book Antiqua" panose="02040602050305030304" pitchFamily="18" charset="0"/>
            </a:rPr>
            <a:t>Each image contains the name of the satellite, type of image, time and date</a:t>
          </a:r>
        </a:p>
      </dgm:t>
    </dgm:pt>
    <dgm:pt modelId="{CC012561-AF5C-47D6-A0C6-9633F1C977C0}" type="parTrans" cxnId="{C47A3024-BEBB-4A84-87D7-0B0894B22998}">
      <dgm:prSet/>
      <dgm:spPr/>
      <dgm:t>
        <a:bodyPr/>
        <a:lstStyle/>
        <a:p>
          <a:endParaRPr lang="en-IN"/>
        </a:p>
      </dgm:t>
    </dgm:pt>
    <dgm:pt modelId="{BD7FCABE-9C3D-45B8-8107-526754F38B9A}" type="sibTrans" cxnId="{C47A3024-BEBB-4A84-87D7-0B0894B22998}">
      <dgm:prSet/>
      <dgm:spPr/>
      <dgm:t>
        <a:bodyPr/>
        <a:lstStyle/>
        <a:p>
          <a:endParaRPr lang="en-IN"/>
        </a:p>
      </dgm:t>
    </dgm:pt>
    <dgm:pt modelId="{BDB23175-9850-49DC-8B85-4158653D0467}">
      <dgm:prSet phldrT="[Text]" custT="1"/>
      <dgm:spPr/>
      <dgm:t>
        <a:bodyPr/>
        <a:lstStyle/>
        <a:p>
          <a:pPr algn="just"/>
          <a:r>
            <a:rPr lang="en-IN" sz="1400" dirty="0">
              <a:latin typeface="Book Antiqua" panose="02040602050305030304" pitchFamily="18" charset="0"/>
            </a:rPr>
            <a:t>Non cyclonic image data is taken from January 2019, 2020 and 2021</a:t>
          </a:r>
        </a:p>
      </dgm:t>
    </dgm:pt>
    <dgm:pt modelId="{53B3D225-DADB-4226-BC78-3F9FB6B47DF1}" type="parTrans" cxnId="{1D42B38E-B51E-472D-99E2-BEDC207CA776}">
      <dgm:prSet/>
      <dgm:spPr/>
      <dgm:t>
        <a:bodyPr/>
        <a:lstStyle/>
        <a:p>
          <a:endParaRPr lang="en-IN"/>
        </a:p>
      </dgm:t>
    </dgm:pt>
    <dgm:pt modelId="{19CD0281-F838-4B8A-A488-9182FF05B9F8}" type="sibTrans" cxnId="{1D42B38E-B51E-472D-99E2-BEDC207CA776}">
      <dgm:prSet/>
      <dgm:spPr/>
      <dgm:t>
        <a:bodyPr/>
        <a:lstStyle/>
        <a:p>
          <a:endParaRPr lang="en-IN"/>
        </a:p>
      </dgm:t>
    </dgm:pt>
    <dgm:pt modelId="{D1BC7822-E7CC-4B18-8BF9-417C20B0F4E1}" type="pres">
      <dgm:prSet presAssocID="{6B668E75-59EF-429D-853C-F00E80810D41}" presName="Name0" presStyleCnt="0">
        <dgm:presLayoutVars>
          <dgm:dir/>
          <dgm:resizeHandles val="exact"/>
        </dgm:presLayoutVars>
      </dgm:prSet>
      <dgm:spPr/>
    </dgm:pt>
    <dgm:pt modelId="{12813823-D0DC-4606-A4B1-B765435F283C}" type="pres">
      <dgm:prSet presAssocID="{CCC2B588-653B-4594-A218-13D3A0586E3F}" presName="node" presStyleLbl="node1" presStyleIdx="0" presStyleCnt="3">
        <dgm:presLayoutVars>
          <dgm:bulletEnabled val="1"/>
        </dgm:presLayoutVars>
      </dgm:prSet>
      <dgm:spPr/>
    </dgm:pt>
    <dgm:pt modelId="{2A062E5C-C94F-481F-9A12-A4DD647CD597}" type="pres">
      <dgm:prSet presAssocID="{A6955B26-16DB-45FB-9836-322D75E4F7CD}" presName="sibTrans" presStyleCnt="0"/>
      <dgm:spPr/>
    </dgm:pt>
    <dgm:pt modelId="{046F32C3-FB9E-4D3E-826E-45E2D39026CE}" type="pres">
      <dgm:prSet presAssocID="{8B91DA83-9EAA-4DC7-8D42-3852730128D3}" presName="node" presStyleLbl="node1" presStyleIdx="1" presStyleCnt="3">
        <dgm:presLayoutVars>
          <dgm:bulletEnabled val="1"/>
        </dgm:presLayoutVars>
      </dgm:prSet>
      <dgm:spPr/>
    </dgm:pt>
    <dgm:pt modelId="{7358829F-C5BF-4CD8-A2F7-59BF299B5C66}" type="pres">
      <dgm:prSet presAssocID="{566A2D46-E735-42BB-B3DE-3183429D6277}" presName="sibTrans" presStyleCnt="0"/>
      <dgm:spPr/>
    </dgm:pt>
    <dgm:pt modelId="{6A5C0E5A-1745-4A0F-B0C4-983505B1B38E}" type="pres">
      <dgm:prSet presAssocID="{185BF362-A327-4DEB-8667-A2F0C19A8571}" presName="node" presStyleLbl="node1" presStyleIdx="2" presStyleCnt="3">
        <dgm:presLayoutVars>
          <dgm:bulletEnabled val="1"/>
        </dgm:presLayoutVars>
      </dgm:prSet>
      <dgm:spPr/>
    </dgm:pt>
  </dgm:ptLst>
  <dgm:cxnLst>
    <dgm:cxn modelId="{5015D408-E013-4978-ACED-F6E5BAEB3AD8}" srcId="{185BF362-A327-4DEB-8667-A2F0C19A8571}" destId="{E8DC4C28-5E44-47A0-81CA-8A25264D62DC}" srcOrd="0" destOrd="0" parTransId="{A6FFB322-1688-4178-BC94-777279506A0C}" sibTransId="{15F276D1-7DAB-4B9F-BC3D-4E00CF33B9C3}"/>
    <dgm:cxn modelId="{C2D93610-B366-4E0C-A1C5-DCC05A6429F7}" type="presOf" srcId="{5A8B87A5-90CF-4C73-8536-13DA420E6E18}" destId="{046F32C3-FB9E-4D3E-826E-45E2D39026CE}" srcOrd="0" destOrd="1" presId="urn:microsoft.com/office/officeart/2005/8/layout/hList6"/>
    <dgm:cxn modelId="{C47A3024-BEBB-4A84-87D7-0B0894B22998}" srcId="{8B91DA83-9EAA-4DC7-8D42-3852730128D3}" destId="{E89D2145-212D-4EFD-B281-5D3A48A111AD}" srcOrd="2" destOrd="0" parTransId="{CC012561-AF5C-47D6-A0C6-9633F1C977C0}" sibTransId="{BD7FCABE-9C3D-45B8-8107-526754F38B9A}"/>
    <dgm:cxn modelId="{0A172F26-8559-4D95-8EE8-710B849A578A}" type="presOf" srcId="{185BF362-A327-4DEB-8667-A2F0C19A8571}" destId="{6A5C0E5A-1745-4A0F-B0C4-983505B1B38E}" srcOrd="0" destOrd="0" presId="urn:microsoft.com/office/officeart/2005/8/layout/hList6"/>
    <dgm:cxn modelId="{9FBB1431-7F3C-4D97-9417-A35D25E1BC56}" srcId="{6B668E75-59EF-429D-853C-F00E80810D41}" destId="{CCC2B588-653B-4594-A218-13D3A0586E3F}" srcOrd="0" destOrd="0" parTransId="{4E56B1E8-7D88-4D63-89D6-C92AFBBD7DEC}" sibTransId="{A6955B26-16DB-45FB-9836-322D75E4F7CD}"/>
    <dgm:cxn modelId="{ACDB523A-D4E7-46BE-A18C-62180BDF7BC1}" type="presOf" srcId="{BDB23175-9850-49DC-8B85-4158653D0467}" destId="{6A5C0E5A-1745-4A0F-B0C4-983505B1B38E}" srcOrd="0" destOrd="4" presId="urn:microsoft.com/office/officeart/2005/8/layout/hList6"/>
    <dgm:cxn modelId="{67851240-782F-45B5-8B9A-0B4AC9C3EA0F}" type="presOf" srcId="{8B91DA83-9EAA-4DC7-8D42-3852730128D3}" destId="{046F32C3-FB9E-4D3E-826E-45E2D39026CE}" srcOrd="0" destOrd="0" presId="urn:microsoft.com/office/officeart/2005/8/layout/hList6"/>
    <dgm:cxn modelId="{B873A564-EA89-47F7-9ABD-1B9CAF2D7A3E}" srcId="{CCC2B588-653B-4594-A218-13D3A0586E3F}" destId="{E1CD85DF-D344-4D97-8B62-16A7434FFFB7}" srcOrd="2" destOrd="0" parTransId="{16B5CA65-2CB1-43F8-B479-16D84B219E3A}" sibTransId="{AEAD8DA1-7987-491B-99A5-8F22F2057A1F}"/>
    <dgm:cxn modelId="{6C8EE944-02F2-463F-8C0B-7AF105DD27D7}" type="presOf" srcId="{E1CD85DF-D344-4D97-8B62-16A7434FFFB7}" destId="{12813823-D0DC-4606-A4B1-B765435F283C}" srcOrd="0" destOrd="3" presId="urn:microsoft.com/office/officeart/2005/8/layout/hList6"/>
    <dgm:cxn modelId="{45BBC26A-6B60-4057-A427-77D660D4B0AB}" srcId="{CCC2B588-653B-4594-A218-13D3A0586E3F}" destId="{1048DB7F-A8D8-435B-B144-B595BA320BF0}" srcOrd="1" destOrd="0" parTransId="{1DF0171A-B26C-49E7-8E43-BFC4BE6CB0B7}" sibTransId="{06F0B6D1-9B54-4BE2-9F22-5EBF005F3EF5}"/>
    <dgm:cxn modelId="{26A6EF6B-AA62-401A-A5D1-DBB8EEFB4559}" srcId="{8B91DA83-9EAA-4DC7-8D42-3852730128D3}" destId="{5A8B87A5-90CF-4C73-8536-13DA420E6E18}" srcOrd="0" destOrd="0" parTransId="{30784755-3D58-42C1-9EE4-7C8EF1531FC9}" sibTransId="{24BE91A1-04CE-402A-AC36-9E7838E1FD9A}"/>
    <dgm:cxn modelId="{44DCD772-2968-4453-A58D-23F0FB3A8B7F}" srcId="{6B668E75-59EF-429D-853C-F00E80810D41}" destId="{185BF362-A327-4DEB-8667-A2F0C19A8571}" srcOrd="2" destOrd="0" parTransId="{AEBBCE07-D410-491E-913D-4E1F78B500BA}" sibTransId="{1DCA00C2-849A-4C02-8667-57EDA6C786A9}"/>
    <dgm:cxn modelId="{1F4D4D77-6876-45F7-8517-80AA274D5D80}" type="presOf" srcId="{82E59802-E835-4F3B-99E8-3B61BCCDB64E}" destId="{6A5C0E5A-1745-4A0F-B0C4-983505B1B38E}" srcOrd="0" destOrd="3" presId="urn:microsoft.com/office/officeart/2005/8/layout/hList6"/>
    <dgm:cxn modelId="{2D42C17A-DC74-497B-9C47-A19EBE955B8D}" srcId="{8B91DA83-9EAA-4DC7-8D42-3852730128D3}" destId="{F89A48AF-399F-4780-8AE0-E9CDDD30615F}" srcOrd="1" destOrd="0" parTransId="{79FCDCEB-0618-4964-84DB-20A6141515CB}" sibTransId="{4447E187-4C68-41A7-BD2E-310837EF45B2}"/>
    <dgm:cxn modelId="{66A8467C-E862-45E2-AF0E-1562F7CF6B07}" type="presOf" srcId="{F89A48AF-399F-4780-8AE0-E9CDDD30615F}" destId="{046F32C3-FB9E-4D3E-826E-45E2D39026CE}" srcOrd="0" destOrd="2" presId="urn:microsoft.com/office/officeart/2005/8/layout/hList6"/>
    <dgm:cxn modelId="{D7C59F8E-7FC4-46D9-9772-4C50E2D06215}" type="presOf" srcId="{E89D2145-212D-4EFD-B281-5D3A48A111AD}" destId="{046F32C3-FB9E-4D3E-826E-45E2D39026CE}" srcOrd="0" destOrd="3" presId="urn:microsoft.com/office/officeart/2005/8/layout/hList6"/>
    <dgm:cxn modelId="{1D42B38E-B51E-472D-99E2-BEDC207CA776}" srcId="{185BF362-A327-4DEB-8667-A2F0C19A8571}" destId="{BDB23175-9850-49DC-8B85-4158653D0467}" srcOrd="3" destOrd="0" parTransId="{53B3D225-DADB-4226-BC78-3F9FB6B47DF1}" sibTransId="{19CD0281-F838-4B8A-A488-9182FF05B9F8}"/>
    <dgm:cxn modelId="{00E0C591-D5FE-47D7-BC33-AEE815200689}" type="presOf" srcId="{1048DB7F-A8D8-435B-B144-B595BA320BF0}" destId="{12813823-D0DC-4606-A4B1-B765435F283C}" srcOrd="0" destOrd="2" presId="urn:microsoft.com/office/officeart/2005/8/layout/hList6"/>
    <dgm:cxn modelId="{8FCCB699-2BF4-4E99-8D7C-7BE6FA5BE558}" srcId="{185BF362-A327-4DEB-8667-A2F0C19A8571}" destId="{B089A9B4-BC98-483A-A699-2251904A69EF}" srcOrd="1" destOrd="0" parTransId="{5F14BA13-711F-4C5F-942E-AEB264E551FD}" sibTransId="{4398659C-0598-4280-9CB7-C4A9BF641DCE}"/>
    <dgm:cxn modelId="{2C5766A6-8E71-4122-9DBC-3A2734DDFE11}" type="presOf" srcId="{E8DC4C28-5E44-47A0-81CA-8A25264D62DC}" destId="{6A5C0E5A-1745-4A0F-B0C4-983505B1B38E}" srcOrd="0" destOrd="1" presId="urn:microsoft.com/office/officeart/2005/8/layout/hList6"/>
    <dgm:cxn modelId="{648A2AAD-8F21-4151-A079-9BBBCF3EE19D}" type="presOf" srcId="{CCC2B588-653B-4594-A218-13D3A0586E3F}" destId="{12813823-D0DC-4606-A4B1-B765435F283C}" srcOrd="0" destOrd="0" presId="urn:microsoft.com/office/officeart/2005/8/layout/hList6"/>
    <dgm:cxn modelId="{B6B029AF-33E1-4311-AD10-2CC732F53527}" type="presOf" srcId="{6B668E75-59EF-429D-853C-F00E80810D41}" destId="{D1BC7822-E7CC-4B18-8BF9-417C20B0F4E1}" srcOrd="0" destOrd="0" presId="urn:microsoft.com/office/officeart/2005/8/layout/hList6"/>
    <dgm:cxn modelId="{6E7FB6BB-363E-4DED-9FD4-D149F16152FF}" srcId="{6B668E75-59EF-429D-853C-F00E80810D41}" destId="{8B91DA83-9EAA-4DC7-8D42-3852730128D3}" srcOrd="1" destOrd="0" parTransId="{ECF0B4EA-FE99-443A-BE29-69853BF8B031}" sibTransId="{566A2D46-E735-42BB-B3DE-3183429D6277}"/>
    <dgm:cxn modelId="{FD3D60C5-77D9-461C-8060-828EFEC38544}" type="presOf" srcId="{7BA9466C-1424-4F25-914A-27846F847673}" destId="{12813823-D0DC-4606-A4B1-B765435F283C}" srcOrd="0" destOrd="1" presId="urn:microsoft.com/office/officeart/2005/8/layout/hList6"/>
    <dgm:cxn modelId="{0FDE63D9-197A-46C3-A7BF-A6BB6A0389CF}" type="presOf" srcId="{B089A9B4-BC98-483A-A699-2251904A69EF}" destId="{6A5C0E5A-1745-4A0F-B0C4-983505B1B38E}" srcOrd="0" destOrd="2" presId="urn:microsoft.com/office/officeart/2005/8/layout/hList6"/>
    <dgm:cxn modelId="{B6B022EF-BBC2-4D0E-B2A2-26D692988BBA}" srcId="{185BF362-A327-4DEB-8667-A2F0C19A8571}" destId="{82E59802-E835-4F3B-99E8-3B61BCCDB64E}" srcOrd="2" destOrd="0" parTransId="{EFCED787-3A32-4194-81DF-DBA4114DBFE6}" sibTransId="{A606CDF1-2238-4014-B63A-8CE9B340AA9F}"/>
    <dgm:cxn modelId="{EC05B3FF-2DF8-4F12-8182-B793E3E95554}" srcId="{CCC2B588-653B-4594-A218-13D3A0586E3F}" destId="{7BA9466C-1424-4F25-914A-27846F847673}" srcOrd="0" destOrd="0" parTransId="{42E38C0F-75DC-459F-A920-0F051A502F6B}" sibTransId="{57F8D6FF-7B5A-4EAE-AD1B-98EFD81AC228}"/>
    <dgm:cxn modelId="{418A9A18-2430-488A-BD49-A021D9D48475}" type="presParOf" srcId="{D1BC7822-E7CC-4B18-8BF9-417C20B0F4E1}" destId="{12813823-D0DC-4606-A4B1-B765435F283C}" srcOrd="0" destOrd="0" presId="urn:microsoft.com/office/officeart/2005/8/layout/hList6"/>
    <dgm:cxn modelId="{0A2C66B5-E889-4F38-AF87-58530A124416}" type="presParOf" srcId="{D1BC7822-E7CC-4B18-8BF9-417C20B0F4E1}" destId="{2A062E5C-C94F-481F-9A12-A4DD647CD597}" srcOrd="1" destOrd="0" presId="urn:microsoft.com/office/officeart/2005/8/layout/hList6"/>
    <dgm:cxn modelId="{68A8334F-6688-449B-9D9B-ED3AA841C721}" type="presParOf" srcId="{D1BC7822-E7CC-4B18-8BF9-417C20B0F4E1}" destId="{046F32C3-FB9E-4D3E-826E-45E2D39026CE}" srcOrd="2" destOrd="0" presId="urn:microsoft.com/office/officeart/2005/8/layout/hList6"/>
    <dgm:cxn modelId="{94F299C2-128F-4E36-838C-818803250943}" type="presParOf" srcId="{D1BC7822-E7CC-4B18-8BF9-417C20B0F4E1}" destId="{7358829F-C5BF-4CD8-A2F7-59BF299B5C66}" srcOrd="3" destOrd="0" presId="urn:microsoft.com/office/officeart/2005/8/layout/hList6"/>
    <dgm:cxn modelId="{ADB23A19-B28C-41FD-A06F-093BA78D9755}" type="presParOf" srcId="{D1BC7822-E7CC-4B18-8BF9-417C20B0F4E1}" destId="{6A5C0E5A-1745-4A0F-B0C4-983505B1B38E}" srcOrd="4" destOrd="0" presId="urn:microsoft.com/office/officeart/2005/8/layout/hList6"/>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78E75115-FCF8-45A3-9369-4822B53D70B4}" type="doc">
      <dgm:prSet loTypeId="urn:microsoft.com/office/officeart/2005/8/layout/radial5" loCatId="cycle" qsTypeId="urn:microsoft.com/office/officeart/2005/8/quickstyle/simple2" qsCatId="simple" csTypeId="urn:microsoft.com/office/officeart/2005/8/colors/accent1_1" csCatId="accent1" phldr="1"/>
      <dgm:spPr/>
      <dgm:t>
        <a:bodyPr/>
        <a:lstStyle/>
        <a:p>
          <a:endParaRPr lang="en-IN"/>
        </a:p>
      </dgm:t>
    </dgm:pt>
    <dgm:pt modelId="{BE6520B8-2CCE-4AB2-AD86-95E8151AC374}">
      <dgm:prSet phldrT="[Text]" custT="1"/>
      <dgm:spPr>
        <a:solidFill>
          <a:schemeClr val="bg2">
            <a:lumMod val="75000"/>
          </a:schemeClr>
        </a:solidFill>
      </dgm:spPr>
      <dgm:t>
        <a:bodyPr/>
        <a:lstStyle/>
        <a:p>
          <a:r>
            <a:rPr lang="en-IN" sz="1800" dirty="0">
              <a:latin typeface="Times New Roman" panose="02020603050405020304" pitchFamily="18" charset="0"/>
              <a:cs typeface="Times New Roman" panose="02020603050405020304" pitchFamily="18" charset="0"/>
            </a:rPr>
            <a:t>Over-fitting problem mitigation</a:t>
          </a:r>
        </a:p>
      </dgm:t>
    </dgm:pt>
    <dgm:pt modelId="{3141787F-2588-4443-A562-6AB06BB4DBE2}" type="parTrans" cxnId="{4CEB8205-A664-4AC2-A985-9D55F4D0C8AC}">
      <dgm:prSet/>
      <dgm:spPr/>
      <dgm:t>
        <a:bodyPr/>
        <a:lstStyle/>
        <a:p>
          <a:endParaRPr lang="en-IN"/>
        </a:p>
      </dgm:t>
    </dgm:pt>
    <dgm:pt modelId="{703FD127-AF3C-4953-BF34-E1409E120360}" type="sibTrans" cxnId="{4CEB8205-A664-4AC2-A985-9D55F4D0C8AC}">
      <dgm:prSet/>
      <dgm:spPr/>
      <dgm:t>
        <a:bodyPr/>
        <a:lstStyle/>
        <a:p>
          <a:endParaRPr lang="en-IN"/>
        </a:p>
      </dgm:t>
    </dgm:pt>
    <dgm:pt modelId="{2FC9E07C-E978-4504-BE40-DB854B856C40}">
      <dgm:prSet phldrT="[Text]" custT="1"/>
      <dgm:spPr/>
      <dgm:t>
        <a:bodyPr/>
        <a:lstStyle/>
        <a:p>
          <a:r>
            <a:rPr lang="en-IN" sz="1800" dirty="0">
              <a:latin typeface="Times New Roman" panose="02020603050405020304" pitchFamily="18" charset="0"/>
              <a:cs typeface="Times New Roman" panose="02020603050405020304" pitchFamily="18" charset="0"/>
            </a:rPr>
            <a:t>Increase dataset size</a:t>
          </a:r>
        </a:p>
      </dgm:t>
    </dgm:pt>
    <dgm:pt modelId="{7A4C7DB0-BF04-4CB7-B3EB-18677EF938CF}" type="parTrans" cxnId="{75A4BE29-DFA0-4A68-8AEF-0B4349204560}">
      <dgm:prSet custT="1"/>
      <dgm:spPr/>
      <dgm:t>
        <a:bodyPr/>
        <a:lstStyle/>
        <a:p>
          <a:endParaRPr lang="en-IN" sz="1400">
            <a:latin typeface="Times New Roman" panose="02020603050405020304" pitchFamily="18" charset="0"/>
            <a:cs typeface="Times New Roman" panose="02020603050405020304" pitchFamily="18" charset="0"/>
          </a:endParaRPr>
        </a:p>
      </dgm:t>
    </dgm:pt>
    <dgm:pt modelId="{EF5A99CE-0477-4BFA-BF95-AFA961C0853F}" type="sibTrans" cxnId="{75A4BE29-DFA0-4A68-8AEF-0B4349204560}">
      <dgm:prSet/>
      <dgm:spPr/>
      <dgm:t>
        <a:bodyPr/>
        <a:lstStyle/>
        <a:p>
          <a:endParaRPr lang="en-IN"/>
        </a:p>
      </dgm:t>
    </dgm:pt>
    <dgm:pt modelId="{8EC1A960-780D-447F-8D4A-54446E9F7344}">
      <dgm:prSet phldrT="[Text]" custT="1"/>
      <dgm:spPr/>
      <dgm:t>
        <a:bodyPr/>
        <a:lstStyle/>
        <a:p>
          <a:r>
            <a:rPr lang="en-IN" sz="1800" dirty="0">
              <a:latin typeface="Times New Roman" panose="02020603050405020304" pitchFamily="18" charset="0"/>
              <a:cs typeface="Times New Roman" panose="02020603050405020304" pitchFamily="18" charset="0"/>
            </a:rPr>
            <a:t>Data augmentation</a:t>
          </a:r>
        </a:p>
      </dgm:t>
    </dgm:pt>
    <dgm:pt modelId="{D485A3C4-7DB3-44D2-978B-E8EDF81535E8}" type="parTrans" cxnId="{8472F47A-A2AD-4C1A-A7E9-65170701532B}">
      <dgm:prSet custT="1"/>
      <dgm:spPr/>
      <dgm:t>
        <a:bodyPr/>
        <a:lstStyle/>
        <a:p>
          <a:endParaRPr lang="en-IN" sz="1400">
            <a:latin typeface="Times New Roman" panose="02020603050405020304" pitchFamily="18" charset="0"/>
            <a:cs typeface="Times New Roman" panose="02020603050405020304" pitchFamily="18" charset="0"/>
          </a:endParaRPr>
        </a:p>
      </dgm:t>
    </dgm:pt>
    <dgm:pt modelId="{6043BD9B-FEE4-4642-8514-D4765C7D439B}" type="sibTrans" cxnId="{8472F47A-A2AD-4C1A-A7E9-65170701532B}">
      <dgm:prSet/>
      <dgm:spPr/>
      <dgm:t>
        <a:bodyPr/>
        <a:lstStyle/>
        <a:p>
          <a:endParaRPr lang="en-IN"/>
        </a:p>
      </dgm:t>
    </dgm:pt>
    <dgm:pt modelId="{3766281F-84E7-4392-BF68-257F6C1D88C7}">
      <dgm:prSet phldrT="[Text]" custT="1"/>
      <dgm:spPr/>
      <dgm:t>
        <a:bodyPr/>
        <a:lstStyle/>
        <a:p>
          <a:r>
            <a:rPr lang="en-IN" sz="1800" dirty="0">
              <a:latin typeface="Times New Roman" panose="02020603050405020304" pitchFamily="18" charset="0"/>
              <a:cs typeface="Times New Roman" panose="02020603050405020304" pitchFamily="18" charset="0"/>
            </a:rPr>
            <a:t>Dropouts</a:t>
          </a:r>
        </a:p>
      </dgm:t>
    </dgm:pt>
    <dgm:pt modelId="{13FDC60B-44C1-44E0-8E73-702D1113CEB7}" type="parTrans" cxnId="{602FDFD8-7068-43A3-B154-089D16897E65}">
      <dgm:prSet custT="1"/>
      <dgm:spPr/>
      <dgm:t>
        <a:bodyPr/>
        <a:lstStyle/>
        <a:p>
          <a:endParaRPr lang="en-IN" sz="1400">
            <a:latin typeface="Times New Roman" panose="02020603050405020304" pitchFamily="18" charset="0"/>
            <a:cs typeface="Times New Roman" panose="02020603050405020304" pitchFamily="18" charset="0"/>
          </a:endParaRPr>
        </a:p>
      </dgm:t>
    </dgm:pt>
    <dgm:pt modelId="{E055DEC1-9764-4374-AFD7-4146C53B7B9D}" type="sibTrans" cxnId="{602FDFD8-7068-43A3-B154-089D16897E65}">
      <dgm:prSet/>
      <dgm:spPr/>
      <dgm:t>
        <a:bodyPr/>
        <a:lstStyle/>
        <a:p>
          <a:endParaRPr lang="en-IN"/>
        </a:p>
      </dgm:t>
    </dgm:pt>
    <dgm:pt modelId="{4F696269-A1A0-45C7-ACE7-068E8F85C1D7}">
      <dgm:prSet phldrT="[Text]" custT="1"/>
      <dgm:spPr/>
      <dgm:t>
        <a:bodyPr/>
        <a:lstStyle/>
        <a:p>
          <a:r>
            <a:rPr lang="en-IN" sz="1800" dirty="0">
              <a:latin typeface="Times New Roman" panose="02020603050405020304" pitchFamily="18" charset="0"/>
              <a:cs typeface="Times New Roman" panose="02020603050405020304" pitchFamily="18" charset="0"/>
            </a:rPr>
            <a:t>Early stopping</a:t>
          </a:r>
        </a:p>
      </dgm:t>
    </dgm:pt>
    <dgm:pt modelId="{FED824F4-CB8A-4925-BB5D-67CB7971286D}" type="parTrans" cxnId="{D1685340-463F-4BED-BDE4-65D691FBA78F}">
      <dgm:prSet custT="1"/>
      <dgm:spPr/>
      <dgm:t>
        <a:bodyPr/>
        <a:lstStyle/>
        <a:p>
          <a:endParaRPr lang="en-IN" sz="1400">
            <a:latin typeface="Times New Roman" panose="02020603050405020304" pitchFamily="18" charset="0"/>
            <a:cs typeface="Times New Roman" panose="02020603050405020304" pitchFamily="18" charset="0"/>
          </a:endParaRPr>
        </a:p>
      </dgm:t>
    </dgm:pt>
    <dgm:pt modelId="{9F29754C-E4F7-4229-B605-5AA4A59036B4}" type="sibTrans" cxnId="{D1685340-463F-4BED-BDE4-65D691FBA78F}">
      <dgm:prSet/>
      <dgm:spPr/>
      <dgm:t>
        <a:bodyPr/>
        <a:lstStyle/>
        <a:p>
          <a:endParaRPr lang="en-IN"/>
        </a:p>
      </dgm:t>
    </dgm:pt>
    <dgm:pt modelId="{776263F5-977A-4DF2-9F8D-4B29E23D4987}">
      <dgm:prSet custT="1"/>
      <dgm:spPr/>
      <dgm:t>
        <a:bodyPr/>
        <a:lstStyle/>
        <a:p>
          <a:r>
            <a:rPr lang="en-IN" sz="1800" dirty="0">
              <a:latin typeface="Times New Roman" panose="02020603050405020304" pitchFamily="18" charset="0"/>
              <a:cs typeface="Times New Roman" panose="02020603050405020304" pitchFamily="18" charset="0"/>
            </a:rPr>
            <a:t>Regularization</a:t>
          </a:r>
        </a:p>
      </dgm:t>
    </dgm:pt>
    <dgm:pt modelId="{D1AAB011-0526-4F19-8C01-52F9D8842816}" type="parTrans" cxnId="{9C16B546-7EDF-4680-A1EF-6055D501DE84}">
      <dgm:prSet custT="1"/>
      <dgm:spPr/>
      <dgm:t>
        <a:bodyPr/>
        <a:lstStyle/>
        <a:p>
          <a:endParaRPr lang="en-IN" sz="1400">
            <a:latin typeface="Times New Roman" panose="02020603050405020304" pitchFamily="18" charset="0"/>
            <a:cs typeface="Times New Roman" panose="02020603050405020304" pitchFamily="18" charset="0"/>
          </a:endParaRPr>
        </a:p>
      </dgm:t>
    </dgm:pt>
    <dgm:pt modelId="{F2C41284-115D-42E6-9C5D-FF55A9F9F5A1}" type="sibTrans" cxnId="{9C16B546-7EDF-4680-A1EF-6055D501DE84}">
      <dgm:prSet/>
      <dgm:spPr/>
      <dgm:t>
        <a:bodyPr/>
        <a:lstStyle/>
        <a:p>
          <a:endParaRPr lang="en-IN"/>
        </a:p>
      </dgm:t>
    </dgm:pt>
    <dgm:pt modelId="{6B446185-105D-4ACF-918A-0C91872F4786}">
      <dgm:prSet custT="1"/>
      <dgm:spPr/>
      <dgm:t>
        <a:bodyPr/>
        <a:lstStyle/>
        <a:p>
          <a:r>
            <a:rPr lang="en-IN" sz="1800" dirty="0">
              <a:latin typeface="Times New Roman" panose="02020603050405020304" pitchFamily="18" charset="0"/>
              <a:cs typeface="Times New Roman" panose="02020603050405020304" pitchFamily="18" charset="0"/>
            </a:rPr>
            <a:t>Pre-trained models</a:t>
          </a:r>
        </a:p>
      </dgm:t>
    </dgm:pt>
    <dgm:pt modelId="{25295D89-C36F-4931-9B4E-82DD2A29A37B}" type="parTrans" cxnId="{4DEBED52-BF4E-46E4-842F-F329F827EAC1}">
      <dgm:prSet custT="1"/>
      <dgm:spPr/>
      <dgm:t>
        <a:bodyPr/>
        <a:lstStyle/>
        <a:p>
          <a:endParaRPr lang="en-IN" sz="1400">
            <a:latin typeface="Times New Roman" panose="02020603050405020304" pitchFamily="18" charset="0"/>
            <a:cs typeface="Times New Roman" panose="02020603050405020304" pitchFamily="18" charset="0"/>
          </a:endParaRPr>
        </a:p>
      </dgm:t>
    </dgm:pt>
    <dgm:pt modelId="{D8D24361-D1A8-4367-A50E-471BF9C08643}" type="sibTrans" cxnId="{4DEBED52-BF4E-46E4-842F-F329F827EAC1}">
      <dgm:prSet/>
      <dgm:spPr/>
      <dgm:t>
        <a:bodyPr/>
        <a:lstStyle/>
        <a:p>
          <a:endParaRPr lang="en-IN"/>
        </a:p>
      </dgm:t>
    </dgm:pt>
    <dgm:pt modelId="{7470CD92-683C-4F80-B936-8269106D5590}" type="pres">
      <dgm:prSet presAssocID="{78E75115-FCF8-45A3-9369-4822B53D70B4}" presName="Name0" presStyleCnt="0">
        <dgm:presLayoutVars>
          <dgm:chMax val="1"/>
          <dgm:dir/>
          <dgm:animLvl val="ctr"/>
          <dgm:resizeHandles val="exact"/>
        </dgm:presLayoutVars>
      </dgm:prSet>
      <dgm:spPr/>
    </dgm:pt>
    <dgm:pt modelId="{287B31A3-8622-4A22-BB87-81DD85BD2B8E}" type="pres">
      <dgm:prSet presAssocID="{BE6520B8-2CCE-4AB2-AD86-95E8151AC374}" presName="centerShape" presStyleLbl="node0" presStyleIdx="0" presStyleCnt="1" custScaleX="125000" custScaleY="125000"/>
      <dgm:spPr/>
    </dgm:pt>
    <dgm:pt modelId="{2253F5AD-02D4-4F62-BB34-1A4E80F09C28}" type="pres">
      <dgm:prSet presAssocID="{7A4C7DB0-BF04-4CB7-B3EB-18677EF938CF}" presName="parTrans" presStyleLbl="sibTrans2D1" presStyleIdx="0" presStyleCnt="6"/>
      <dgm:spPr/>
    </dgm:pt>
    <dgm:pt modelId="{8A9DC055-A4E9-4D76-B5AE-0EE9B53E5986}" type="pres">
      <dgm:prSet presAssocID="{7A4C7DB0-BF04-4CB7-B3EB-18677EF938CF}" presName="connectorText" presStyleLbl="sibTrans2D1" presStyleIdx="0" presStyleCnt="6"/>
      <dgm:spPr/>
    </dgm:pt>
    <dgm:pt modelId="{7CA07106-22F6-4B34-9057-F38F70725A8C}" type="pres">
      <dgm:prSet presAssocID="{2FC9E07C-E978-4504-BE40-DB854B856C40}" presName="node" presStyleLbl="node1" presStyleIdx="0" presStyleCnt="6" custScaleX="112024" custScaleY="112024">
        <dgm:presLayoutVars>
          <dgm:bulletEnabled val="1"/>
        </dgm:presLayoutVars>
      </dgm:prSet>
      <dgm:spPr/>
    </dgm:pt>
    <dgm:pt modelId="{C576D065-7418-447A-AA35-E63A4897318B}" type="pres">
      <dgm:prSet presAssocID="{D485A3C4-7DB3-44D2-978B-E8EDF81535E8}" presName="parTrans" presStyleLbl="sibTrans2D1" presStyleIdx="1" presStyleCnt="6"/>
      <dgm:spPr/>
    </dgm:pt>
    <dgm:pt modelId="{73934438-C2E1-416F-A449-4F2382E02CDF}" type="pres">
      <dgm:prSet presAssocID="{D485A3C4-7DB3-44D2-978B-E8EDF81535E8}" presName="connectorText" presStyleLbl="sibTrans2D1" presStyleIdx="1" presStyleCnt="6"/>
      <dgm:spPr/>
    </dgm:pt>
    <dgm:pt modelId="{182E9834-5912-437F-9AFB-5DF9DA3473B7}" type="pres">
      <dgm:prSet presAssocID="{8EC1A960-780D-447F-8D4A-54446E9F7344}" presName="node" presStyleLbl="node1" presStyleIdx="1" presStyleCnt="6" custScaleX="112024" custScaleY="112024">
        <dgm:presLayoutVars>
          <dgm:bulletEnabled val="1"/>
        </dgm:presLayoutVars>
      </dgm:prSet>
      <dgm:spPr/>
    </dgm:pt>
    <dgm:pt modelId="{9CB9E8D7-8163-47DE-B6CC-8B64278A63D7}" type="pres">
      <dgm:prSet presAssocID="{13FDC60B-44C1-44E0-8E73-702D1113CEB7}" presName="parTrans" presStyleLbl="sibTrans2D1" presStyleIdx="2" presStyleCnt="6"/>
      <dgm:spPr/>
    </dgm:pt>
    <dgm:pt modelId="{3AD10D0F-36A1-4170-A828-D35FB09BDC7F}" type="pres">
      <dgm:prSet presAssocID="{13FDC60B-44C1-44E0-8E73-702D1113CEB7}" presName="connectorText" presStyleLbl="sibTrans2D1" presStyleIdx="2" presStyleCnt="6"/>
      <dgm:spPr/>
    </dgm:pt>
    <dgm:pt modelId="{2D7CB72E-F60A-41DD-9881-8552C9ADA412}" type="pres">
      <dgm:prSet presAssocID="{3766281F-84E7-4392-BF68-257F6C1D88C7}" presName="node" presStyleLbl="node1" presStyleIdx="2" presStyleCnt="6" custScaleX="112024" custScaleY="112024">
        <dgm:presLayoutVars>
          <dgm:bulletEnabled val="1"/>
        </dgm:presLayoutVars>
      </dgm:prSet>
      <dgm:spPr/>
    </dgm:pt>
    <dgm:pt modelId="{227B498C-F543-4646-90EE-095B049D6070}" type="pres">
      <dgm:prSet presAssocID="{FED824F4-CB8A-4925-BB5D-67CB7971286D}" presName="parTrans" presStyleLbl="sibTrans2D1" presStyleIdx="3" presStyleCnt="6"/>
      <dgm:spPr/>
    </dgm:pt>
    <dgm:pt modelId="{BAAF1704-77F4-4D93-84D5-2A24FDCBC175}" type="pres">
      <dgm:prSet presAssocID="{FED824F4-CB8A-4925-BB5D-67CB7971286D}" presName="connectorText" presStyleLbl="sibTrans2D1" presStyleIdx="3" presStyleCnt="6"/>
      <dgm:spPr/>
    </dgm:pt>
    <dgm:pt modelId="{3B0F275D-3766-4088-80B0-D9141727A58D}" type="pres">
      <dgm:prSet presAssocID="{4F696269-A1A0-45C7-ACE7-068E8F85C1D7}" presName="node" presStyleLbl="node1" presStyleIdx="3" presStyleCnt="6" custScaleX="112024" custScaleY="112024">
        <dgm:presLayoutVars>
          <dgm:bulletEnabled val="1"/>
        </dgm:presLayoutVars>
      </dgm:prSet>
      <dgm:spPr/>
    </dgm:pt>
    <dgm:pt modelId="{F9B09598-BF42-4C3F-9C38-50FA87A5B98B}" type="pres">
      <dgm:prSet presAssocID="{D1AAB011-0526-4F19-8C01-52F9D8842816}" presName="parTrans" presStyleLbl="sibTrans2D1" presStyleIdx="4" presStyleCnt="6"/>
      <dgm:spPr/>
    </dgm:pt>
    <dgm:pt modelId="{877F5780-4329-455B-AC75-E82DEEEBAA44}" type="pres">
      <dgm:prSet presAssocID="{D1AAB011-0526-4F19-8C01-52F9D8842816}" presName="connectorText" presStyleLbl="sibTrans2D1" presStyleIdx="4" presStyleCnt="6"/>
      <dgm:spPr/>
    </dgm:pt>
    <dgm:pt modelId="{F0B91C20-0386-4C17-BBE9-59B80888C949}" type="pres">
      <dgm:prSet presAssocID="{776263F5-977A-4DF2-9F8D-4B29E23D4987}" presName="node" presStyleLbl="node1" presStyleIdx="4" presStyleCnt="6" custScaleX="112024" custScaleY="112024">
        <dgm:presLayoutVars>
          <dgm:bulletEnabled val="1"/>
        </dgm:presLayoutVars>
      </dgm:prSet>
      <dgm:spPr/>
    </dgm:pt>
    <dgm:pt modelId="{2E1254D3-4971-4190-8DF9-F5EFBEE7C2EA}" type="pres">
      <dgm:prSet presAssocID="{25295D89-C36F-4931-9B4E-82DD2A29A37B}" presName="parTrans" presStyleLbl="sibTrans2D1" presStyleIdx="5" presStyleCnt="6"/>
      <dgm:spPr/>
    </dgm:pt>
    <dgm:pt modelId="{9CE8E200-84F5-40A8-97A0-473B3A2D8584}" type="pres">
      <dgm:prSet presAssocID="{25295D89-C36F-4931-9B4E-82DD2A29A37B}" presName="connectorText" presStyleLbl="sibTrans2D1" presStyleIdx="5" presStyleCnt="6"/>
      <dgm:spPr/>
    </dgm:pt>
    <dgm:pt modelId="{86752F9B-05BB-42B3-8473-3C0779D81917}" type="pres">
      <dgm:prSet presAssocID="{6B446185-105D-4ACF-918A-0C91872F4786}" presName="node" presStyleLbl="node1" presStyleIdx="5" presStyleCnt="6" custScaleX="112024" custScaleY="112024">
        <dgm:presLayoutVars>
          <dgm:bulletEnabled val="1"/>
        </dgm:presLayoutVars>
      </dgm:prSet>
      <dgm:spPr/>
    </dgm:pt>
  </dgm:ptLst>
  <dgm:cxnLst>
    <dgm:cxn modelId="{1B766000-7FC3-4E43-BE71-FA77C745DD74}" type="presOf" srcId="{D1AAB011-0526-4F19-8C01-52F9D8842816}" destId="{F9B09598-BF42-4C3F-9C38-50FA87A5B98B}" srcOrd="0" destOrd="0" presId="urn:microsoft.com/office/officeart/2005/8/layout/radial5"/>
    <dgm:cxn modelId="{4CEB8205-A664-4AC2-A985-9D55F4D0C8AC}" srcId="{78E75115-FCF8-45A3-9369-4822B53D70B4}" destId="{BE6520B8-2CCE-4AB2-AD86-95E8151AC374}" srcOrd="0" destOrd="0" parTransId="{3141787F-2588-4443-A562-6AB06BB4DBE2}" sibTransId="{703FD127-AF3C-4953-BF34-E1409E120360}"/>
    <dgm:cxn modelId="{CC766209-0C8B-412F-85AC-436803866CA2}" type="presOf" srcId="{3766281F-84E7-4392-BF68-257F6C1D88C7}" destId="{2D7CB72E-F60A-41DD-9881-8552C9ADA412}" srcOrd="0" destOrd="0" presId="urn:microsoft.com/office/officeart/2005/8/layout/radial5"/>
    <dgm:cxn modelId="{901D9A11-F28F-439C-B8D8-E7FFE12C5444}" type="presOf" srcId="{7A4C7DB0-BF04-4CB7-B3EB-18677EF938CF}" destId="{8A9DC055-A4E9-4D76-B5AE-0EE9B53E5986}" srcOrd="1" destOrd="0" presId="urn:microsoft.com/office/officeart/2005/8/layout/radial5"/>
    <dgm:cxn modelId="{9D10FF11-5F2C-48C3-9C8F-FF8AE619086F}" type="presOf" srcId="{2FC9E07C-E978-4504-BE40-DB854B856C40}" destId="{7CA07106-22F6-4B34-9057-F38F70725A8C}" srcOrd="0" destOrd="0" presId="urn:microsoft.com/office/officeart/2005/8/layout/radial5"/>
    <dgm:cxn modelId="{9E7D591E-6A40-4561-B0E4-693E3B7C7B02}" type="presOf" srcId="{13FDC60B-44C1-44E0-8E73-702D1113CEB7}" destId="{9CB9E8D7-8163-47DE-B6CC-8B64278A63D7}" srcOrd="0" destOrd="0" presId="urn:microsoft.com/office/officeart/2005/8/layout/radial5"/>
    <dgm:cxn modelId="{4E1E051F-B3FE-4447-8213-F6279B5AC684}" type="presOf" srcId="{BE6520B8-2CCE-4AB2-AD86-95E8151AC374}" destId="{287B31A3-8622-4A22-BB87-81DD85BD2B8E}" srcOrd="0" destOrd="0" presId="urn:microsoft.com/office/officeart/2005/8/layout/radial5"/>
    <dgm:cxn modelId="{75A4BE29-DFA0-4A68-8AEF-0B4349204560}" srcId="{BE6520B8-2CCE-4AB2-AD86-95E8151AC374}" destId="{2FC9E07C-E978-4504-BE40-DB854B856C40}" srcOrd="0" destOrd="0" parTransId="{7A4C7DB0-BF04-4CB7-B3EB-18677EF938CF}" sibTransId="{EF5A99CE-0477-4BFA-BF95-AFA961C0853F}"/>
    <dgm:cxn modelId="{C4A0AC3F-F255-486F-BAF7-4C7FB0B4C42A}" type="presOf" srcId="{776263F5-977A-4DF2-9F8D-4B29E23D4987}" destId="{F0B91C20-0386-4C17-BBE9-59B80888C949}" srcOrd="0" destOrd="0" presId="urn:microsoft.com/office/officeart/2005/8/layout/radial5"/>
    <dgm:cxn modelId="{D1685340-463F-4BED-BDE4-65D691FBA78F}" srcId="{BE6520B8-2CCE-4AB2-AD86-95E8151AC374}" destId="{4F696269-A1A0-45C7-ACE7-068E8F85C1D7}" srcOrd="3" destOrd="0" parTransId="{FED824F4-CB8A-4925-BB5D-67CB7971286D}" sibTransId="{9F29754C-E4F7-4229-B605-5AA4A59036B4}"/>
    <dgm:cxn modelId="{9C16B546-7EDF-4680-A1EF-6055D501DE84}" srcId="{BE6520B8-2CCE-4AB2-AD86-95E8151AC374}" destId="{776263F5-977A-4DF2-9F8D-4B29E23D4987}" srcOrd="4" destOrd="0" parTransId="{D1AAB011-0526-4F19-8C01-52F9D8842816}" sibTransId="{F2C41284-115D-42E6-9C5D-FF55A9F9F5A1}"/>
    <dgm:cxn modelId="{39AF306A-DFA9-4969-A019-D6EA892EA20E}" type="presOf" srcId="{D485A3C4-7DB3-44D2-978B-E8EDF81535E8}" destId="{73934438-C2E1-416F-A449-4F2382E02CDF}" srcOrd="1" destOrd="0" presId="urn:microsoft.com/office/officeart/2005/8/layout/radial5"/>
    <dgm:cxn modelId="{4DEBED52-BF4E-46E4-842F-F329F827EAC1}" srcId="{BE6520B8-2CCE-4AB2-AD86-95E8151AC374}" destId="{6B446185-105D-4ACF-918A-0C91872F4786}" srcOrd="5" destOrd="0" parTransId="{25295D89-C36F-4931-9B4E-82DD2A29A37B}" sibTransId="{D8D24361-D1A8-4367-A50E-471BF9C08643}"/>
    <dgm:cxn modelId="{4E0E7973-0EA6-43C8-9BD5-1C8959366299}" type="presOf" srcId="{25295D89-C36F-4931-9B4E-82DD2A29A37B}" destId="{9CE8E200-84F5-40A8-97A0-473B3A2D8584}" srcOrd="1" destOrd="0" presId="urn:microsoft.com/office/officeart/2005/8/layout/radial5"/>
    <dgm:cxn modelId="{1A90F774-C920-4A6B-A6C9-F9F2D8215359}" type="presOf" srcId="{25295D89-C36F-4931-9B4E-82DD2A29A37B}" destId="{2E1254D3-4971-4190-8DF9-F5EFBEE7C2EA}" srcOrd="0" destOrd="0" presId="urn:microsoft.com/office/officeart/2005/8/layout/radial5"/>
    <dgm:cxn modelId="{8472F47A-A2AD-4C1A-A7E9-65170701532B}" srcId="{BE6520B8-2CCE-4AB2-AD86-95E8151AC374}" destId="{8EC1A960-780D-447F-8D4A-54446E9F7344}" srcOrd="1" destOrd="0" parTransId="{D485A3C4-7DB3-44D2-978B-E8EDF81535E8}" sibTransId="{6043BD9B-FEE4-4642-8514-D4765C7D439B}"/>
    <dgm:cxn modelId="{C3AB5F80-B44B-44A2-90B4-DC503272B759}" type="presOf" srcId="{D485A3C4-7DB3-44D2-978B-E8EDF81535E8}" destId="{C576D065-7418-447A-AA35-E63A4897318B}" srcOrd="0" destOrd="0" presId="urn:microsoft.com/office/officeart/2005/8/layout/radial5"/>
    <dgm:cxn modelId="{E66E1C84-E711-4F82-AAA9-80531E671948}" type="presOf" srcId="{4F696269-A1A0-45C7-ACE7-068E8F85C1D7}" destId="{3B0F275D-3766-4088-80B0-D9141727A58D}" srcOrd="0" destOrd="0" presId="urn:microsoft.com/office/officeart/2005/8/layout/radial5"/>
    <dgm:cxn modelId="{70157D88-1C17-4CE4-8E9E-FE9F0AF38195}" type="presOf" srcId="{8EC1A960-780D-447F-8D4A-54446E9F7344}" destId="{182E9834-5912-437F-9AFB-5DF9DA3473B7}" srcOrd="0" destOrd="0" presId="urn:microsoft.com/office/officeart/2005/8/layout/radial5"/>
    <dgm:cxn modelId="{F8706A89-9106-4317-9F74-D761E2123B58}" type="presOf" srcId="{13FDC60B-44C1-44E0-8E73-702D1113CEB7}" destId="{3AD10D0F-36A1-4170-A828-D35FB09BDC7F}" srcOrd="1" destOrd="0" presId="urn:microsoft.com/office/officeart/2005/8/layout/radial5"/>
    <dgm:cxn modelId="{453AD28D-FD80-413E-A82D-D5042FF3988F}" type="presOf" srcId="{FED824F4-CB8A-4925-BB5D-67CB7971286D}" destId="{BAAF1704-77F4-4D93-84D5-2A24FDCBC175}" srcOrd="1" destOrd="0" presId="urn:microsoft.com/office/officeart/2005/8/layout/radial5"/>
    <dgm:cxn modelId="{2113788E-A3CE-4406-BF8F-0978DE60BBF1}" type="presOf" srcId="{D1AAB011-0526-4F19-8C01-52F9D8842816}" destId="{877F5780-4329-455B-AC75-E82DEEEBAA44}" srcOrd="1" destOrd="0" presId="urn:microsoft.com/office/officeart/2005/8/layout/radial5"/>
    <dgm:cxn modelId="{1A3B8CA6-C878-4F46-AC4B-114276293F0A}" type="presOf" srcId="{6B446185-105D-4ACF-918A-0C91872F4786}" destId="{86752F9B-05BB-42B3-8473-3C0779D81917}" srcOrd="0" destOrd="0" presId="urn:microsoft.com/office/officeart/2005/8/layout/radial5"/>
    <dgm:cxn modelId="{166ABEAC-41E0-4579-BC8C-E00C756C3674}" type="presOf" srcId="{FED824F4-CB8A-4925-BB5D-67CB7971286D}" destId="{227B498C-F543-4646-90EE-095B049D6070}" srcOrd="0" destOrd="0" presId="urn:microsoft.com/office/officeart/2005/8/layout/radial5"/>
    <dgm:cxn modelId="{486DC6AD-1330-4378-86B9-DE15DC5874F1}" type="presOf" srcId="{7A4C7DB0-BF04-4CB7-B3EB-18677EF938CF}" destId="{2253F5AD-02D4-4F62-BB34-1A4E80F09C28}" srcOrd="0" destOrd="0" presId="urn:microsoft.com/office/officeart/2005/8/layout/radial5"/>
    <dgm:cxn modelId="{602FDFD8-7068-43A3-B154-089D16897E65}" srcId="{BE6520B8-2CCE-4AB2-AD86-95E8151AC374}" destId="{3766281F-84E7-4392-BF68-257F6C1D88C7}" srcOrd="2" destOrd="0" parTransId="{13FDC60B-44C1-44E0-8E73-702D1113CEB7}" sibTransId="{E055DEC1-9764-4374-AFD7-4146C53B7B9D}"/>
    <dgm:cxn modelId="{FC2B70F0-8E82-49FC-BFB4-D482EDBA4BCF}" type="presOf" srcId="{78E75115-FCF8-45A3-9369-4822B53D70B4}" destId="{7470CD92-683C-4F80-B936-8269106D5590}" srcOrd="0" destOrd="0" presId="urn:microsoft.com/office/officeart/2005/8/layout/radial5"/>
    <dgm:cxn modelId="{0F277B09-BD2A-4C5A-82C7-8CF3B4C2A33B}" type="presParOf" srcId="{7470CD92-683C-4F80-B936-8269106D5590}" destId="{287B31A3-8622-4A22-BB87-81DD85BD2B8E}" srcOrd="0" destOrd="0" presId="urn:microsoft.com/office/officeart/2005/8/layout/radial5"/>
    <dgm:cxn modelId="{760DE8C4-26E0-46C7-BBEB-3D34600AB729}" type="presParOf" srcId="{7470CD92-683C-4F80-B936-8269106D5590}" destId="{2253F5AD-02D4-4F62-BB34-1A4E80F09C28}" srcOrd="1" destOrd="0" presId="urn:microsoft.com/office/officeart/2005/8/layout/radial5"/>
    <dgm:cxn modelId="{35D071B6-8D10-4C5A-99DC-C1073880C6E0}" type="presParOf" srcId="{2253F5AD-02D4-4F62-BB34-1A4E80F09C28}" destId="{8A9DC055-A4E9-4D76-B5AE-0EE9B53E5986}" srcOrd="0" destOrd="0" presId="urn:microsoft.com/office/officeart/2005/8/layout/radial5"/>
    <dgm:cxn modelId="{6328E3E3-FCCC-4FFF-AD07-6B734C855F1B}" type="presParOf" srcId="{7470CD92-683C-4F80-B936-8269106D5590}" destId="{7CA07106-22F6-4B34-9057-F38F70725A8C}" srcOrd="2" destOrd="0" presId="urn:microsoft.com/office/officeart/2005/8/layout/radial5"/>
    <dgm:cxn modelId="{5B13A6FB-1ECC-41C0-BC0A-C15223E7607D}" type="presParOf" srcId="{7470CD92-683C-4F80-B936-8269106D5590}" destId="{C576D065-7418-447A-AA35-E63A4897318B}" srcOrd="3" destOrd="0" presId="urn:microsoft.com/office/officeart/2005/8/layout/radial5"/>
    <dgm:cxn modelId="{69A6BAEB-527A-4925-96AC-986F4EF9B0F0}" type="presParOf" srcId="{C576D065-7418-447A-AA35-E63A4897318B}" destId="{73934438-C2E1-416F-A449-4F2382E02CDF}" srcOrd="0" destOrd="0" presId="urn:microsoft.com/office/officeart/2005/8/layout/radial5"/>
    <dgm:cxn modelId="{9DDB1A59-3305-4018-A901-7C6CEE0CBFF6}" type="presParOf" srcId="{7470CD92-683C-4F80-B936-8269106D5590}" destId="{182E9834-5912-437F-9AFB-5DF9DA3473B7}" srcOrd="4" destOrd="0" presId="urn:microsoft.com/office/officeart/2005/8/layout/radial5"/>
    <dgm:cxn modelId="{5D977A23-EC49-49F8-B2D2-F0D24B8C531A}" type="presParOf" srcId="{7470CD92-683C-4F80-B936-8269106D5590}" destId="{9CB9E8D7-8163-47DE-B6CC-8B64278A63D7}" srcOrd="5" destOrd="0" presId="urn:microsoft.com/office/officeart/2005/8/layout/radial5"/>
    <dgm:cxn modelId="{47F44752-F42C-4991-87B9-A325824360BE}" type="presParOf" srcId="{9CB9E8D7-8163-47DE-B6CC-8B64278A63D7}" destId="{3AD10D0F-36A1-4170-A828-D35FB09BDC7F}" srcOrd="0" destOrd="0" presId="urn:microsoft.com/office/officeart/2005/8/layout/radial5"/>
    <dgm:cxn modelId="{0AECBCC1-ABA3-4865-863D-849E3642DD4C}" type="presParOf" srcId="{7470CD92-683C-4F80-B936-8269106D5590}" destId="{2D7CB72E-F60A-41DD-9881-8552C9ADA412}" srcOrd="6" destOrd="0" presId="urn:microsoft.com/office/officeart/2005/8/layout/radial5"/>
    <dgm:cxn modelId="{0EC13BEA-F984-46C8-9D36-65AAC663B9D5}" type="presParOf" srcId="{7470CD92-683C-4F80-B936-8269106D5590}" destId="{227B498C-F543-4646-90EE-095B049D6070}" srcOrd="7" destOrd="0" presId="urn:microsoft.com/office/officeart/2005/8/layout/radial5"/>
    <dgm:cxn modelId="{C69EFEE0-B690-4704-A143-C6E3CD86236F}" type="presParOf" srcId="{227B498C-F543-4646-90EE-095B049D6070}" destId="{BAAF1704-77F4-4D93-84D5-2A24FDCBC175}" srcOrd="0" destOrd="0" presId="urn:microsoft.com/office/officeart/2005/8/layout/radial5"/>
    <dgm:cxn modelId="{70D56E5C-15B4-4DCA-9482-B7688C18D10A}" type="presParOf" srcId="{7470CD92-683C-4F80-B936-8269106D5590}" destId="{3B0F275D-3766-4088-80B0-D9141727A58D}" srcOrd="8" destOrd="0" presId="urn:microsoft.com/office/officeart/2005/8/layout/radial5"/>
    <dgm:cxn modelId="{3BF8109C-2037-49B1-BFF4-85E13C90B2AD}" type="presParOf" srcId="{7470CD92-683C-4F80-B936-8269106D5590}" destId="{F9B09598-BF42-4C3F-9C38-50FA87A5B98B}" srcOrd="9" destOrd="0" presId="urn:microsoft.com/office/officeart/2005/8/layout/radial5"/>
    <dgm:cxn modelId="{BC06F4D5-84B8-4B4E-BC56-BDB5CDEA4E09}" type="presParOf" srcId="{F9B09598-BF42-4C3F-9C38-50FA87A5B98B}" destId="{877F5780-4329-455B-AC75-E82DEEEBAA44}" srcOrd="0" destOrd="0" presId="urn:microsoft.com/office/officeart/2005/8/layout/radial5"/>
    <dgm:cxn modelId="{0036D627-A072-4026-A339-32B7B8183E0A}" type="presParOf" srcId="{7470CD92-683C-4F80-B936-8269106D5590}" destId="{F0B91C20-0386-4C17-BBE9-59B80888C949}" srcOrd="10" destOrd="0" presId="urn:microsoft.com/office/officeart/2005/8/layout/radial5"/>
    <dgm:cxn modelId="{B15CAD39-DA6E-439E-B636-8E279121255A}" type="presParOf" srcId="{7470CD92-683C-4F80-B936-8269106D5590}" destId="{2E1254D3-4971-4190-8DF9-F5EFBEE7C2EA}" srcOrd="11" destOrd="0" presId="urn:microsoft.com/office/officeart/2005/8/layout/radial5"/>
    <dgm:cxn modelId="{DB0DAF94-C475-4091-9880-5B41B790BB83}" type="presParOf" srcId="{2E1254D3-4971-4190-8DF9-F5EFBEE7C2EA}" destId="{9CE8E200-84F5-40A8-97A0-473B3A2D8584}" srcOrd="0" destOrd="0" presId="urn:microsoft.com/office/officeart/2005/8/layout/radial5"/>
    <dgm:cxn modelId="{BF635C98-8D22-438F-A69E-F48C2685F813}" type="presParOf" srcId="{7470CD92-683C-4F80-B936-8269106D5590}" destId="{86752F9B-05BB-42B3-8473-3C0779D81917}" srcOrd="12" destOrd="0" presId="urn:microsoft.com/office/officeart/2005/8/layout/radial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E8B6763B-4E82-4F31-9128-33893879673B}" type="doc">
      <dgm:prSet loTypeId="urn:microsoft.com/office/officeart/2005/8/layout/default" loCatId="list" qsTypeId="urn:microsoft.com/office/officeart/2005/8/quickstyle/simple5" qsCatId="simple" csTypeId="urn:microsoft.com/office/officeart/2005/8/colors/accent0_1" csCatId="mainScheme" phldr="1"/>
      <dgm:spPr/>
      <dgm:t>
        <a:bodyPr/>
        <a:lstStyle/>
        <a:p>
          <a:endParaRPr lang="en-IN"/>
        </a:p>
      </dgm:t>
    </dgm:pt>
    <dgm:pt modelId="{0293B3F7-8E23-4461-9720-02F4D6F51248}">
      <dgm:prSet phldrT="[Text]" custT="1"/>
      <dgm:spPr/>
      <dgm:t>
        <a:bodyPr/>
        <a:lstStyle/>
        <a:p>
          <a:r>
            <a:rPr lang="en-IN" sz="2400" dirty="0">
              <a:latin typeface="Book Antiqua" panose="02040602050305030304" pitchFamily="18" charset="0"/>
            </a:rPr>
            <a:t>Exploring GAN for imbalanced dataset optimisation, regression analysis, damage prediction by cyclones, disaster prediction etc.</a:t>
          </a:r>
        </a:p>
      </dgm:t>
    </dgm:pt>
    <dgm:pt modelId="{2E9BC666-9B6D-44D2-87C5-F86B11BF1DA2}" type="parTrans" cxnId="{142D242D-F257-4E50-B428-616257DABE5B}">
      <dgm:prSet/>
      <dgm:spPr/>
      <dgm:t>
        <a:bodyPr/>
        <a:lstStyle/>
        <a:p>
          <a:endParaRPr lang="en-IN"/>
        </a:p>
      </dgm:t>
    </dgm:pt>
    <dgm:pt modelId="{50235351-D8B1-4F63-9C68-20A65BE5EAC5}" type="sibTrans" cxnId="{142D242D-F257-4E50-B428-616257DABE5B}">
      <dgm:prSet/>
      <dgm:spPr/>
      <dgm:t>
        <a:bodyPr/>
        <a:lstStyle/>
        <a:p>
          <a:endParaRPr lang="en-IN"/>
        </a:p>
      </dgm:t>
    </dgm:pt>
    <dgm:pt modelId="{BCB1CC16-88D9-4941-9204-C5CF9FA0ADE6}">
      <dgm:prSet/>
      <dgm:spPr/>
      <dgm:t>
        <a:bodyPr/>
        <a:lstStyle/>
        <a:p>
          <a:r>
            <a:rPr lang="en-IN" dirty="0">
              <a:latin typeface="Times New Roman" panose="02020603050405020304" pitchFamily="18" charset="0"/>
              <a:cs typeface="Times New Roman" panose="02020603050405020304" pitchFamily="18" charset="0"/>
            </a:rPr>
            <a:t>Using images from different channels (Infrared channel, Visible channel, Water Vapour) to create a 3D-CNN model and verify whether the classifier accuracy is improved in predicting the correct category of the cyclone.</a:t>
          </a:r>
        </a:p>
      </dgm:t>
    </dgm:pt>
    <dgm:pt modelId="{D2542538-B2FA-4C3F-A04C-1CB07F0BD4E2}" type="parTrans" cxnId="{E3F26D3B-0B5A-4B9C-9D46-31CBDC90FD36}">
      <dgm:prSet/>
      <dgm:spPr/>
      <dgm:t>
        <a:bodyPr/>
        <a:lstStyle/>
        <a:p>
          <a:endParaRPr lang="en-IN"/>
        </a:p>
      </dgm:t>
    </dgm:pt>
    <dgm:pt modelId="{8B1A84BF-C967-4A17-B2D0-7CEF6E84B598}" type="sibTrans" cxnId="{E3F26D3B-0B5A-4B9C-9D46-31CBDC90FD36}">
      <dgm:prSet/>
      <dgm:spPr/>
      <dgm:t>
        <a:bodyPr/>
        <a:lstStyle/>
        <a:p>
          <a:endParaRPr lang="en-IN"/>
        </a:p>
      </dgm:t>
    </dgm:pt>
    <dgm:pt modelId="{557501DA-31BD-4655-AE9A-3CB1963DD4A5}" type="pres">
      <dgm:prSet presAssocID="{E8B6763B-4E82-4F31-9128-33893879673B}" presName="diagram" presStyleCnt="0">
        <dgm:presLayoutVars>
          <dgm:dir/>
          <dgm:resizeHandles val="exact"/>
        </dgm:presLayoutVars>
      </dgm:prSet>
      <dgm:spPr/>
    </dgm:pt>
    <dgm:pt modelId="{6B239854-0390-4EF4-A4B5-6ED22E7FB7A0}" type="pres">
      <dgm:prSet presAssocID="{0293B3F7-8E23-4461-9720-02F4D6F51248}" presName="node" presStyleLbl="node1" presStyleIdx="0" presStyleCnt="2">
        <dgm:presLayoutVars>
          <dgm:bulletEnabled val="1"/>
        </dgm:presLayoutVars>
      </dgm:prSet>
      <dgm:spPr/>
    </dgm:pt>
    <dgm:pt modelId="{63E8BCCC-B1F0-40B1-9C03-BE4EB6BCFF86}" type="pres">
      <dgm:prSet presAssocID="{50235351-D8B1-4F63-9C68-20A65BE5EAC5}" presName="sibTrans" presStyleCnt="0"/>
      <dgm:spPr/>
    </dgm:pt>
    <dgm:pt modelId="{4ADD0A37-44F5-4DB5-8795-C6191D228BCB}" type="pres">
      <dgm:prSet presAssocID="{BCB1CC16-88D9-4941-9204-C5CF9FA0ADE6}" presName="node" presStyleLbl="node1" presStyleIdx="1" presStyleCnt="2">
        <dgm:presLayoutVars>
          <dgm:bulletEnabled val="1"/>
        </dgm:presLayoutVars>
      </dgm:prSet>
      <dgm:spPr/>
    </dgm:pt>
  </dgm:ptLst>
  <dgm:cxnLst>
    <dgm:cxn modelId="{57A3830A-F7BA-4DDB-B340-7525C19A730F}" type="presOf" srcId="{E8B6763B-4E82-4F31-9128-33893879673B}" destId="{557501DA-31BD-4655-AE9A-3CB1963DD4A5}" srcOrd="0" destOrd="0" presId="urn:microsoft.com/office/officeart/2005/8/layout/default"/>
    <dgm:cxn modelId="{142D242D-F257-4E50-B428-616257DABE5B}" srcId="{E8B6763B-4E82-4F31-9128-33893879673B}" destId="{0293B3F7-8E23-4461-9720-02F4D6F51248}" srcOrd="0" destOrd="0" parTransId="{2E9BC666-9B6D-44D2-87C5-F86B11BF1DA2}" sibTransId="{50235351-D8B1-4F63-9C68-20A65BE5EAC5}"/>
    <dgm:cxn modelId="{E3F26D3B-0B5A-4B9C-9D46-31CBDC90FD36}" srcId="{E8B6763B-4E82-4F31-9128-33893879673B}" destId="{BCB1CC16-88D9-4941-9204-C5CF9FA0ADE6}" srcOrd="1" destOrd="0" parTransId="{D2542538-B2FA-4C3F-A04C-1CB07F0BD4E2}" sibTransId="{8B1A84BF-C967-4A17-B2D0-7CEF6E84B598}"/>
    <dgm:cxn modelId="{5423FAAD-8698-4449-A6A4-4F58D27402A0}" type="presOf" srcId="{BCB1CC16-88D9-4941-9204-C5CF9FA0ADE6}" destId="{4ADD0A37-44F5-4DB5-8795-C6191D228BCB}" srcOrd="0" destOrd="0" presId="urn:microsoft.com/office/officeart/2005/8/layout/default"/>
    <dgm:cxn modelId="{320443C3-6F78-4A1C-820A-CB45FD711386}" type="presOf" srcId="{0293B3F7-8E23-4461-9720-02F4D6F51248}" destId="{6B239854-0390-4EF4-A4B5-6ED22E7FB7A0}" srcOrd="0" destOrd="0" presId="urn:microsoft.com/office/officeart/2005/8/layout/default"/>
    <dgm:cxn modelId="{2BDD8604-6EE1-4ACD-A757-4A9F77325465}" type="presParOf" srcId="{557501DA-31BD-4655-AE9A-3CB1963DD4A5}" destId="{6B239854-0390-4EF4-A4B5-6ED22E7FB7A0}" srcOrd="0" destOrd="0" presId="urn:microsoft.com/office/officeart/2005/8/layout/default"/>
    <dgm:cxn modelId="{D59F001E-C2B6-49C2-AC39-1936BE53ADEC}" type="presParOf" srcId="{557501DA-31BD-4655-AE9A-3CB1963DD4A5}" destId="{63E8BCCC-B1F0-40B1-9C03-BE4EB6BCFF86}" srcOrd="1" destOrd="0" presId="urn:microsoft.com/office/officeart/2005/8/layout/default"/>
    <dgm:cxn modelId="{60DD691F-69FF-4248-832B-8537833B21E8}" type="presParOf" srcId="{557501DA-31BD-4655-AE9A-3CB1963DD4A5}" destId="{4ADD0A37-44F5-4DB5-8795-C6191D228BCB}" srcOrd="2"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E78ADD-270F-493B-8455-60947076DDF8}">
      <dsp:nvSpPr>
        <dsp:cNvPr id="0" name=""/>
        <dsp:cNvSpPr/>
      </dsp:nvSpPr>
      <dsp:spPr>
        <a:xfrm>
          <a:off x="2058067" y="2587531"/>
          <a:ext cx="565652" cy="2155686"/>
        </a:xfrm>
        <a:custGeom>
          <a:avLst/>
          <a:gdLst/>
          <a:ahLst/>
          <a:cxnLst/>
          <a:rect l="0" t="0" r="0" b="0"/>
          <a:pathLst>
            <a:path>
              <a:moveTo>
                <a:pt x="0" y="0"/>
              </a:moveTo>
              <a:lnTo>
                <a:pt x="282826" y="0"/>
              </a:lnTo>
              <a:lnTo>
                <a:pt x="282826" y="2155686"/>
              </a:lnTo>
              <a:lnTo>
                <a:pt x="565652" y="2155686"/>
              </a:lnTo>
            </a:path>
          </a:pathLst>
        </a:custGeom>
        <a:noFill/>
        <a:ln w="12700" cap="flat" cmpd="sng" algn="ctr">
          <a:solidFill>
            <a:schemeClr val="accent3">
              <a:tint val="99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11150">
            <a:lnSpc>
              <a:spcPct val="90000"/>
            </a:lnSpc>
            <a:spcBef>
              <a:spcPct val="0"/>
            </a:spcBef>
            <a:spcAft>
              <a:spcPct val="35000"/>
            </a:spcAft>
            <a:buNone/>
          </a:pPr>
          <a:endParaRPr lang="en-IN" sz="700" kern="1200"/>
        </a:p>
      </dsp:txBody>
      <dsp:txXfrm>
        <a:off x="2285176" y="3609658"/>
        <a:ext cx="111433" cy="111433"/>
      </dsp:txXfrm>
    </dsp:sp>
    <dsp:sp modelId="{69965EE3-C45B-44B2-A6CB-C857F1BFD318}">
      <dsp:nvSpPr>
        <dsp:cNvPr id="0" name=""/>
        <dsp:cNvSpPr/>
      </dsp:nvSpPr>
      <dsp:spPr>
        <a:xfrm>
          <a:off x="2058067" y="2587531"/>
          <a:ext cx="565652" cy="1077843"/>
        </a:xfrm>
        <a:custGeom>
          <a:avLst/>
          <a:gdLst/>
          <a:ahLst/>
          <a:cxnLst/>
          <a:rect l="0" t="0" r="0" b="0"/>
          <a:pathLst>
            <a:path>
              <a:moveTo>
                <a:pt x="0" y="0"/>
              </a:moveTo>
              <a:lnTo>
                <a:pt x="282826" y="0"/>
              </a:lnTo>
              <a:lnTo>
                <a:pt x="282826" y="1077843"/>
              </a:lnTo>
              <a:lnTo>
                <a:pt x="565652" y="1077843"/>
              </a:lnTo>
            </a:path>
          </a:pathLst>
        </a:custGeom>
        <a:noFill/>
        <a:ln w="12700" cap="flat" cmpd="sng" algn="ctr">
          <a:solidFill>
            <a:schemeClr val="accent3">
              <a:tint val="99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2310462" y="3096021"/>
        <a:ext cx="60862" cy="60862"/>
      </dsp:txXfrm>
    </dsp:sp>
    <dsp:sp modelId="{6E9B87F2-7C81-4D70-8591-01D3DCDA79B5}">
      <dsp:nvSpPr>
        <dsp:cNvPr id="0" name=""/>
        <dsp:cNvSpPr/>
      </dsp:nvSpPr>
      <dsp:spPr>
        <a:xfrm>
          <a:off x="2058067" y="2541811"/>
          <a:ext cx="565652" cy="91440"/>
        </a:xfrm>
        <a:custGeom>
          <a:avLst/>
          <a:gdLst/>
          <a:ahLst/>
          <a:cxnLst/>
          <a:rect l="0" t="0" r="0" b="0"/>
          <a:pathLst>
            <a:path>
              <a:moveTo>
                <a:pt x="0" y="45720"/>
              </a:moveTo>
              <a:lnTo>
                <a:pt x="565652" y="45720"/>
              </a:lnTo>
            </a:path>
          </a:pathLst>
        </a:custGeom>
        <a:noFill/>
        <a:ln w="12700" cap="flat" cmpd="sng" algn="ctr">
          <a:solidFill>
            <a:schemeClr val="accent3">
              <a:tint val="99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2326752" y="2573390"/>
        <a:ext cx="28282" cy="28282"/>
      </dsp:txXfrm>
    </dsp:sp>
    <dsp:sp modelId="{6BC16872-A11F-4787-8986-8397D4D10425}">
      <dsp:nvSpPr>
        <dsp:cNvPr id="0" name=""/>
        <dsp:cNvSpPr/>
      </dsp:nvSpPr>
      <dsp:spPr>
        <a:xfrm>
          <a:off x="2058067" y="1509688"/>
          <a:ext cx="565652" cy="1077843"/>
        </a:xfrm>
        <a:custGeom>
          <a:avLst/>
          <a:gdLst/>
          <a:ahLst/>
          <a:cxnLst/>
          <a:rect l="0" t="0" r="0" b="0"/>
          <a:pathLst>
            <a:path>
              <a:moveTo>
                <a:pt x="0" y="1077843"/>
              </a:moveTo>
              <a:lnTo>
                <a:pt x="282826" y="1077843"/>
              </a:lnTo>
              <a:lnTo>
                <a:pt x="282826" y="0"/>
              </a:lnTo>
              <a:lnTo>
                <a:pt x="565652" y="0"/>
              </a:lnTo>
            </a:path>
          </a:pathLst>
        </a:custGeom>
        <a:noFill/>
        <a:ln w="12700" cap="flat" cmpd="sng" algn="ctr">
          <a:solidFill>
            <a:schemeClr val="accent3">
              <a:tint val="99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IN" sz="500" kern="1200"/>
        </a:p>
      </dsp:txBody>
      <dsp:txXfrm>
        <a:off x="2310462" y="2018178"/>
        <a:ext cx="60862" cy="60862"/>
      </dsp:txXfrm>
    </dsp:sp>
    <dsp:sp modelId="{121B60D2-E6A1-45D4-A1F3-D43C8457E9C5}">
      <dsp:nvSpPr>
        <dsp:cNvPr id="0" name=""/>
        <dsp:cNvSpPr/>
      </dsp:nvSpPr>
      <dsp:spPr>
        <a:xfrm>
          <a:off x="2058067" y="431844"/>
          <a:ext cx="565652" cy="2155686"/>
        </a:xfrm>
        <a:custGeom>
          <a:avLst/>
          <a:gdLst/>
          <a:ahLst/>
          <a:cxnLst/>
          <a:rect l="0" t="0" r="0" b="0"/>
          <a:pathLst>
            <a:path>
              <a:moveTo>
                <a:pt x="0" y="2155686"/>
              </a:moveTo>
              <a:lnTo>
                <a:pt x="282826" y="2155686"/>
              </a:lnTo>
              <a:lnTo>
                <a:pt x="282826" y="0"/>
              </a:lnTo>
              <a:lnTo>
                <a:pt x="565652" y="0"/>
              </a:lnTo>
            </a:path>
          </a:pathLst>
        </a:custGeom>
        <a:noFill/>
        <a:ln w="12700" cap="flat" cmpd="sng" algn="ctr">
          <a:solidFill>
            <a:schemeClr val="accent3">
              <a:tint val="99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11150">
            <a:lnSpc>
              <a:spcPct val="90000"/>
            </a:lnSpc>
            <a:spcBef>
              <a:spcPct val="0"/>
            </a:spcBef>
            <a:spcAft>
              <a:spcPct val="35000"/>
            </a:spcAft>
            <a:buNone/>
          </a:pPr>
          <a:endParaRPr lang="en-IN" sz="700" kern="1200"/>
        </a:p>
      </dsp:txBody>
      <dsp:txXfrm>
        <a:off x="2285176" y="1453971"/>
        <a:ext cx="111433" cy="111433"/>
      </dsp:txXfrm>
    </dsp:sp>
    <dsp:sp modelId="{59589F30-7F77-4C51-92C6-F1BA186C98CC}">
      <dsp:nvSpPr>
        <dsp:cNvPr id="0" name=""/>
        <dsp:cNvSpPr/>
      </dsp:nvSpPr>
      <dsp:spPr>
        <a:xfrm rot="16200000">
          <a:off x="-642213" y="2156394"/>
          <a:ext cx="4538287" cy="862274"/>
        </a:xfrm>
        <a:prstGeom prst="rect">
          <a:avLst/>
        </a:prstGeom>
        <a:gradFill rotWithShape="0">
          <a:gsLst>
            <a:gs pos="0">
              <a:schemeClr val="accent3">
                <a:shade val="80000"/>
                <a:hueOff val="0"/>
                <a:satOff val="0"/>
                <a:lumOff val="0"/>
                <a:alphaOff val="0"/>
                <a:lumMod val="110000"/>
                <a:satMod val="105000"/>
                <a:tint val="67000"/>
              </a:schemeClr>
            </a:gs>
            <a:gs pos="50000">
              <a:schemeClr val="accent3">
                <a:shade val="80000"/>
                <a:hueOff val="0"/>
                <a:satOff val="0"/>
                <a:lumOff val="0"/>
                <a:alphaOff val="0"/>
                <a:lumMod val="105000"/>
                <a:satMod val="103000"/>
                <a:tint val="73000"/>
              </a:schemeClr>
            </a:gs>
            <a:gs pos="100000">
              <a:schemeClr val="accent3">
                <a:shade val="80000"/>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IN" sz="2400" kern="1200" dirty="0">
              <a:latin typeface="Times New Roman" panose="02020603050405020304" pitchFamily="18" charset="0"/>
              <a:cs typeface="Times New Roman" panose="02020603050405020304" pitchFamily="18" charset="0"/>
            </a:rPr>
            <a:t>Objectives</a:t>
          </a:r>
        </a:p>
      </dsp:txBody>
      <dsp:txXfrm>
        <a:off x="-642213" y="2156394"/>
        <a:ext cx="4538287" cy="862274"/>
      </dsp:txXfrm>
    </dsp:sp>
    <dsp:sp modelId="{FA00267C-41CA-4B5A-9C31-FD70B5A03386}">
      <dsp:nvSpPr>
        <dsp:cNvPr id="0" name=""/>
        <dsp:cNvSpPr/>
      </dsp:nvSpPr>
      <dsp:spPr>
        <a:xfrm>
          <a:off x="2623719" y="707"/>
          <a:ext cx="2828260" cy="862274"/>
        </a:xfrm>
        <a:prstGeom prst="rect">
          <a:avLst/>
        </a:prstGeom>
        <a:gradFill rotWithShape="0">
          <a:gsLst>
            <a:gs pos="0">
              <a:schemeClr val="accent3">
                <a:tint val="99000"/>
                <a:hueOff val="0"/>
                <a:satOff val="0"/>
                <a:lumOff val="0"/>
                <a:alphaOff val="0"/>
                <a:lumMod val="110000"/>
                <a:satMod val="105000"/>
                <a:tint val="67000"/>
              </a:schemeClr>
            </a:gs>
            <a:gs pos="50000">
              <a:schemeClr val="accent3">
                <a:tint val="99000"/>
                <a:hueOff val="0"/>
                <a:satOff val="0"/>
                <a:lumOff val="0"/>
                <a:alphaOff val="0"/>
                <a:lumMod val="105000"/>
                <a:satMod val="103000"/>
                <a:tint val="73000"/>
              </a:schemeClr>
            </a:gs>
            <a:gs pos="100000">
              <a:schemeClr val="accent3">
                <a:tint val="99000"/>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IN" sz="2400" kern="1200" dirty="0">
              <a:latin typeface="Times New Roman" panose="02020603050405020304" pitchFamily="18" charset="0"/>
              <a:cs typeface="Times New Roman" panose="02020603050405020304" pitchFamily="18" charset="0"/>
            </a:rPr>
            <a:t>Multiclass Cyclone Classification</a:t>
          </a:r>
        </a:p>
      </dsp:txBody>
      <dsp:txXfrm>
        <a:off x="2623719" y="707"/>
        <a:ext cx="2828260" cy="862274"/>
      </dsp:txXfrm>
    </dsp:sp>
    <dsp:sp modelId="{4F858D46-2966-4EDF-8F05-BC773161A1D4}">
      <dsp:nvSpPr>
        <dsp:cNvPr id="0" name=""/>
        <dsp:cNvSpPr/>
      </dsp:nvSpPr>
      <dsp:spPr>
        <a:xfrm>
          <a:off x="2623719" y="1078550"/>
          <a:ext cx="2828260" cy="862274"/>
        </a:xfrm>
        <a:prstGeom prst="rect">
          <a:avLst/>
        </a:prstGeom>
        <a:gradFill rotWithShape="0">
          <a:gsLst>
            <a:gs pos="0">
              <a:schemeClr val="accent3">
                <a:tint val="99000"/>
                <a:hueOff val="0"/>
                <a:satOff val="0"/>
                <a:lumOff val="0"/>
                <a:alphaOff val="0"/>
                <a:lumMod val="110000"/>
                <a:satMod val="105000"/>
                <a:tint val="67000"/>
              </a:schemeClr>
            </a:gs>
            <a:gs pos="50000">
              <a:schemeClr val="accent3">
                <a:tint val="99000"/>
                <a:hueOff val="0"/>
                <a:satOff val="0"/>
                <a:lumOff val="0"/>
                <a:alphaOff val="0"/>
                <a:lumMod val="105000"/>
                <a:satMod val="103000"/>
                <a:tint val="73000"/>
              </a:schemeClr>
            </a:gs>
            <a:gs pos="100000">
              <a:schemeClr val="accent3">
                <a:tint val="99000"/>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IN" sz="2400" kern="1200" dirty="0">
              <a:latin typeface="Times New Roman" panose="02020603050405020304" pitchFamily="18" charset="0"/>
              <a:cs typeface="Times New Roman" panose="02020603050405020304" pitchFamily="18" charset="0"/>
            </a:rPr>
            <a:t>Cyclone Detection</a:t>
          </a:r>
        </a:p>
      </dsp:txBody>
      <dsp:txXfrm>
        <a:off x="2623719" y="1078550"/>
        <a:ext cx="2828260" cy="862274"/>
      </dsp:txXfrm>
    </dsp:sp>
    <dsp:sp modelId="{0AD7A2C9-BF7E-4601-9ADF-171AC9DCDE59}">
      <dsp:nvSpPr>
        <dsp:cNvPr id="0" name=""/>
        <dsp:cNvSpPr/>
      </dsp:nvSpPr>
      <dsp:spPr>
        <a:xfrm>
          <a:off x="2623719" y="2156394"/>
          <a:ext cx="2828260" cy="862274"/>
        </a:xfrm>
        <a:prstGeom prst="rect">
          <a:avLst/>
        </a:prstGeom>
        <a:gradFill rotWithShape="0">
          <a:gsLst>
            <a:gs pos="0">
              <a:schemeClr val="accent3">
                <a:tint val="99000"/>
                <a:hueOff val="0"/>
                <a:satOff val="0"/>
                <a:lumOff val="0"/>
                <a:alphaOff val="0"/>
                <a:lumMod val="110000"/>
                <a:satMod val="105000"/>
                <a:tint val="67000"/>
              </a:schemeClr>
            </a:gs>
            <a:gs pos="50000">
              <a:schemeClr val="accent3">
                <a:tint val="99000"/>
                <a:hueOff val="0"/>
                <a:satOff val="0"/>
                <a:lumOff val="0"/>
                <a:alphaOff val="0"/>
                <a:lumMod val="105000"/>
                <a:satMod val="103000"/>
                <a:tint val="73000"/>
              </a:schemeClr>
            </a:gs>
            <a:gs pos="100000">
              <a:schemeClr val="accent3">
                <a:tint val="99000"/>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IN" sz="2400" kern="1200" dirty="0">
              <a:latin typeface="Times New Roman" panose="02020603050405020304" pitchFamily="18" charset="0"/>
              <a:cs typeface="Times New Roman" panose="02020603050405020304" pitchFamily="18" charset="0"/>
            </a:rPr>
            <a:t>Binary Cyclone Classification</a:t>
          </a:r>
        </a:p>
      </dsp:txBody>
      <dsp:txXfrm>
        <a:off x="2623719" y="2156394"/>
        <a:ext cx="2828260" cy="862274"/>
      </dsp:txXfrm>
    </dsp:sp>
    <dsp:sp modelId="{6CFAAA86-AAC6-41C5-9F07-06DDB11EF7F9}">
      <dsp:nvSpPr>
        <dsp:cNvPr id="0" name=""/>
        <dsp:cNvSpPr/>
      </dsp:nvSpPr>
      <dsp:spPr>
        <a:xfrm>
          <a:off x="2623719" y="3234237"/>
          <a:ext cx="2828260" cy="862274"/>
        </a:xfrm>
        <a:prstGeom prst="rect">
          <a:avLst/>
        </a:prstGeom>
        <a:gradFill rotWithShape="0">
          <a:gsLst>
            <a:gs pos="0">
              <a:schemeClr val="accent3">
                <a:tint val="99000"/>
                <a:hueOff val="0"/>
                <a:satOff val="0"/>
                <a:lumOff val="0"/>
                <a:alphaOff val="0"/>
                <a:lumMod val="110000"/>
                <a:satMod val="105000"/>
                <a:tint val="67000"/>
              </a:schemeClr>
            </a:gs>
            <a:gs pos="50000">
              <a:schemeClr val="accent3">
                <a:tint val="99000"/>
                <a:hueOff val="0"/>
                <a:satOff val="0"/>
                <a:lumOff val="0"/>
                <a:alphaOff val="0"/>
                <a:lumMod val="105000"/>
                <a:satMod val="103000"/>
                <a:tint val="73000"/>
              </a:schemeClr>
            </a:gs>
            <a:gs pos="100000">
              <a:schemeClr val="accent3">
                <a:tint val="99000"/>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IN" sz="2400" kern="1200" dirty="0">
              <a:latin typeface="Times New Roman" panose="02020603050405020304" pitchFamily="18" charset="0"/>
              <a:cs typeface="Times New Roman" panose="02020603050405020304" pitchFamily="18" charset="0"/>
            </a:rPr>
            <a:t>Regression</a:t>
          </a:r>
        </a:p>
      </dsp:txBody>
      <dsp:txXfrm>
        <a:off x="2623719" y="3234237"/>
        <a:ext cx="2828260" cy="862274"/>
      </dsp:txXfrm>
    </dsp:sp>
    <dsp:sp modelId="{7DE652AA-85C7-46A5-AD27-1AC1D20EA1EA}">
      <dsp:nvSpPr>
        <dsp:cNvPr id="0" name=""/>
        <dsp:cNvSpPr/>
      </dsp:nvSpPr>
      <dsp:spPr>
        <a:xfrm>
          <a:off x="2623719" y="4312080"/>
          <a:ext cx="2828260" cy="862274"/>
        </a:xfrm>
        <a:prstGeom prst="rect">
          <a:avLst/>
        </a:prstGeom>
        <a:gradFill rotWithShape="0">
          <a:gsLst>
            <a:gs pos="0">
              <a:schemeClr val="accent3">
                <a:tint val="99000"/>
                <a:hueOff val="0"/>
                <a:satOff val="0"/>
                <a:lumOff val="0"/>
                <a:alphaOff val="0"/>
                <a:lumMod val="110000"/>
                <a:satMod val="105000"/>
                <a:tint val="67000"/>
              </a:schemeClr>
            </a:gs>
            <a:gs pos="50000">
              <a:schemeClr val="accent3">
                <a:tint val="99000"/>
                <a:hueOff val="0"/>
                <a:satOff val="0"/>
                <a:lumOff val="0"/>
                <a:alphaOff val="0"/>
                <a:lumMod val="105000"/>
                <a:satMod val="103000"/>
                <a:tint val="73000"/>
              </a:schemeClr>
            </a:gs>
            <a:gs pos="100000">
              <a:schemeClr val="accent3">
                <a:tint val="99000"/>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IN" sz="2400" kern="1200" dirty="0">
              <a:solidFill>
                <a:prstClr val="black"/>
              </a:solidFill>
              <a:latin typeface="Times New Roman" panose="02020603050405020304" pitchFamily="18" charset="0"/>
              <a:ea typeface="+mn-ea"/>
              <a:cs typeface="Times New Roman" panose="02020603050405020304" pitchFamily="18" charset="0"/>
            </a:rPr>
            <a:t>Rapid Intensification Detection</a:t>
          </a:r>
        </a:p>
      </dsp:txBody>
      <dsp:txXfrm>
        <a:off x="2623719" y="4312080"/>
        <a:ext cx="2828260" cy="86227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8D3687-8AE9-4E1F-9C4B-D9B04A4010CF}">
      <dsp:nvSpPr>
        <dsp:cNvPr id="0" name=""/>
        <dsp:cNvSpPr/>
      </dsp:nvSpPr>
      <dsp:spPr>
        <a:xfrm>
          <a:off x="-6837118" y="-1045370"/>
          <a:ext cx="8137079" cy="8137079"/>
        </a:xfrm>
        <a:prstGeom prst="blockArc">
          <a:avLst>
            <a:gd name="adj1" fmla="val 18900000"/>
            <a:gd name="adj2" fmla="val 2700000"/>
            <a:gd name="adj3" fmla="val 265"/>
          </a:avLst>
        </a:pr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F5BA9E7-516C-47D9-BD2B-A2100CF58C88}">
      <dsp:nvSpPr>
        <dsp:cNvPr id="0" name=""/>
        <dsp:cNvSpPr/>
      </dsp:nvSpPr>
      <dsp:spPr>
        <a:xfrm>
          <a:off x="567718" y="377775"/>
          <a:ext cx="10791796" cy="756034"/>
        </a:xfrm>
        <a:prstGeom prst="rect">
          <a:avLst/>
        </a:prstGeom>
        <a:gradFill rotWithShape="0">
          <a:gsLst>
            <a:gs pos="0">
              <a:schemeClr val="dk2">
                <a:hueOff val="0"/>
                <a:satOff val="0"/>
                <a:lumOff val="0"/>
                <a:alphaOff val="0"/>
                <a:lumMod val="110000"/>
                <a:satMod val="105000"/>
                <a:tint val="67000"/>
              </a:schemeClr>
            </a:gs>
            <a:gs pos="50000">
              <a:schemeClr val="dk2">
                <a:hueOff val="0"/>
                <a:satOff val="0"/>
                <a:lumOff val="0"/>
                <a:alphaOff val="0"/>
                <a:lumMod val="105000"/>
                <a:satMod val="103000"/>
                <a:tint val="73000"/>
              </a:schemeClr>
            </a:gs>
            <a:gs pos="100000">
              <a:schemeClr val="dk2">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0102" tIns="60960" rIns="60960" bIns="60960" numCol="1" spcCol="1270" anchor="ctr" anchorCtr="0">
          <a:noAutofit/>
        </a:bodyPr>
        <a:lstStyle/>
        <a:p>
          <a:pPr marL="0" lvl="0" indent="0" algn="l" defTabSz="1066800">
            <a:lnSpc>
              <a:spcPct val="90000"/>
            </a:lnSpc>
            <a:spcBef>
              <a:spcPct val="0"/>
            </a:spcBef>
            <a:spcAft>
              <a:spcPct val="35000"/>
            </a:spcAft>
            <a:buNone/>
          </a:pPr>
          <a:r>
            <a:rPr lang="en-IN" sz="2400" kern="1200" dirty="0">
              <a:latin typeface="Times New Roman" panose="02020603050405020304" pitchFamily="18" charset="0"/>
              <a:cs typeface="Times New Roman" panose="02020603050405020304" pitchFamily="18" charset="0"/>
            </a:rPr>
            <a:t>Reduced computation time</a:t>
          </a:r>
        </a:p>
      </dsp:txBody>
      <dsp:txXfrm>
        <a:off x="567718" y="377775"/>
        <a:ext cx="10791796" cy="756034"/>
      </dsp:txXfrm>
    </dsp:sp>
    <dsp:sp modelId="{AAE127D5-6477-4901-88FF-A7D59CCDF802}">
      <dsp:nvSpPr>
        <dsp:cNvPr id="0" name=""/>
        <dsp:cNvSpPr/>
      </dsp:nvSpPr>
      <dsp:spPr>
        <a:xfrm>
          <a:off x="95196" y="283270"/>
          <a:ext cx="945042" cy="945042"/>
        </a:xfrm>
        <a:prstGeom prst="ellipse">
          <a:avLst/>
        </a:prstGeom>
        <a:gradFill rotWithShape="0">
          <a:gsLst>
            <a:gs pos="0">
              <a:schemeClr val="lt2">
                <a:hueOff val="0"/>
                <a:satOff val="0"/>
                <a:lumOff val="0"/>
                <a:alphaOff val="0"/>
                <a:lumMod val="110000"/>
                <a:satMod val="105000"/>
                <a:tint val="67000"/>
              </a:schemeClr>
            </a:gs>
            <a:gs pos="50000">
              <a:schemeClr val="lt2">
                <a:hueOff val="0"/>
                <a:satOff val="0"/>
                <a:lumOff val="0"/>
                <a:alphaOff val="0"/>
                <a:lumMod val="105000"/>
                <a:satMod val="103000"/>
                <a:tint val="73000"/>
              </a:schemeClr>
            </a:gs>
            <a:gs pos="100000">
              <a:schemeClr val="lt2">
                <a:hueOff val="0"/>
                <a:satOff val="0"/>
                <a:lumOff val="0"/>
                <a:alphaOff val="0"/>
                <a:lumMod val="105000"/>
                <a:satMod val="109000"/>
                <a:tint val="81000"/>
              </a:schemeClr>
            </a:gs>
          </a:gsLst>
          <a:lin ang="5400000" scaled="0"/>
        </a:gradFill>
        <a:ln w="6350" cap="flat" cmpd="sng" algn="ctr">
          <a:solidFill>
            <a:schemeClr val="dk2">
              <a:hueOff val="0"/>
              <a:satOff val="0"/>
              <a:lumOff val="0"/>
              <a:alphaOff val="0"/>
            </a:schemeClr>
          </a:solidFill>
          <a:prstDash val="solid"/>
          <a:miter lim="800000"/>
        </a:ln>
        <a:effectLst/>
      </dsp:spPr>
      <dsp:style>
        <a:lnRef idx="1">
          <a:scrgbClr r="0" g="0" b="0"/>
        </a:lnRef>
        <a:fillRef idx="2">
          <a:scrgbClr r="0" g="0" b="0"/>
        </a:fillRef>
        <a:effectRef idx="0">
          <a:scrgbClr r="0" g="0" b="0"/>
        </a:effectRef>
        <a:fontRef idx="minor"/>
      </dsp:style>
    </dsp:sp>
    <dsp:sp modelId="{90250F1C-FB16-4B4E-A93B-2D34613A1C5D}">
      <dsp:nvSpPr>
        <dsp:cNvPr id="0" name=""/>
        <dsp:cNvSpPr/>
      </dsp:nvSpPr>
      <dsp:spPr>
        <a:xfrm>
          <a:off x="1109470" y="1511463"/>
          <a:ext cx="10250044" cy="756034"/>
        </a:xfrm>
        <a:prstGeom prst="rect">
          <a:avLst/>
        </a:prstGeom>
        <a:gradFill rotWithShape="0">
          <a:gsLst>
            <a:gs pos="0">
              <a:schemeClr val="dk2">
                <a:hueOff val="0"/>
                <a:satOff val="0"/>
                <a:lumOff val="0"/>
                <a:alphaOff val="0"/>
                <a:lumMod val="110000"/>
                <a:satMod val="105000"/>
                <a:tint val="67000"/>
              </a:schemeClr>
            </a:gs>
            <a:gs pos="50000">
              <a:schemeClr val="dk2">
                <a:hueOff val="0"/>
                <a:satOff val="0"/>
                <a:lumOff val="0"/>
                <a:alphaOff val="0"/>
                <a:lumMod val="105000"/>
                <a:satMod val="103000"/>
                <a:tint val="73000"/>
              </a:schemeClr>
            </a:gs>
            <a:gs pos="100000">
              <a:schemeClr val="dk2">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0102" tIns="60960" rIns="60960" bIns="60960" numCol="1" spcCol="1270" anchor="ctr" anchorCtr="0">
          <a:noAutofit/>
        </a:bodyPr>
        <a:lstStyle/>
        <a:p>
          <a:pPr marL="0" lvl="0" indent="0" algn="l" defTabSz="1066800">
            <a:lnSpc>
              <a:spcPct val="90000"/>
            </a:lnSpc>
            <a:spcBef>
              <a:spcPct val="0"/>
            </a:spcBef>
            <a:spcAft>
              <a:spcPct val="35000"/>
            </a:spcAft>
            <a:buNone/>
          </a:pPr>
          <a:r>
            <a:rPr lang="en-IN" sz="2400" kern="1200" dirty="0">
              <a:latin typeface="Times New Roman" panose="02020603050405020304" pitchFamily="18" charset="0"/>
              <a:cs typeface="Times New Roman" panose="02020603050405020304" pitchFamily="18" charset="0"/>
            </a:rPr>
            <a:t>GPUs helps in faster execution of complex processes</a:t>
          </a:r>
        </a:p>
      </dsp:txBody>
      <dsp:txXfrm>
        <a:off x="1109470" y="1511463"/>
        <a:ext cx="10250044" cy="756034"/>
      </dsp:txXfrm>
    </dsp:sp>
    <dsp:sp modelId="{35D01305-9964-4A88-A2A6-544E362789C8}">
      <dsp:nvSpPr>
        <dsp:cNvPr id="0" name=""/>
        <dsp:cNvSpPr/>
      </dsp:nvSpPr>
      <dsp:spPr>
        <a:xfrm>
          <a:off x="636948" y="1416959"/>
          <a:ext cx="945042" cy="945042"/>
        </a:xfrm>
        <a:prstGeom prst="ellipse">
          <a:avLst/>
        </a:prstGeom>
        <a:gradFill rotWithShape="0">
          <a:gsLst>
            <a:gs pos="0">
              <a:schemeClr val="lt2">
                <a:hueOff val="0"/>
                <a:satOff val="0"/>
                <a:lumOff val="0"/>
                <a:alphaOff val="0"/>
                <a:lumMod val="110000"/>
                <a:satMod val="105000"/>
                <a:tint val="67000"/>
              </a:schemeClr>
            </a:gs>
            <a:gs pos="50000">
              <a:schemeClr val="lt2">
                <a:hueOff val="0"/>
                <a:satOff val="0"/>
                <a:lumOff val="0"/>
                <a:alphaOff val="0"/>
                <a:lumMod val="105000"/>
                <a:satMod val="103000"/>
                <a:tint val="73000"/>
              </a:schemeClr>
            </a:gs>
            <a:gs pos="100000">
              <a:schemeClr val="lt2">
                <a:hueOff val="0"/>
                <a:satOff val="0"/>
                <a:lumOff val="0"/>
                <a:alphaOff val="0"/>
                <a:lumMod val="105000"/>
                <a:satMod val="109000"/>
                <a:tint val="81000"/>
              </a:schemeClr>
            </a:gs>
          </a:gsLst>
          <a:lin ang="5400000" scaled="0"/>
        </a:gradFill>
        <a:ln w="6350" cap="flat" cmpd="sng" algn="ctr">
          <a:solidFill>
            <a:schemeClr val="dk2">
              <a:hueOff val="0"/>
              <a:satOff val="0"/>
              <a:lumOff val="0"/>
              <a:alphaOff val="0"/>
            </a:schemeClr>
          </a:solidFill>
          <a:prstDash val="solid"/>
          <a:miter lim="800000"/>
        </a:ln>
        <a:effectLst/>
      </dsp:spPr>
      <dsp:style>
        <a:lnRef idx="1">
          <a:scrgbClr r="0" g="0" b="0"/>
        </a:lnRef>
        <a:fillRef idx="2">
          <a:scrgbClr r="0" g="0" b="0"/>
        </a:fillRef>
        <a:effectRef idx="0">
          <a:scrgbClr r="0" g="0" b="0"/>
        </a:effectRef>
        <a:fontRef idx="minor"/>
      </dsp:style>
    </dsp:sp>
    <dsp:sp modelId="{3B0EDCE4-2DF9-4B51-B782-1D6FD4C4FD16}">
      <dsp:nvSpPr>
        <dsp:cNvPr id="0" name=""/>
        <dsp:cNvSpPr/>
      </dsp:nvSpPr>
      <dsp:spPr>
        <a:xfrm>
          <a:off x="1275744" y="2645152"/>
          <a:ext cx="10083769" cy="756034"/>
        </a:xfrm>
        <a:prstGeom prst="rect">
          <a:avLst/>
        </a:prstGeom>
        <a:gradFill rotWithShape="0">
          <a:gsLst>
            <a:gs pos="0">
              <a:schemeClr val="dk2">
                <a:hueOff val="0"/>
                <a:satOff val="0"/>
                <a:lumOff val="0"/>
                <a:alphaOff val="0"/>
                <a:lumMod val="110000"/>
                <a:satMod val="105000"/>
                <a:tint val="67000"/>
              </a:schemeClr>
            </a:gs>
            <a:gs pos="50000">
              <a:schemeClr val="dk2">
                <a:hueOff val="0"/>
                <a:satOff val="0"/>
                <a:lumOff val="0"/>
                <a:alphaOff val="0"/>
                <a:lumMod val="105000"/>
                <a:satMod val="103000"/>
                <a:tint val="73000"/>
              </a:schemeClr>
            </a:gs>
            <a:gs pos="100000">
              <a:schemeClr val="dk2">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0102" tIns="60960" rIns="60960" bIns="60960" numCol="1" spcCol="1270" anchor="ctr" anchorCtr="0">
          <a:noAutofit/>
        </a:bodyPr>
        <a:lstStyle/>
        <a:p>
          <a:pPr marL="0" lvl="0" indent="0" algn="l" defTabSz="1066800">
            <a:lnSpc>
              <a:spcPct val="90000"/>
            </a:lnSpc>
            <a:spcBef>
              <a:spcPct val="0"/>
            </a:spcBef>
            <a:spcAft>
              <a:spcPct val="35000"/>
            </a:spcAft>
            <a:buNone/>
          </a:pPr>
          <a:r>
            <a:rPr lang="en-IN" sz="2400" kern="1200" dirty="0">
              <a:latin typeface="Times New Roman" panose="02020603050405020304" pitchFamily="18" charset="0"/>
              <a:cs typeface="Times New Roman" panose="02020603050405020304" pitchFamily="18" charset="0"/>
            </a:rPr>
            <a:t>DL is successful in CV, image recognition, object detection etc</a:t>
          </a:r>
        </a:p>
      </dsp:txBody>
      <dsp:txXfrm>
        <a:off x="1275744" y="2645152"/>
        <a:ext cx="10083769" cy="756034"/>
      </dsp:txXfrm>
    </dsp:sp>
    <dsp:sp modelId="{E5705EA4-A234-4E4B-BE1D-1BAE971B6B17}">
      <dsp:nvSpPr>
        <dsp:cNvPr id="0" name=""/>
        <dsp:cNvSpPr/>
      </dsp:nvSpPr>
      <dsp:spPr>
        <a:xfrm>
          <a:off x="803223" y="2550648"/>
          <a:ext cx="945042" cy="945042"/>
        </a:xfrm>
        <a:prstGeom prst="ellipse">
          <a:avLst/>
        </a:prstGeom>
        <a:gradFill rotWithShape="0">
          <a:gsLst>
            <a:gs pos="0">
              <a:schemeClr val="lt2">
                <a:hueOff val="0"/>
                <a:satOff val="0"/>
                <a:lumOff val="0"/>
                <a:alphaOff val="0"/>
                <a:lumMod val="110000"/>
                <a:satMod val="105000"/>
                <a:tint val="67000"/>
              </a:schemeClr>
            </a:gs>
            <a:gs pos="50000">
              <a:schemeClr val="lt2">
                <a:hueOff val="0"/>
                <a:satOff val="0"/>
                <a:lumOff val="0"/>
                <a:alphaOff val="0"/>
                <a:lumMod val="105000"/>
                <a:satMod val="103000"/>
                <a:tint val="73000"/>
              </a:schemeClr>
            </a:gs>
            <a:gs pos="100000">
              <a:schemeClr val="lt2">
                <a:hueOff val="0"/>
                <a:satOff val="0"/>
                <a:lumOff val="0"/>
                <a:alphaOff val="0"/>
                <a:lumMod val="105000"/>
                <a:satMod val="109000"/>
                <a:tint val="81000"/>
              </a:schemeClr>
            </a:gs>
          </a:gsLst>
          <a:lin ang="5400000" scaled="0"/>
        </a:gradFill>
        <a:ln w="6350" cap="flat" cmpd="sng" algn="ctr">
          <a:solidFill>
            <a:schemeClr val="dk2">
              <a:hueOff val="0"/>
              <a:satOff val="0"/>
              <a:lumOff val="0"/>
              <a:alphaOff val="0"/>
            </a:schemeClr>
          </a:solidFill>
          <a:prstDash val="solid"/>
          <a:miter lim="800000"/>
        </a:ln>
        <a:effectLst/>
      </dsp:spPr>
      <dsp:style>
        <a:lnRef idx="1">
          <a:scrgbClr r="0" g="0" b="0"/>
        </a:lnRef>
        <a:fillRef idx="2">
          <a:scrgbClr r="0" g="0" b="0"/>
        </a:fillRef>
        <a:effectRef idx="0">
          <a:scrgbClr r="0" g="0" b="0"/>
        </a:effectRef>
        <a:fontRef idx="minor"/>
      </dsp:style>
    </dsp:sp>
    <dsp:sp modelId="{19A6B980-62F3-4C10-801B-E1BDEF7BB33D}">
      <dsp:nvSpPr>
        <dsp:cNvPr id="0" name=""/>
        <dsp:cNvSpPr/>
      </dsp:nvSpPr>
      <dsp:spPr>
        <a:xfrm>
          <a:off x="1109470" y="3778840"/>
          <a:ext cx="10250044" cy="756034"/>
        </a:xfrm>
        <a:prstGeom prst="rect">
          <a:avLst/>
        </a:prstGeom>
        <a:gradFill rotWithShape="0">
          <a:gsLst>
            <a:gs pos="0">
              <a:schemeClr val="dk2">
                <a:hueOff val="0"/>
                <a:satOff val="0"/>
                <a:lumOff val="0"/>
                <a:alphaOff val="0"/>
                <a:lumMod val="110000"/>
                <a:satMod val="105000"/>
                <a:tint val="67000"/>
              </a:schemeClr>
            </a:gs>
            <a:gs pos="50000">
              <a:schemeClr val="dk2">
                <a:hueOff val="0"/>
                <a:satOff val="0"/>
                <a:lumOff val="0"/>
                <a:alphaOff val="0"/>
                <a:lumMod val="105000"/>
                <a:satMod val="103000"/>
                <a:tint val="73000"/>
              </a:schemeClr>
            </a:gs>
            <a:gs pos="100000">
              <a:schemeClr val="dk2">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0102" tIns="60960" rIns="60960" bIns="60960" numCol="1" spcCol="1270" anchor="ctr" anchorCtr="0">
          <a:noAutofit/>
        </a:bodyPr>
        <a:lstStyle/>
        <a:p>
          <a:pPr marL="0" lvl="0" indent="0" algn="l" defTabSz="1066800">
            <a:lnSpc>
              <a:spcPct val="90000"/>
            </a:lnSpc>
            <a:spcBef>
              <a:spcPct val="0"/>
            </a:spcBef>
            <a:spcAft>
              <a:spcPct val="35000"/>
            </a:spcAft>
            <a:buNone/>
          </a:pPr>
          <a:r>
            <a:rPr lang="en-IN" sz="2400" kern="1200" dirty="0">
              <a:latin typeface="Times New Roman" panose="02020603050405020304" pitchFamily="18" charset="0"/>
              <a:cs typeface="Times New Roman" panose="02020603050405020304" pitchFamily="18" charset="0"/>
            </a:rPr>
            <a:t>Direction of rotation, shape of eye, pattern etc; extracted via CNN</a:t>
          </a:r>
        </a:p>
      </dsp:txBody>
      <dsp:txXfrm>
        <a:off x="1109470" y="3778840"/>
        <a:ext cx="10250044" cy="756034"/>
      </dsp:txXfrm>
    </dsp:sp>
    <dsp:sp modelId="{A5A1F5EB-2140-4693-95DC-C7A6B340B0FD}">
      <dsp:nvSpPr>
        <dsp:cNvPr id="0" name=""/>
        <dsp:cNvSpPr/>
      </dsp:nvSpPr>
      <dsp:spPr>
        <a:xfrm>
          <a:off x="636948" y="3684336"/>
          <a:ext cx="945042" cy="945042"/>
        </a:xfrm>
        <a:prstGeom prst="ellipse">
          <a:avLst/>
        </a:prstGeom>
        <a:gradFill rotWithShape="0">
          <a:gsLst>
            <a:gs pos="0">
              <a:schemeClr val="lt2">
                <a:hueOff val="0"/>
                <a:satOff val="0"/>
                <a:lumOff val="0"/>
                <a:alphaOff val="0"/>
                <a:lumMod val="110000"/>
                <a:satMod val="105000"/>
                <a:tint val="67000"/>
              </a:schemeClr>
            </a:gs>
            <a:gs pos="50000">
              <a:schemeClr val="lt2">
                <a:hueOff val="0"/>
                <a:satOff val="0"/>
                <a:lumOff val="0"/>
                <a:alphaOff val="0"/>
                <a:lumMod val="105000"/>
                <a:satMod val="103000"/>
                <a:tint val="73000"/>
              </a:schemeClr>
            </a:gs>
            <a:gs pos="100000">
              <a:schemeClr val="lt2">
                <a:hueOff val="0"/>
                <a:satOff val="0"/>
                <a:lumOff val="0"/>
                <a:alphaOff val="0"/>
                <a:lumMod val="105000"/>
                <a:satMod val="109000"/>
                <a:tint val="81000"/>
              </a:schemeClr>
            </a:gs>
          </a:gsLst>
          <a:lin ang="5400000" scaled="0"/>
        </a:gradFill>
        <a:ln w="6350" cap="flat" cmpd="sng" algn="ctr">
          <a:solidFill>
            <a:schemeClr val="dk2">
              <a:hueOff val="0"/>
              <a:satOff val="0"/>
              <a:lumOff val="0"/>
              <a:alphaOff val="0"/>
            </a:schemeClr>
          </a:solidFill>
          <a:prstDash val="solid"/>
          <a:miter lim="800000"/>
        </a:ln>
        <a:effectLst/>
      </dsp:spPr>
      <dsp:style>
        <a:lnRef idx="1">
          <a:scrgbClr r="0" g="0" b="0"/>
        </a:lnRef>
        <a:fillRef idx="2">
          <a:scrgbClr r="0" g="0" b="0"/>
        </a:fillRef>
        <a:effectRef idx="0">
          <a:scrgbClr r="0" g="0" b="0"/>
        </a:effectRef>
        <a:fontRef idx="minor"/>
      </dsp:style>
    </dsp:sp>
    <dsp:sp modelId="{E5846341-D806-4CE1-BB61-0CCC9209A333}">
      <dsp:nvSpPr>
        <dsp:cNvPr id="0" name=""/>
        <dsp:cNvSpPr/>
      </dsp:nvSpPr>
      <dsp:spPr>
        <a:xfrm>
          <a:off x="567718" y="4912529"/>
          <a:ext cx="10791796" cy="756034"/>
        </a:xfrm>
        <a:prstGeom prst="rect">
          <a:avLst/>
        </a:prstGeom>
        <a:gradFill rotWithShape="0">
          <a:gsLst>
            <a:gs pos="0">
              <a:schemeClr val="dk2">
                <a:hueOff val="0"/>
                <a:satOff val="0"/>
                <a:lumOff val="0"/>
                <a:alphaOff val="0"/>
                <a:lumMod val="110000"/>
                <a:satMod val="105000"/>
                <a:tint val="67000"/>
              </a:schemeClr>
            </a:gs>
            <a:gs pos="50000">
              <a:schemeClr val="dk2">
                <a:hueOff val="0"/>
                <a:satOff val="0"/>
                <a:lumOff val="0"/>
                <a:alphaOff val="0"/>
                <a:lumMod val="105000"/>
                <a:satMod val="103000"/>
                <a:tint val="73000"/>
              </a:schemeClr>
            </a:gs>
            <a:gs pos="100000">
              <a:schemeClr val="dk2">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0102" tIns="60960" rIns="60960" bIns="60960" numCol="1" spcCol="1270" anchor="ctr" anchorCtr="0">
          <a:noAutofit/>
        </a:bodyPr>
        <a:lstStyle/>
        <a:p>
          <a:pPr marL="0" lvl="0" indent="0" algn="l" defTabSz="1066800">
            <a:lnSpc>
              <a:spcPct val="90000"/>
            </a:lnSpc>
            <a:spcBef>
              <a:spcPct val="0"/>
            </a:spcBef>
            <a:spcAft>
              <a:spcPct val="35000"/>
            </a:spcAft>
            <a:buNone/>
          </a:pPr>
          <a:r>
            <a:rPr lang="en-IN" sz="2400" kern="1200" dirty="0">
              <a:latin typeface="Times New Roman" panose="02020603050405020304" pitchFamily="18" charset="0"/>
              <a:cs typeface="Times New Roman" panose="02020603050405020304" pitchFamily="18" charset="0"/>
            </a:rPr>
            <a:t>Air-sea interaction process are highly non-linear, hence non-linear methods</a:t>
          </a:r>
        </a:p>
      </dsp:txBody>
      <dsp:txXfrm>
        <a:off x="567718" y="4912529"/>
        <a:ext cx="10791796" cy="756034"/>
      </dsp:txXfrm>
    </dsp:sp>
    <dsp:sp modelId="{5084875E-892E-4359-81CB-DD124107877E}">
      <dsp:nvSpPr>
        <dsp:cNvPr id="0" name=""/>
        <dsp:cNvSpPr/>
      </dsp:nvSpPr>
      <dsp:spPr>
        <a:xfrm>
          <a:off x="95196" y="4818025"/>
          <a:ext cx="945042" cy="945042"/>
        </a:xfrm>
        <a:prstGeom prst="ellipse">
          <a:avLst/>
        </a:prstGeom>
        <a:gradFill rotWithShape="0">
          <a:gsLst>
            <a:gs pos="0">
              <a:schemeClr val="lt2">
                <a:hueOff val="0"/>
                <a:satOff val="0"/>
                <a:lumOff val="0"/>
                <a:alphaOff val="0"/>
                <a:lumMod val="110000"/>
                <a:satMod val="105000"/>
                <a:tint val="67000"/>
              </a:schemeClr>
            </a:gs>
            <a:gs pos="50000">
              <a:schemeClr val="lt2">
                <a:hueOff val="0"/>
                <a:satOff val="0"/>
                <a:lumOff val="0"/>
                <a:alphaOff val="0"/>
                <a:lumMod val="105000"/>
                <a:satMod val="103000"/>
                <a:tint val="73000"/>
              </a:schemeClr>
            </a:gs>
            <a:gs pos="100000">
              <a:schemeClr val="lt2">
                <a:hueOff val="0"/>
                <a:satOff val="0"/>
                <a:lumOff val="0"/>
                <a:alphaOff val="0"/>
                <a:lumMod val="105000"/>
                <a:satMod val="109000"/>
                <a:tint val="81000"/>
              </a:schemeClr>
            </a:gs>
          </a:gsLst>
          <a:lin ang="5400000" scaled="0"/>
        </a:gradFill>
        <a:ln w="6350" cap="flat" cmpd="sng" algn="ctr">
          <a:solidFill>
            <a:schemeClr val="dk2">
              <a:hueOff val="0"/>
              <a:satOff val="0"/>
              <a:lumOff val="0"/>
              <a:alphaOff val="0"/>
            </a:schemeClr>
          </a:solidFill>
          <a:prstDash val="solid"/>
          <a:miter lim="800000"/>
        </a:ln>
        <a:effectLst/>
      </dsp:spPr>
      <dsp:style>
        <a:lnRef idx="1">
          <a:scrgbClr r="0" g="0" b="0"/>
        </a:lnRef>
        <a:fillRef idx="2">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813823-D0DC-4606-A4B1-B765435F283C}">
      <dsp:nvSpPr>
        <dsp:cNvPr id="0" name=""/>
        <dsp:cNvSpPr/>
      </dsp:nvSpPr>
      <dsp:spPr>
        <a:xfrm rot="16200000">
          <a:off x="-1635771" y="1636746"/>
          <a:ext cx="5808933" cy="2535439"/>
        </a:xfrm>
        <a:prstGeom prst="flowChartManualOperation">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7000" tIns="0" rIns="127000" bIns="0" numCol="1" spcCol="1270" anchor="t" anchorCtr="0">
          <a:noAutofit/>
        </a:bodyPr>
        <a:lstStyle/>
        <a:p>
          <a:pPr marL="0" lvl="0" indent="0" algn="l" defTabSz="889000">
            <a:lnSpc>
              <a:spcPct val="90000"/>
            </a:lnSpc>
            <a:spcBef>
              <a:spcPct val="0"/>
            </a:spcBef>
            <a:spcAft>
              <a:spcPct val="35000"/>
            </a:spcAft>
            <a:buNone/>
          </a:pPr>
          <a:r>
            <a:rPr lang="en-IN" sz="2000" kern="1200" dirty="0">
              <a:latin typeface="Book Antiqua" panose="02040602050305030304" pitchFamily="18" charset="0"/>
            </a:rPr>
            <a:t>Source</a:t>
          </a:r>
        </a:p>
        <a:p>
          <a:pPr marL="114300" lvl="1" indent="-114300" algn="just" defTabSz="622300">
            <a:lnSpc>
              <a:spcPct val="90000"/>
            </a:lnSpc>
            <a:spcBef>
              <a:spcPct val="0"/>
            </a:spcBef>
            <a:spcAft>
              <a:spcPct val="15000"/>
            </a:spcAft>
            <a:buChar char="•"/>
          </a:pPr>
          <a:r>
            <a:rPr lang="en-IN" sz="1400" kern="1200" dirty="0">
              <a:latin typeface="Book Antiqua" panose="02040602050305030304" pitchFamily="18" charset="0"/>
            </a:rPr>
            <a:t>Infrared images taken from CIMSS Tropical Data Archive (Satellite: </a:t>
          </a:r>
          <a:r>
            <a:rPr lang="en-IN" sz="1400" kern="1200" dirty="0">
              <a:latin typeface="Times New Roman" panose="02020603050405020304" pitchFamily="18" charset="0"/>
              <a:ea typeface="Roboto" panose="02000000000000000000" pitchFamily="2" charset="0"/>
              <a:cs typeface="Times New Roman" panose="02020603050405020304" pitchFamily="18" charset="0"/>
            </a:rPr>
            <a:t>Meteosat 5/7/8)</a:t>
          </a:r>
          <a:endParaRPr lang="en-IN" sz="1400" kern="1200" dirty="0">
            <a:latin typeface="Book Antiqua" panose="02040602050305030304" pitchFamily="18" charset="0"/>
          </a:endParaRPr>
        </a:p>
        <a:p>
          <a:pPr marL="114300" lvl="1" indent="-114300" algn="just" defTabSz="622300">
            <a:lnSpc>
              <a:spcPct val="90000"/>
            </a:lnSpc>
            <a:spcBef>
              <a:spcPct val="0"/>
            </a:spcBef>
            <a:spcAft>
              <a:spcPct val="15000"/>
            </a:spcAft>
            <a:buChar char="•"/>
          </a:pPr>
          <a:r>
            <a:rPr lang="en-IN" sz="1400" kern="1200" dirty="0">
              <a:latin typeface="Book Antiqua" panose="02040602050305030304" pitchFamily="18" charset="0"/>
            </a:rPr>
            <a:t>Best Track Cyclone data is taken from IMD website for labelling the intensity.</a:t>
          </a:r>
        </a:p>
        <a:p>
          <a:pPr marL="114300" lvl="1" indent="-114300" algn="just" defTabSz="622300">
            <a:lnSpc>
              <a:spcPct val="90000"/>
            </a:lnSpc>
            <a:spcBef>
              <a:spcPct val="0"/>
            </a:spcBef>
            <a:spcAft>
              <a:spcPct val="15000"/>
            </a:spcAft>
            <a:buChar char="•"/>
          </a:pPr>
          <a:r>
            <a:rPr lang="en-IN" sz="1400" kern="1200" dirty="0">
              <a:latin typeface="Book Antiqua" panose="02040602050305030304" pitchFamily="18" charset="0"/>
            </a:rPr>
            <a:t>Focused area: </a:t>
          </a:r>
          <a:r>
            <a:rPr lang="en-IN" sz="1400" kern="1200" dirty="0">
              <a:latin typeface="Times New Roman" panose="02020603050405020304" pitchFamily="18" charset="0"/>
              <a:ea typeface="Roboto" panose="02000000000000000000" pitchFamily="2" charset="0"/>
              <a:cs typeface="Times New Roman" panose="02020603050405020304" pitchFamily="18" charset="0"/>
            </a:rPr>
            <a:t>Bay of Bengal and Arabian Sea</a:t>
          </a:r>
          <a:endParaRPr lang="en-IN" sz="1400" kern="1200" dirty="0">
            <a:latin typeface="Book Antiqua" panose="02040602050305030304" pitchFamily="18" charset="0"/>
          </a:endParaRPr>
        </a:p>
      </dsp:txBody>
      <dsp:txXfrm rot="5400000">
        <a:off x="976" y="1161786"/>
        <a:ext cx="2535439" cy="3485359"/>
      </dsp:txXfrm>
    </dsp:sp>
    <dsp:sp modelId="{046F32C3-FB9E-4D3E-826E-45E2D39026CE}">
      <dsp:nvSpPr>
        <dsp:cNvPr id="0" name=""/>
        <dsp:cNvSpPr/>
      </dsp:nvSpPr>
      <dsp:spPr>
        <a:xfrm rot="16200000">
          <a:off x="1089826" y="1636746"/>
          <a:ext cx="5808933" cy="2535439"/>
        </a:xfrm>
        <a:prstGeom prst="flowChartManualOperation">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7000" tIns="0" rIns="127000" bIns="0" numCol="1" spcCol="1270" anchor="t" anchorCtr="0">
          <a:noAutofit/>
        </a:bodyPr>
        <a:lstStyle/>
        <a:p>
          <a:pPr marL="0" lvl="0" indent="0" algn="l" defTabSz="889000">
            <a:lnSpc>
              <a:spcPct val="90000"/>
            </a:lnSpc>
            <a:spcBef>
              <a:spcPct val="0"/>
            </a:spcBef>
            <a:spcAft>
              <a:spcPct val="35000"/>
            </a:spcAft>
            <a:buNone/>
          </a:pPr>
          <a:r>
            <a:rPr lang="en-IN" sz="2000" kern="1200" dirty="0">
              <a:latin typeface="Book Antiqua" panose="02040602050305030304" pitchFamily="18" charset="0"/>
            </a:rPr>
            <a:t>Features</a:t>
          </a:r>
        </a:p>
        <a:p>
          <a:pPr marL="114300" lvl="1" indent="-114300" algn="l" defTabSz="622300">
            <a:lnSpc>
              <a:spcPct val="90000"/>
            </a:lnSpc>
            <a:spcBef>
              <a:spcPct val="0"/>
            </a:spcBef>
            <a:spcAft>
              <a:spcPct val="15000"/>
            </a:spcAft>
            <a:buFont typeface="Arial" panose="020B0604020202020204" pitchFamily="34" charset="0"/>
            <a:buChar char="•"/>
          </a:pPr>
          <a:r>
            <a:rPr lang="en-IN" sz="1400" kern="1200" dirty="0">
              <a:latin typeface="Book Antiqua" panose="02040602050305030304" pitchFamily="18" charset="0"/>
            </a:rPr>
            <a:t>Doesn’t have centre cyclone, data augmentation improves performance</a:t>
          </a:r>
        </a:p>
        <a:p>
          <a:pPr marL="114300" lvl="1" indent="-114300" algn="l" defTabSz="622300">
            <a:lnSpc>
              <a:spcPct val="90000"/>
            </a:lnSpc>
            <a:spcBef>
              <a:spcPct val="0"/>
            </a:spcBef>
            <a:spcAft>
              <a:spcPct val="15000"/>
            </a:spcAft>
            <a:buChar char="•"/>
          </a:pPr>
          <a:r>
            <a:rPr lang="en-IN" sz="1400" kern="1200" dirty="0">
              <a:latin typeface="Book Antiqua" panose="02040602050305030304" pitchFamily="18" charset="0"/>
            </a:rPr>
            <a:t>Image is cropped to a resolution of 310x310 keeping cyclone within 3X3 grid.</a:t>
          </a:r>
        </a:p>
        <a:p>
          <a:pPr marL="114300" lvl="1" indent="-114300" algn="l" defTabSz="622300">
            <a:lnSpc>
              <a:spcPct val="90000"/>
            </a:lnSpc>
            <a:spcBef>
              <a:spcPct val="0"/>
            </a:spcBef>
            <a:spcAft>
              <a:spcPct val="15000"/>
            </a:spcAft>
            <a:buChar char="•"/>
          </a:pPr>
          <a:r>
            <a:rPr lang="en-IN" sz="1400" kern="1200" dirty="0">
              <a:latin typeface="Book Antiqua" panose="02040602050305030304" pitchFamily="18" charset="0"/>
            </a:rPr>
            <a:t>Each image contains the name of the satellite, type of image, time and date</a:t>
          </a:r>
        </a:p>
      </dsp:txBody>
      <dsp:txXfrm rot="5400000">
        <a:off x="2726573" y="1161786"/>
        <a:ext cx="2535439" cy="3485359"/>
      </dsp:txXfrm>
    </dsp:sp>
    <dsp:sp modelId="{6A5C0E5A-1745-4A0F-B0C4-983505B1B38E}">
      <dsp:nvSpPr>
        <dsp:cNvPr id="0" name=""/>
        <dsp:cNvSpPr/>
      </dsp:nvSpPr>
      <dsp:spPr>
        <a:xfrm rot="16200000">
          <a:off x="3815424" y="1636746"/>
          <a:ext cx="5808933" cy="2535439"/>
        </a:xfrm>
        <a:prstGeom prst="flowChartManualOperation">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7000" tIns="0" rIns="127000" bIns="0" numCol="1" spcCol="1270" anchor="t" anchorCtr="0">
          <a:noAutofit/>
        </a:bodyPr>
        <a:lstStyle/>
        <a:p>
          <a:pPr marL="0" lvl="0" indent="0" algn="l" defTabSz="889000">
            <a:lnSpc>
              <a:spcPct val="90000"/>
            </a:lnSpc>
            <a:spcBef>
              <a:spcPct val="0"/>
            </a:spcBef>
            <a:spcAft>
              <a:spcPct val="35000"/>
            </a:spcAft>
            <a:buNone/>
          </a:pPr>
          <a:r>
            <a:rPr lang="en-IN" sz="2000" kern="1200" dirty="0">
              <a:latin typeface="Book Antiqua" panose="02040602050305030304" pitchFamily="18" charset="0"/>
            </a:rPr>
            <a:t>Characteristics</a:t>
          </a:r>
        </a:p>
        <a:p>
          <a:pPr marL="114300" lvl="1" indent="-114300" algn="just" defTabSz="622300">
            <a:lnSpc>
              <a:spcPct val="90000"/>
            </a:lnSpc>
            <a:spcBef>
              <a:spcPct val="0"/>
            </a:spcBef>
            <a:spcAft>
              <a:spcPct val="15000"/>
            </a:spcAft>
            <a:buChar char="•"/>
          </a:pPr>
          <a:r>
            <a:rPr lang="en-IN" sz="1400" kern="1200" dirty="0">
              <a:latin typeface="Book Antiqua" panose="02040602050305030304" pitchFamily="18" charset="0"/>
            </a:rPr>
            <a:t>Temporal resolution is 3hr/6hr</a:t>
          </a:r>
        </a:p>
        <a:p>
          <a:pPr marL="114300" lvl="1" indent="-114300" algn="just" defTabSz="622300">
            <a:lnSpc>
              <a:spcPct val="90000"/>
            </a:lnSpc>
            <a:spcBef>
              <a:spcPct val="0"/>
            </a:spcBef>
            <a:spcAft>
              <a:spcPct val="15000"/>
            </a:spcAft>
            <a:buFont typeface="Arial" panose="020B0604020202020204" pitchFamily="34" charset="0"/>
            <a:buChar char="•"/>
          </a:pPr>
          <a:r>
            <a:rPr lang="en-IN" sz="1400" kern="1200" dirty="0">
              <a:latin typeface="Times New Roman" panose="02020603050405020304" pitchFamily="18" charset="0"/>
              <a:ea typeface="Roboto" panose="02000000000000000000" pitchFamily="2" charset="0"/>
              <a:cs typeface="Times New Roman" panose="02020603050405020304" pitchFamily="18" charset="0"/>
            </a:rPr>
            <a:t>Cropped region : 40E to 100E, 10S to 20N</a:t>
          </a:r>
          <a:endParaRPr lang="en-IN" sz="1400" kern="1200" dirty="0">
            <a:latin typeface="Book Antiqua" panose="02040602050305030304" pitchFamily="18" charset="0"/>
          </a:endParaRPr>
        </a:p>
        <a:p>
          <a:pPr marL="114300" lvl="1" indent="-114300" algn="just" defTabSz="622300">
            <a:lnSpc>
              <a:spcPct val="90000"/>
            </a:lnSpc>
            <a:spcBef>
              <a:spcPct val="0"/>
            </a:spcBef>
            <a:spcAft>
              <a:spcPct val="15000"/>
            </a:spcAft>
            <a:buChar char="•"/>
          </a:pPr>
          <a:r>
            <a:rPr lang="en-IN" sz="1400" kern="1200" dirty="0">
              <a:latin typeface="Book Antiqua" panose="02040602050305030304" pitchFamily="18" charset="0"/>
            </a:rPr>
            <a:t>Images are in Grayscale and cropped with non cyclonic parts.</a:t>
          </a:r>
        </a:p>
        <a:p>
          <a:pPr marL="114300" lvl="1" indent="-114300" algn="just" defTabSz="622300">
            <a:lnSpc>
              <a:spcPct val="90000"/>
            </a:lnSpc>
            <a:spcBef>
              <a:spcPct val="0"/>
            </a:spcBef>
            <a:spcAft>
              <a:spcPct val="15000"/>
            </a:spcAft>
            <a:buChar char="•"/>
          </a:pPr>
          <a:r>
            <a:rPr lang="en-IN" sz="1400" kern="1200" dirty="0">
              <a:latin typeface="Book Antiqua" panose="02040602050305030304" pitchFamily="18" charset="0"/>
            </a:rPr>
            <a:t>Non cyclonic image data is taken from January 2019, 2020 and 2021</a:t>
          </a:r>
        </a:p>
      </dsp:txBody>
      <dsp:txXfrm rot="5400000">
        <a:off x="5452171" y="1161786"/>
        <a:ext cx="2535439" cy="348535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87B31A3-8622-4A22-BB87-81DD85BD2B8E}">
      <dsp:nvSpPr>
        <dsp:cNvPr id="0" name=""/>
        <dsp:cNvSpPr/>
      </dsp:nvSpPr>
      <dsp:spPr>
        <a:xfrm>
          <a:off x="2377158" y="1723626"/>
          <a:ext cx="1440004" cy="1440004"/>
        </a:xfrm>
        <a:prstGeom prst="ellipse">
          <a:avLst/>
        </a:prstGeom>
        <a:solidFill>
          <a:schemeClr val="bg2">
            <a:lumMod val="75000"/>
          </a:schemeClr>
        </a:solidFill>
        <a:ln w="19050" cap="flat" cmpd="sng" algn="ctr">
          <a:solidFill>
            <a:schemeClr val="accent1">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IN" sz="1800" kern="1200" dirty="0">
              <a:latin typeface="Times New Roman" panose="02020603050405020304" pitchFamily="18" charset="0"/>
              <a:cs typeface="Times New Roman" panose="02020603050405020304" pitchFamily="18" charset="0"/>
            </a:rPr>
            <a:t>Over-fitting problem mitigation</a:t>
          </a:r>
        </a:p>
      </dsp:txBody>
      <dsp:txXfrm>
        <a:off x="2588042" y="1934510"/>
        <a:ext cx="1018236" cy="1018236"/>
      </dsp:txXfrm>
    </dsp:sp>
    <dsp:sp modelId="{2253F5AD-02D4-4F62-BB34-1A4E80F09C28}">
      <dsp:nvSpPr>
        <dsp:cNvPr id="0" name=""/>
        <dsp:cNvSpPr/>
      </dsp:nvSpPr>
      <dsp:spPr>
        <a:xfrm rot="16200000">
          <a:off x="3002082" y="1331089"/>
          <a:ext cx="190157" cy="43705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IN" sz="1400" kern="1200">
            <a:latin typeface="Times New Roman" panose="02020603050405020304" pitchFamily="18" charset="0"/>
            <a:cs typeface="Times New Roman" panose="02020603050405020304" pitchFamily="18" charset="0"/>
          </a:endParaRPr>
        </a:p>
      </dsp:txBody>
      <dsp:txXfrm>
        <a:off x="3030606" y="1447023"/>
        <a:ext cx="133110" cy="262230"/>
      </dsp:txXfrm>
    </dsp:sp>
    <dsp:sp modelId="{7CA07106-22F6-4B34-9057-F38F70725A8C}">
      <dsp:nvSpPr>
        <dsp:cNvPr id="0" name=""/>
        <dsp:cNvSpPr/>
      </dsp:nvSpPr>
      <dsp:spPr>
        <a:xfrm>
          <a:off x="2377158" y="-75164"/>
          <a:ext cx="1440004" cy="1440004"/>
        </a:xfrm>
        <a:prstGeom prst="ellipse">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IN" sz="1800" kern="1200" dirty="0">
              <a:latin typeface="Times New Roman" panose="02020603050405020304" pitchFamily="18" charset="0"/>
              <a:cs typeface="Times New Roman" panose="02020603050405020304" pitchFamily="18" charset="0"/>
            </a:rPr>
            <a:t>Increase dataset size</a:t>
          </a:r>
        </a:p>
      </dsp:txBody>
      <dsp:txXfrm>
        <a:off x="2588042" y="135720"/>
        <a:ext cx="1018236" cy="1018236"/>
      </dsp:txXfrm>
    </dsp:sp>
    <dsp:sp modelId="{C576D065-7418-447A-AA35-E63A4897318B}">
      <dsp:nvSpPr>
        <dsp:cNvPr id="0" name=""/>
        <dsp:cNvSpPr/>
      </dsp:nvSpPr>
      <dsp:spPr>
        <a:xfrm rot="19800000">
          <a:off x="3776321" y="1778096"/>
          <a:ext cx="190157" cy="43705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IN" sz="1400" kern="1200">
            <a:latin typeface="Times New Roman" panose="02020603050405020304" pitchFamily="18" charset="0"/>
            <a:cs typeface="Times New Roman" panose="02020603050405020304" pitchFamily="18" charset="0"/>
          </a:endParaRPr>
        </a:p>
      </dsp:txBody>
      <dsp:txXfrm>
        <a:off x="3780142" y="1879768"/>
        <a:ext cx="133110" cy="262230"/>
      </dsp:txXfrm>
    </dsp:sp>
    <dsp:sp modelId="{182E9834-5912-437F-9AFB-5DF9DA3473B7}">
      <dsp:nvSpPr>
        <dsp:cNvPr id="0" name=""/>
        <dsp:cNvSpPr/>
      </dsp:nvSpPr>
      <dsp:spPr>
        <a:xfrm>
          <a:off x="3934958" y="824230"/>
          <a:ext cx="1440004" cy="1440004"/>
        </a:xfrm>
        <a:prstGeom prst="ellipse">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IN" sz="1800" kern="1200" dirty="0">
              <a:latin typeface="Times New Roman" panose="02020603050405020304" pitchFamily="18" charset="0"/>
              <a:cs typeface="Times New Roman" panose="02020603050405020304" pitchFamily="18" charset="0"/>
            </a:rPr>
            <a:t>Data augmentation</a:t>
          </a:r>
        </a:p>
      </dsp:txBody>
      <dsp:txXfrm>
        <a:off x="4145842" y="1035114"/>
        <a:ext cx="1018236" cy="1018236"/>
      </dsp:txXfrm>
    </dsp:sp>
    <dsp:sp modelId="{9CB9E8D7-8163-47DE-B6CC-8B64278A63D7}">
      <dsp:nvSpPr>
        <dsp:cNvPr id="0" name=""/>
        <dsp:cNvSpPr/>
      </dsp:nvSpPr>
      <dsp:spPr>
        <a:xfrm rot="1800000">
          <a:off x="3776321" y="2672110"/>
          <a:ext cx="190157" cy="43705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IN" sz="1400" kern="1200">
            <a:latin typeface="Times New Roman" panose="02020603050405020304" pitchFamily="18" charset="0"/>
            <a:cs typeface="Times New Roman" panose="02020603050405020304" pitchFamily="18" charset="0"/>
          </a:endParaRPr>
        </a:p>
      </dsp:txBody>
      <dsp:txXfrm>
        <a:off x="3780142" y="2745258"/>
        <a:ext cx="133110" cy="262230"/>
      </dsp:txXfrm>
    </dsp:sp>
    <dsp:sp modelId="{2D7CB72E-F60A-41DD-9881-8552C9ADA412}">
      <dsp:nvSpPr>
        <dsp:cNvPr id="0" name=""/>
        <dsp:cNvSpPr/>
      </dsp:nvSpPr>
      <dsp:spPr>
        <a:xfrm>
          <a:off x="3934958" y="2623022"/>
          <a:ext cx="1440004" cy="1440004"/>
        </a:xfrm>
        <a:prstGeom prst="ellipse">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IN" sz="1800" kern="1200" dirty="0">
              <a:latin typeface="Times New Roman" panose="02020603050405020304" pitchFamily="18" charset="0"/>
              <a:cs typeface="Times New Roman" panose="02020603050405020304" pitchFamily="18" charset="0"/>
            </a:rPr>
            <a:t>Dropouts</a:t>
          </a:r>
        </a:p>
      </dsp:txBody>
      <dsp:txXfrm>
        <a:off x="4145842" y="2833906"/>
        <a:ext cx="1018236" cy="1018236"/>
      </dsp:txXfrm>
    </dsp:sp>
    <dsp:sp modelId="{227B498C-F543-4646-90EE-095B049D6070}">
      <dsp:nvSpPr>
        <dsp:cNvPr id="0" name=""/>
        <dsp:cNvSpPr/>
      </dsp:nvSpPr>
      <dsp:spPr>
        <a:xfrm rot="5400000">
          <a:off x="3002082" y="3119117"/>
          <a:ext cx="190157" cy="43705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IN" sz="1400" kern="1200">
            <a:latin typeface="Times New Roman" panose="02020603050405020304" pitchFamily="18" charset="0"/>
            <a:cs typeface="Times New Roman" panose="02020603050405020304" pitchFamily="18" charset="0"/>
          </a:endParaRPr>
        </a:p>
      </dsp:txBody>
      <dsp:txXfrm>
        <a:off x="3030606" y="3178004"/>
        <a:ext cx="133110" cy="262230"/>
      </dsp:txXfrm>
    </dsp:sp>
    <dsp:sp modelId="{3B0F275D-3766-4088-80B0-D9141727A58D}">
      <dsp:nvSpPr>
        <dsp:cNvPr id="0" name=""/>
        <dsp:cNvSpPr/>
      </dsp:nvSpPr>
      <dsp:spPr>
        <a:xfrm>
          <a:off x="2377158" y="3522418"/>
          <a:ext cx="1440004" cy="1440004"/>
        </a:xfrm>
        <a:prstGeom prst="ellipse">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IN" sz="1800" kern="1200" dirty="0">
              <a:latin typeface="Times New Roman" panose="02020603050405020304" pitchFamily="18" charset="0"/>
              <a:cs typeface="Times New Roman" panose="02020603050405020304" pitchFamily="18" charset="0"/>
            </a:rPr>
            <a:t>Early stopping</a:t>
          </a:r>
        </a:p>
      </dsp:txBody>
      <dsp:txXfrm>
        <a:off x="2588042" y="3733302"/>
        <a:ext cx="1018236" cy="1018236"/>
      </dsp:txXfrm>
    </dsp:sp>
    <dsp:sp modelId="{F9B09598-BF42-4C3F-9C38-50FA87A5B98B}">
      <dsp:nvSpPr>
        <dsp:cNvPr id="0" name=""/>
        <dsp:cNvSpPr/>
      </dsp:nvSpPr>
      <dsp:spPr>
        <a:xfrm rot="9000000">
          <a:off x="2227843" y="2672110"/>
          <a:ext cx="190157" cy="43705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IN" sz="1400" kern="1200">
            <a:latin typeface="Times New Roman" panose="02020603050405020304" pitchFamily="18" charset="0"/>
            <a:cs typeface="Times New Roman" panose="02020603050405020304" pitchFamily="18" charset="0"/>
          </a:endParaRPr>
        </a:p>
      </dsp:txBody>
      <dsp:txXfrm rot="10800000">
        <a:off x="2281069" y="2745258"/>
        <a:ext cx="133110" cy="262230"/>
      </dsp:txXfrm>
    </dsp:sp>
    <dsp:sp modelId="{F0B91C20-0386-4C17-BBE9-59B80888C949}">
      <dsp:nvSpPr>
        <dsp:cNvPr id="0" name=""/>
        <dsp:cNvSpPr/>
      </dsp:nvSpPr>
      <dsp:spPr>
        <a:xfrm>
          <a:off x="819359" y="2623022"/>
          <a:ext cx="1440004" cy="1440004"/>
        </a:xfrm>
        <a:prstGeom prst="ellipse">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IN" sz="1800" kern="1200" dirty="0">
              <a:latin typeface="Times New Roman" panose="02020603050405020304" pitchFamily="18" charset="0"/>
              <a:cs typeface="Times New Roman" panose="02020603050405020304" pitchFamily="18" charset="0"/>
            </a:rPr>
            <a:t>Regularization</a:t>
          </a:r>
        </a:p>
      </dsp:txBody>
      <dsp:txXfrm>
        <a:off x="1030243" y="2833906"/>
        <a:ext cx="1018236" cy="1018236"/>
      </dsp:txXfrm>
    </dsp:sp>
    <dsp:sp modelId="{2E1254D3-4971-4190-8DF9-F5EFBEE7C2EA}">
      <dsp:nvSpPr>
        <dsp:cNvPr id="0" name=""/>
        <dsp:cNvSpPr/>
      </dsp:nvSpPr>
      <dsp:spPr>
        <a:xfrm rot="12600000">
          <a:off x="2227843" y="1778096"/>
          <a:ext cx="190157" cy="43705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IN" sz="1400" kern="1200">
            <a:latin typeface="Times New Roman" panose="02020603050405020304" pitchFamily="18" charset="0"/>
            <a:cs typeface="Times New Roman" panose="02020603050405020304" pitchFamily="18" charset="0"/>
          </a:endParaRPr>
        </a:p>
      </dsp:txBody>
      <dsp:txXfrm rot="10800000">
        <a:off x="2281069" y="1879768"/>
        <a:ext cx="133110" cy="262230"/>
      </dsp:txXfrm>
    </dsp:sp>
    <dsp:sp modelId="{86752F9B-05BB-42B3-8473-3C0779D81917}">
      <dsp:nvSpPr>
        <dsp:cNvPr id="0" name=""/>
        <dsp:cNvSpPr/>
      </dsp:nvSpPr>
      <dsp:spPr>
        <a:xfrm>
          <a:off x="819359" y="824230"/>
          <a:ext cx="1440004" cy="1440004"/>
        </a:xfrm>
        <a:prstGeom prst="ellipse">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IN" sz="1800" kern="1200" dirty="0">
              <a:latin typeface="Times New Roman" panose="02020603050405020304" pitchFamily="18" charset="0"/>
              <a:cs typeface="Times New Roman" panose="02020603050405020304" pitchFamily="18" charset="0"/>
            </a:rPr>
            <a:t>Pre-trained models</a:t>
          </a:r>
        </a:p>
      </dsp:txBody>
      <dsp:txXfrm>
        <a:off x="1030243" y="1035114"/>
        <a:ext cx="1018236" cy="101823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B239854-0390-4EF4-A4B5-6ED22E7FB7A0}">
      <dsp:nvSpPr>
        <dsp:cNvPr id="0" name=""/>
        <dsp:cNvSpPr/>
      </dsp:nvSpPr>
      <dsp:spPr>
        <a:xfrm>
          <a:off x="1017" y="365748"/>
          <a:ext cx="3967885" cy="2380731"/>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IN" sz="2400" kern="1200" dirty="0">
              <a:latin typeface="Book Antiqua" panose="02040602050305030304" pitchFamily="18" charset="0"/>
            </a:rPr>
            <a:t>Exploring GAN for imbalanced dataset optimisation, regression analysis, damage prediction by cyclones, disaster prediction etc.</a:t>
          </a:r>
        </a:p>
      </dsp:txBody>
      <dsp:txXfrm>
        <a:off x="1017" y="365748"/>
        <a:ext cx="3967885" cy="2380731"/>
      </dsp:txXfrm>
    </dsp:sp>
    <dsp:sp modelId="{4ADD0A37-44F5-4DB5-8795-C6191D228BCB}">
      <dsp:nvSpPr>
        <dsp:cNvPr id="0" name=""/>
        <dsp:cNvSpPr/>
      </dsp:nvSpPr>
      <dsp:spPr>
        <a:xfrm>
          <a:off x="4365691" y="365748"/>
          <a:ext cx="3967885" cy="2380731"/>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IN" sz="2100" kern="1200" dirty="0">
              <a:latin typeface="Times New Roman" panose="02020603050405020304" pitchFamily="18" charset="0"/>
              <a:cs typeface="Times New Roman" panose="02020603050405020304" pitchFamily="18" charset="0"/>
            </a:rPr>
            <a:t>Using images from different channels (Infrared channel, Visible channel, Water Vapour) to create a 3D-CNN model and verify whether the classifier accuracy is improved in predicting the correct category of the cyclone.</a:t>
          </a:r>
        </a:p>
      </dsp:txBody>
      <dsp:txXfrm>
        <a:off x="4365691" y="365748"/>
        <a:ext cx="3967885" cy="2380731"/>
      </dsp:txXfrm>
    </dsp:sp>
  </dsp:spTree>
</dsp:drawing>
</file>

<file path=ppt/diagrams/layout1.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radial5">
  <dgm:title val=""/>
  <dgm:desc val=""/>
  <dgm:catLst>
    <dgm:cat type="relationship" pri="23000"/>
    <dgm:cat type="cycle" pri="1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alg type="cycle">
          <dgm:param type="stAng" val="0"/>
          <dgm:param type="spanAng" val="360"/>
          <dgm:param type="ctrShpMap" val="fNode"/>
        </dgm:alg>
      </dgm:if>
      <dgm:else name="Name3">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parTrans" refType="w" refFor="ch" refForName="centerShape" fact="0.4"/>
      <dgm:constr type="w" for="ch" forName="node" refType="w" refFor="ch" refForName="centerShape" op="equ" fact="1.25"/>
      <dgm:constr type="sp" refType="w" refFor="ch" refForName="centerShape" op="equ" fact="0.4"/>
      <dgm:constr type="sibSp" refType="w" refFor="ch" refForName="node" fact="0.3"/>
      <dgm:constr type="primFontSz" for="ch" forName="centerShape" val="65"/>
      <dgm:constr type="primFontSz" for="des" forName="node" op="equ" val="65"/>
      <dgm:constr type="primFontSz" for="des" forName="node" refType="primFontSz" refFor="ch" refForName="centerShape" op="lte"/>
      <dgm:constr type="primFontSz" for="des" forName="connectorText" op="equ" val="55"/>
      <dgm:constr type="primFontSz" for="des" forName="connectorText" refType="primFontSz" refFor="ch" refForName="centerShape" op="lte" fact="0.8"/>
      <dgm:constr type="primFontSz" for="des" forName="connectorText" refType="primFontSz" refFor="des" refForName="node" op="lte"/>
    </dgm:constrLst>
    <dgm:choose name="Name4">
      <dgm:if name="Name5" axis="ch ch" ptType="node node" st="1 1" cnt="1 0" func="cnt" op="lte" val="6">
        <dgm:ruleLst>
          <dgm:rule type="w" for="ch" forName="node" val="NaN" fact="1" max="NaN"/>
        </dgm:ruleLst>
      </dgm:if>
      <dgm:if name="Name6" axis="ch ch" ptType="node node" st="1 1" cnt="1 0" func="cnt" op="lte" val="8">
        <dgm:ruleLst>
          <dgm:rule type="w" for="ch" forName="node" val="NaN" fact="0.9" max="NaN"/>
        </dgm:ruleLst>
      </dgm:if>
      <dgm:if name="Name7" axis="ch ch" ptType="node node" st="1 1" cnt="1 0" func="cnt" op="lte" val="10">
        <dgm:ruleLst>
          <dgm:rule type="w" for="ch" forName="node" val="NaN" fact="0.8" max="NaN"/>
        </dgm:ruleLst>
      </dgm:if>
      <dgm:if name="Name8" axis="ch ch" ptType="node node" st="1 1" cnt="1 0" func="cnt" op="lte" val="12">
        <dgm:ruleLst>
          <dgm:rule type="w" for="ch" forName="node" val="NaN" fact="0.7" max="NaN"/>
        </dgm:ruleLst>
      </dgm:if>
      <dgm:if name="Name9" axis="ch ch" ptType="node node" st="1 1" cnt="1 0" func="cnt" op="lte" val="14">
        <dgm:ruleLst>
          <dgm:rule type="w" for="ch" forName="node" val="NaN" fact="0.6" max="NaN"/>
        </dgm:ruleLst>
      </dgm:if>
      <dgm:else name="Name10">
        <dgm:ruleLst>
          <dgm:rule type="w" for="ch" forName="node" val="NaN" fact="0.5" max="NaN"/>
        </dgm:ruleLst>
      </dgm:else>
    </dgm:choose>
    <dgm:forEach name="Name11"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2" axis="ch">
        <dgm:forEach name="Name13" axis="self" ptType="parTrans">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h" refType="w" fact="0.85"/>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name="Name14"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w" val="INF" fact="NaN" max="NaN"/>
              <dgm:rule type="primFontSz" val="5" fact="NaN" max="NaN"/>
            </dgm:ruleLst>
          </dgm:layoutNode>
        </dgm:forEach>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B71F498-E87D-4079-9D91-891B0222F5C0}" type="datetimeFigureOut">
              <a:rPr lang="en-IN" smtClean="0"/>
              <a:t>28-06-2024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E9FBE31-AEFA-48F4-BCE9-28D1537112D6}" type="slidenum">
              <a:rPr lang="en-IN" smtClean="0"/>
              <a:t>‹#›</a:t>
            </a:fld>
            <a:endParaRPr lang="en-IN"/>
          </a:p>
        </p:txBody>
      </p:sp>
    </p:spTree>
    <p:extLst>
      <p:ext uri="{BB962C8B-B14F-4D97-AF65-F5344CB8AC3E}">
        <p14:creationId xmlns:p14="http://schemas.microsoft.com/office/powerpoint/2010/main" val="38471714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E9FBE31-AEFA-48F4-BCE9-28D1537112D6}" type="slidenum">
              <a:rPr lang="en-IN" smtClean="0"/>
              <a:t>4</a:t>
            </a:fld>
            <a:endParaRPr lang="en-IN"/>
          </a:p>
        </p:txBody>
      </p:sp>
    </p:spTree>
    <p:extLst>
      <p:ext uri="{BB962C8B-B14F-4D97-AF65-F5344CB8AC3E}">
        <p14:creationId xmlns:p14="http://schemas.microsoft.com/office/powerpoint/2010/main" val="42709705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E9FBE31-AEFA-48F4-BCE9-28D1537112D6}" type="slidenum">
              <a:rPr lang="en-IN" smtClean="0"/>
              <a:t>37</a:t>
            </a:fld>
            <a:endParaRPr lang="en-IN"/>
          </a:p>
        </p:txBody>
      </p:sp>
    </p:spTree>
    <p:extLst>
      <p:ext uri="{BB962C8B-B14F-4D97-AF65-F5344CB8AC3E}">
        <p14:creationId xmlns:p14="http://schemas.microsoft.com/office/powerpoint/2010/main" val="30271830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AE9FBE31-AEFA-48F4-BCE9-28D1537112D6}" type="slidenum">
              <a:rPr lang="en-IN" smtClean="0"/>
              <a:t>41</a:t>
            </a:fld>
            <a:endParaRPr lang="en-IN"/>
          </a:p>
        </p:txBody>
      </p:sp>
    </p:spTree>
    <p:extLst>
      <p:ext uri="{BB962C8B-B14F-4D97-AF65-F5344CB8AC3E}">
        <p14:creationId xmlns:p14="http://schemas.microsoft.com/office/powerpoint/2010/main" val="38225269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E9FBE31-AEFA-48F4-BCE9-28D1537112D6}" type="slidenum">
              <a:rPr lang="en-IN" smtClean="0"/>
              <a:t>5</a:t>
            </a:fld>
            <a:endParaRPr lang="en-IN"/>
          </a:p>
        </p:txBody>
      </p:sp>
    </p:spTree>
    <p:extLst>
      <p:ext uri="{BB962C8B-B14F-4D97-AF65-F5344CB8AC3E}">
        <p14:creationId xmlns:p14="http://schemas.microsoft.com/office/powerpoint/2010/main" val="25749020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E9FBE31-AEFA-48F4-BCE9-28D1537112D6}" type="slidenum">
              <a:rPr lang="en-IN" smtClean="0"/>
              <a:t>6</a:t>
            </a:fld>
            <a:endParaRPr lang="en-IN"/>
          </a:p>
        </p:txBody>
      </p:sp>
    </p:spTree>
    <p:extLst>
      <p:ext uri="{BB962C8B-B14F-4D97-AF65-F5344CB8AC3E}">
        <p14:creationId xmlns:p14="http://schemas.microsoft.com/office/powerpoint/2010/main" val="32066986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IN" sz="1200" dirty="0">
              <a:latin typeface="Book Antiqua" panose="02040602050305030304" pitchFamily="18" charset="0"/>
            </a:endParaRPr>
          </a:p>
          <a:p>
            <a:endParaRPr lang="en-IN" dirty="0"/>
          </a:p>
        </p:txBody>
      </p:sp>
      <p:sp>
        <p:nvSpPr>
          <p:cNvPr id="4" name="Slide Number Placeholder 3"/>
          <p:cNvSpPr>
            <a:spLocks noGrp="1"/>
          </p:cNvSpPr>
          <p:nvPr>
            <p:ph type="sldNum" sz="quarter" idx="5"/>
          </p:nvPr>
        </p:nvSpPr>
        <p:spPr/>
        <p:txBody>
          <a:bodyPr/>
          <a:lstStyle/>
          <a:p>
            <a:fld id="{AE9FBE31-AEFA-48F4-BCE9-28D1537112D6}" type="slidenum">
              <a:rPr lang="en-IN" smtClean="0"/>
              <a:t>9</a:t>
            </a:fld>
            <a:endParaRPr lang="en-IN"/>
          </a:p>
        </p:txBody>
      </p:sp>
    </p:spTree>
    <p:extLst>
      <p:ext uri="{BB962C8B-B14F-4D97-AF65-F5344CB8AC3E}">
        <p14:creationId xmlns:p14="http://schemas.microsoft.com/office/powerpoint/2010/main" val="29714976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AE9FBE31-AEFA-48F4-BCE9-28D1537112D6}" type="slidenum">
              <a:rPr lang="en-IN" smtClean="0"/>
              <a:t>11</a:t>
            </a:fld>
            <a:endParaRPr lang="en-IN"/>
          </a:p>
        </p:txBody>
      </p:sp>
    </p:spTree>
    <p:extLst>
      <p:ext uri="{BB962C8B-B14F-4D97-AF65-F5344CB8AC3E}">
        <p14:creationId xmlns:p14="http://schemas.microsoft.com/office/powerpoint/2010/main" val="30868990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E9FBE31-AEFA-48F4-BCE9-28D1537112D6}" type="slidenum">
              <a:rPr lang="en-IN" smtClean="0"/>
              <a:t>14</a:t>
            </a:fld>
            <a:endParaRPr lang="en-IN"/>
          </a:p>
        </p:txBody>
      </p:sp>
    </p:spTree>
    <p:extLst>
      <p:ext uri="{BB962C8B-B14F-4D97-AF65-F5344CB8AC3E}">
        <p14:creationId xmlns:p14="http://schemas.microsoft.com/office/powerpoint/2010/main" val="23777164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E9FBE31-AEFA-48F4-BCE9-28D1537112D6}" type="slidenum">
              <a:rPr lang="en-IN" smtClean="0"/>
              <a:t>15</a:t>
            </a:fld>
            <a:endParaRPr lang="en-IN"/>
          </a:p>
        </p:txBody>
      </p:sp>
    </p:spTree>
    <p:extLst>
      <p:ext uri="{BB962C8B-B14F-4D97-AF65-F5344CB8AC3E}">
        <p14:creationId xmlns:p14="http://schemas.microsoft.com/office/powerpoint/2010/main" val="10892681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E9FBE31-AEFA-48F4-BCE9-28D1537112D6}" type="slidenum">
              <a:rPr lang="en-IN" smtClean="0"/>
              <a:t>16</a:t>
            </a:fld>
            <a:endParaRPr lang="en-IN"/>
          </a:p>
        </p:txBody>
      </p:sp>
    </p:spTree>
    <p:extLst>
      <p:ext uri="{BB962C8B-B14F-4D97-AF65-F5344CB8AC3E}">
        <p14:creationId xmlns:p14="http://schemas.microsoft.com/office/powerpoint/2010/main" val="37472950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AE9FBE31-AEFA-48F4-BCE9-28D1537112D6}" type="slidenum">
              <a:rPr lang="en-IN" smtClean="0"/>
              <a:t>17</a:t>
            </a:fld>
            <a:endParaRPr lang="en-IN"/>
          </a:p>
        </p:txBody>
      </p:sp>
    </p:spTree>
    <p:extLst>
      <p:ext uri="{BB962C8B-B14F-4D97-AF65-F5344CB8AC3E}">
        <p14:creationId xmlns:p14="http://schemas.microsoft.com/office/powerpoint/2010/main" val="15633840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EECB1C-24E4-4E29-AE99-7D2166473C7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4ACAAA54-52B2-4A50-8912-2F67A1A90EB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4B69226B-DBE2-41E8-8F06-D7FF1010D459}"/>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18D2B931-FC87-4AAF-A0D2-045968C04E3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791B1AC-764F-4A76-94D7-846D2129CA96}"/>
              </a:ext>
            </a:extLst>
          </p:cNvPr>
          <p:cNvSpPr>
            <a:spLocks noGrp="1"/>
          </p:cNvSpPr>
          <p:nvPr>
            <p:ph type="sldNum" sz="quarter" idx="12"/>
          </p:nvPr>
        </p:nvSpPr>
        <p:spPr/>
        <p:txBody>
          <a:bodyPr/>
          <a:lstStyle/>
          <a:p>
            <a:fld id="{B9099E15-0B61-4255-AA40-DB1990BD2F98}" type="slidenum">
              <a:rPr lang="en-IN" smtClean="0"/>
              <a:t>‹#›</a:t>
            </a:fld>
            <a:endParaRPr lang="en-IN"/>
          </a:p>
        </p:txBody>
      </p:sp>
    </p:spTree>
    <p:extLst>
      <p:ext uri="{BB962C8B-B14F-4D97-AF65-F5344CB8AC3E}">
        <p14:creationId xmlns:p14="http://schemas.microsoft.com/office/powerpoint/2010/main" val="27808932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041A2E-DC71-42E2-9C9F-47817A256C30}"/>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18F72F42-F507-415E-AE7C-36DE1427833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DAFA286-2E8B-424C-9686-1647D8E441B4}"/>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8ED0E762-B993-41EB-9F57-ECD48E0DF6E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A5416E8-78EF-4126-89F9-0BF4D7B71877}"/>
              </a:ext>
            </a:extLst>
          </p:cNvPr>
          <p:cNvSpPr>
            <a:spLocks noGrp="1"/>
          </p:cNvSpPr>
          <p:nvPr>
            <p:ph type="sldNum" sz="quarter" idx="12"/>
          </p:nvPr>
        </p:nvSpPr>
        <p:spPr/>
        <p:txBody>
          <a:bodyPr/>
          <a:lstStyle/>
          <a:p>
            <a:fld id="{B9099E15-0B61-4255-AA40-DB1990BD2F98}" type="slidenum">
              <a:rPr lang="en-IN" smtClean="0"/>
              <a:t>‹#›</a:t>
            </a:fld>
            <a:endParaRPr lang="en-IN"/>
          </a:p>
        </p:txBody>
      </p:sp>
    </p:spTree>
    <p:extLst>
      <p:ext uri="{BB962C8B-B14F-4D97-AF65-F5344CB8AC3E}">
        <p14:creationId xmlns:p14="http://schemas.microsoft.com/office/powerpoint/2010/main" val="23070192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7CDD169-B141-404D-AF78-E2AF6A0484A8}"/>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AC87CA54-B48C-493E-8AFF-FA80B616FD5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50A38B9-6BD6-4C8B-899A-969A9CF69BCB}"/>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6547B919-EDE3-48A7-AA4D-9A08E8A8CA5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3D5F048-FFA4-4CED-98A3-6F0FA46631A4}"/>
              </a:ext>
            </a:extLst>
          </p:cNvPr>
          <p:cNvSpPr>
            <a:spLocks noGrp="1"/>
          </p:cNvSpPr>
          <p:nvPr>
            <p:ph type="sldNum" sz="quarter" idx="12"/>
          </p:nvPr>
        </p:nvSpPr>
        <p:spPr/>
        <p:txBody>
          <a:bodyPr/>
          <a:lstStyle/>
          <a:p>
            <a:fld id="{B9099E15-0B61-4255-AA40-DB1990BD2F98}" type="slidenum">
              <a:rPr lang="en-IN" smtClean="0"/>
              <a:t>‹#›</a:t>
            </a:fld>
            <a:endParaRPr lang="en-IN"/>
          </a:p>
        </p:txBody>
      </p:sp>
    </p:spTree>
    <p:extLst>
      <p:ext uri="{BB962C8B-B14F-4D97-AF65-F5344CB8AC3E}">
        <p14:creationId xmlns:p14="http://schemas.microsoft.com/office/powerpoint/2010/main" val="2058113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SPTD0008">
    <p:spTree>
      <p:nvGrpSpPr>
        <p:cNvPr id="1" name=""/>
        <p:cNvGrpSpPr/>
        <p:nvPr/>
      </p:nvGrpSpPr>
      <p:grpSpPr>
        <a:xfrm>
          <a:off x="0" y="0"/>
          <a:ext cx="0" cy="0"/>
          <a:chOff x="0" y="0"/>
          <a:chExt cx="0" cy="0"/>
        </a:xfrm>
      </p:grpSpPr>
      <p:sp>
        <p:nvSpPr>
          <p:cNvPr id="6" name="Picture Placeholder 5"/>
          <p:cNvSpPr>
            <a:spLocks noGrp="1"/>
          </p:cNvSpPr>
          <p:nvPr>
            <p:ph type="pic" sz="quarter" idx="12"/>
          </p:nvPr>
        </p:nvSpPr>
        <p:spPr>
          <a:xfrm>
            <a:off x="5266267" y="0"/>
            <a:ext cx="6925733" cy="6858000"/>
          </a:xfrm>
          <a:custGeom>
            <a:avLst/>
            <a:gdLst>
              <a:gd name="connsiteX0" fmla="*/ 1762115 w 5194300"/>
              <a:gd name="connsiteY0" fmla="*/ 0 h 5143500"/>
              <a:gd name="connsiteX1" fmla="*/ 3362315 w 5194300"/>
              <a:gd name="connsiteY1" fmla="*/ 0 h 5143500"/>
              <a:gd name="connsiteX2" fmla="*/ 3594100 w 5194300"/>
              <a:gd name="connsiteY2" fmla="*/ 0 h 5143500"/>
              <a:gd name="connsiteX3" fmla="*/ 5194300 w 5194300"/>
              <a:gd name="connsiteY3" fmla="*/ 0 h 5143500"/>
              <a:gd name="connsiteX4" fmla="*/ 3432185 w 5194300"/>
              <a:gd name="connsiteY4" fmla="*/ 5143500 h 5143500"/>
              <a:gd name="connsiteX5" fmla="*/ 1831985 w 5194300"/>
              <a:gd name="connsiteY5" fmla="*/ 5143500 h 5143500"/>
              <a:gd name="connsiteX6" fmla="*/ 1600200 w 5194300"/>
              <a:gd name="connsiteY6" fmla="*/ 5143500 h 5143500"/>
              <a:gd name="connsiteX7" fmla="*/ 0 w 5194300"/>
              <a:gd name="connsiteY7" fmla="*/ 514350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4300" h="5143500">
                <a:moveTo>
                  <a:pt x="1762115" y="0"/>
                </a:moveTo>
                <a:lnTo>
                  <a:pt x="3362315" y="0"/>
                </a:lnTo>
                <a:lnTo>
                  <a:pt x="3594100" y="0"/>
                </a:lnTo>
                <a:lnTo>
                  <a:pt x="5194300" y="0"/>
                </a:lnTo>
                <a:lnTo>
                  <a:pt x="3432185" y="5143500"/>
                </a:lnTo>
                <a:lnTo>
                  <a:pt x="1831985" y="5143500"/>
                </a:lnTo>
                <a:lnTo>
                  <a:pt x="1600200" y="5143500"/>
                </a:lnTo>
                <a:lnTo>
                  <a:pt x="0" y="5143500"/>
                </a:lnTo>
                <a:close/>
              </a:path>
            </a:pathLst>
          </a:custGeom>
          <a:solidFill>
            <a:schemeClr val="tx1">
              <a:lumMod val="10000"/>
              <a:lumOff val="90000"/>
            </a:schemeClr>
          </a:solidFill>
        </p:spPr>
        <p:txBody>
          <a:bodyPr wrap="square" tIns="1548000" bIns="274320" anchor="ctr">
            <a:noAutofit/>
          </a:bodyPr>
          <a:lstStyle>
            <a:lvl1pPr marL="0" indent="0" algn="ctr">
              <a:buNone/>
              <a:defRPr sz="1600">
                <a:solidFill>
                  <a:schemeClr val="tx1">
                    <a:lumMod val="75000"/>
                    <a:lumOff val="25000"/>
                  </a:schemeClr>
                </a:solidFill>
              </a:defRPr>
            </a:lvl1pPr>
          </a:lstStyle>
          <a:p>
            <a:endParaRPr lang="en-US"/>
          </a:p>
        </p:txBody>
      </p:sp>
    </p:spTree>
    <p:extLst>
      <p:ext uri="{BB962C8B-B14F-4D97-AF65-F5344CB8AC3E}">
        <p14:creationId xmlns:p14="http://schemas.microsoft.com/office/powerpoint/2010/main" val="194144339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Subtitle">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A6174F8-1206-42B4-8253-0D1E82F521D8}"/>
              </a:ext>
            </a:extLst>
          </p:cNvPr>
          <p:cNvSpPr>
            <a:spLocks noGrp="1"/>
          </p:cNvSpPr>
          <p:nvPr>
            <p:ph type="body" sz="half" idx="2" hasCustomPrompt="1"/>
          </p:nvPr>
        </p:nvSpPr>
        <p:spPr>
          <a:xfrm>
            <a:off x="517093" y="974041"/>
            <a:ext cx="11157817" cy="231007"/>
          </a:xfrm>
          <a:prstGeom prst="rect">
            <a:avLst/>
          </a:prstGeom>
        </p:spPr>
        <p:txBody>
          <a:bodyPr wrap="none" lIns="0" tIns="0" rIns="0" bIns="0" anchor="ctr">
            <a:noAutofit/>
          </a:bodyPr>
          <a:lstStyle>
            <a:lvl1pPr marL="0" indent="0" algn="l">
              <a:buNone/>
              <a:defRPr sz="1467" b="0" baseline="0">
                <a:solidFill>
                  <a:schemeClr val="bg1">
                    <a:lumMod val="50000"/>
                  </a:schemeClr>
                </a:solidFill>
                <a:latin typeface="+mj-lt"/>
                <a:ea typeface="Roboto" panose="02000000000000000000" pitchFamily="2" charset="0"/>
              </a:defRPr>
            </a:lvl1pPr>
            <a:lvl2pPr marL="609570" indent="0">
              <a:buNone/>
              <a:defRPr sz="1600"/>
            </a:lvl2pPr>
            <a:lvl3pPr marL="1219139" indent="0">
              <a:buNone/>
              <a:defRPr sz="1333"/>
            </a:lvl3pPr>
            <a:lvl4pPr marL="1828709" indent="0">
              <a:buNone/>
              <a:defRPr sz="1200"/>
            </a:lvl4pPr>
            <a:lvl5pPr marL="2438278" indent="0">
              <a:buNone/>
              <a:defRPr sz="1200"/>
            </a:lvl5pPr>
            <a:lvl6pPr marL="3047848" indent="0">
              <a:buNone/>
              <a:defRPr sz="1200"/>
            </a:lvl6pPr>
            <a:lvl7pPr marL="3657417" indent="0">
              <a:buNone/>
              <a:defRPr sz="1200"/>
            </a:lvl7pPr>
            <a:lvl8pPr marL="4266987" indent="0">
              <a:buNone/>
              <a:defRPr sz="1200"/>
            </a:lvl8pPr>
            <a:lvl9pPr marL="4876557" indent="0">
              <a:buNone/>
              <a:defRPr sz="1200"/>
            </a:lvl9pPr>
          </a:lstStyle>
          <a:p>
            <a:pPr lvl="0"/>
            <a:r>
              <a:rPr lang="en-US" dirty="0"/>
              <a:t>CLICK TO EDITE SUBTITLE</a:t>
            </a:r>
          </a:p>
        </p:txBody>
      </p:sp>
      <p:sp>
        <p:nvSpPr>
          <p:cNvPr id="5" name="Title 2">
            <a:extLst>
              <a:ext uri="{FF2B5EF4-FFF2-40B4-BE49-F238E27FC236}">
                <a16:creationId xmlns:a16="http://schemas.microsoft.com/office/drawing/2014/main" id="{CE59A572-76E8-4055-881A-EC3A9E6FDA57}"/>
              </a:ext>
            </a:extLst>
          </p:cNvPr>
          <p:cNvSpPr>
            <a:spLocks noGrp="1"/>
          </p:cNvSpPr>
          <p:nvPr>
            <p:ph type="title"/>
          </p:nvPr>
        </p:nvSpPr>
        <p:spPr>
          <a:xfrm>
            <a:off x="517093" y="376816"/>
            <a:ext cx="11157817" cy="545945"/>
          </a:xfrm>
          <a:prstGeom prst="rect">
            <a:avLst/>
          </a:prstGeom>
        </p:spPr>
        <p:txBody>
          <a:bodyPr lIns="0" tIns="0" rIns="0" bIns="0" anchor="ctr"/>
          <a:lstStyle>
            <a:lvl1pPr algn="l">
              <a:defRPr sz="3733">
                <a:solidFill>
                  <a:schemeClr val="tx1">
                    <a:lumMod val="75000"/>
                    <a:lumOff val="25000"/>
                  </a:schemeClr>
                </a:solidFill>
                <a:latin typeface="+mj-lt"/>
              </a:defRPr>
            </a:lvl1pPr>
          </a:lstStyle>
          <a:p>
            <a:r>
              <a:rPr lang="en-US" dirty="0"/>
              <a:t>Click to edit Master title style</a:t>
            </a:r>
          </a:p>
        </p:txBody>
      </p:sp>
    </p:spTree>
    <p:extLst>
      <p:ext uri="{BB962C8B-B14F-4D97-AF65-F5344CB8AC3E}">
        <p14:creationId xmlns:p14="http://schemas.microsoft.com/office/powerpoint/2010/main" val="20621235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77FA7C-C457-4C8A-89A1-9EB8D8BF1CDF}"/>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838A371E-00A0-42DD-827E-7D0B1774D8D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EAD790C-E533-468E-928D-DEE8F81693D2}"/>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604FBBAE-286F-4484-9D50-DB6FCC272C8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D05FD03-F487-4C9C-9B1B-FD48C3463C07}"/>
              </a:ext>
            </a:extLst>
          </p:cNvPr>
          <p:cNvSpPr>
            <a:spLocks noGrp="1"/>
          </p:cNvSpPr>
          <p:nvPr>
            <p:ph type="sldNum" sz="quarter" idx="12"/>
          </p:nvPr>
        </p:nvSpPr>
        <p:spPr/>
        <p:txBody>
          <a:bodyPr/>
          <a:lstStyle/>
          <a:p>
            <a:fld id="{B9099E15-0B61-4255-AA40-DB1990BD2F98}" type="slidenum">
              <a:rPr lang="en-IN" smtClean="0"/>
              <a:t>‹#›</a:t>
            </a:fld>
            <a:endParaRPr lang="en-IN"/>
          </a:p>
        </p:txBody>
      </p:sp>
    </p:spTree>
    <p:extLst>
      <p:ext uri="{BB962C8B-B14F-4D97-AF65-F5344CB8AC3E}">
        <p14:creationId xmlns:p14="http://schemas.microsoft.com/office/powerpoint/2010/main" val="8317453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58F81F-4116-410A-8A20-D89F2A39E68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00BD1BB0-A652-447B-B8C9-B0272353ADD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8D97A38-2149-476D-9B75-7742F4253F5E}"/>
              </a:ext>
            </a:extLst>
          </p:cNvPr>
          <p:cNvSpPr>
            <a:spLocks noGrp="1"/>
          </p:cNvSpPr>
          <p:nvPr>
            <p:ph type="dt" sz="half" idx="10"/>
          </p:nvPr>
        </p:nvSpPr>
        <p:spPr/>
        <p:txBody>
          <a:bodyPr/>
          <a:lstStyle/>
          <a:p>
            <a:endParaRPr lang="en-IN"/>
          </a:p>
        </p:txBody>
      </p:sp>
      <p:sp>
        <p:nvSpPr>
          <p:cNvPr id="5" name="Footer Placeholder 4">
            <a:extLst>
              <a:ext uri="{FF2B5EF4-FFF2-40B4-BE49-F238E27FC236}">
                <a16:creationId xmlns:a16="http://schemas.microsoft.com/office/drawing/2014/main" id="{FE931B52-E222-4AD4-B070-E84D9F84321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6063097-70D8-469D-A38A-2EB0E0FDD291}"/>
              </a:ext>
            </a:extLst>
          </p:cNvPr>
          <p:cNvSpPr>
            <a:spLocks noGrp="1"/>
          </p:cNvSpPr>
          <p:nvPr>
            <p:ph type="sldNum" sz="quarter" idx="12"/>
          </p:nvPr>
        </p:nvSpPr>
        <p:spPr/>
        <p:txBody>
          <a:bodyPr/>
          <a:lstStyle/>
          <a:p>
            <a:fld id="{B9099E15-0B61-4255-AA40-DB1990BD2F98}" type="slidenum">
              <a:rPr lang="en-IN" smtClean="0"/>
              <a:t>‹#›</a:t>
            </a:fld>
            <a:endParaRPr lang="en-IN"/>
          </a:p>
        </p:txBody>
      </p:sp>
    </p:spTree>
    <p:extLst>
      <p:ext uri="{BB962C8B-B14F-4D97-AF65-F5344CB8AC3E}">
        <p14:creationId xmlns:p14="http://schemas.microsoft.com/office/powerpoint/2010/main" val="32924621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ED014D-A097-4651-9C12-E7A02B559541}"/>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B831FBF7-1C96-4CAA-9942-308B78203C0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A5103AFE-2802-41D6-89A7-419D2D65075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27484332-EC1C-4E01-A08F-9BE395F351A0}"/>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1C1A1140-C6A5-4979-AF18-5C91382760B5}"/>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E15026C3-D695-4B9E-9445-576795A0E8B6}"/>
              </a:ext>
            </a:extLst>
          </p:cNvPr>
          <p:cNvSpPr>
            <a:spLocks noGrp="1"/>
          </p:cNvSpPr>
          <p:nvPr>
            <p:ph type="sldNum" sz="quarter" idx="12"/>
          </p:nvPr>
        </p:nvSpPr>
        <p:spPr/>
        <p:txBody>
          <a:bodyPr/>
          <a:lstStyle/>
          <a:p>
            <a:fld id="{B9099E15-0B61-4255-AA40-DB1990BD2F98}" type="slidenum">
              <a:rPr lang="en-IN" smtClean="0"/>
              <a:t>‹#›</a:t>
            </a:fld>
            <a:endParaRPr lang="en-IN"/>
          </a:p>
        </p:txBody>
      </p:sp>
    </p:spTree>
    <p:extLst>
      <p:ext uri="{BB962C8B-B14F-4D97-AF65-F5344CB8AC3E}">
        <p14:creationId xmlns:p14="http://schemas.microsoft.com/office/powerpoint/2010/main" val="9653276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2AA37E-2AAF-437E-8404-328BF1C7805A}"/>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440882C7-A5B4-44DA-9522-53DA71638C3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47DF69D-FD60-4308-9963-A6CE0E45D8B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68539C08-923C-48C5-ADFE-9508DDE7A32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2971539-DA74-4601-8B1F-1036324A620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38CDBE0E-3A3A-4517-844A-A551910B135D}"/>
              </a:ext>
            </a:extLst>
          </p:cNvPr>
          <p:cNvSpPr>
            <a:spLocks noGrp="1"/>
          </p:cNvSpPr>
          <p:nvPr>
            <p:ph type="dt" sz="half" idx="10"/>
          </p:nvPr>
        </p:nvSpPr>
        <p:spPr/>
        <p:txBody>
          <a:bodyPr/>
          <a:lstStyle/>
          <a:p>
            <a:endParaRPr lang="en-IN"/>
          </a:p>
        </p:txBody>
      </p:sp>
      <p:sp>
        <p:nvSpPr>
          <p:cNvPr id="8" name="Footer Placeholder 7">
            <a:extLst>
              <a:ext uri="{FF2B5EF4-FFF2-40B4-BE49-F238E27FC236}">
                <a16:creationId xmlns:a16="http://schemas.microsoft.com/office/drawing/2014/main" id="{1A242F5D-4633-415F-BFBA-86E8FA9901B1}"/>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147494F2-397A-4704-B693-D25AA8559DE3}"/>
              </a:ext>
            </a:extLst>
          </p:cNvPr>
          <p:cNvSpPr>
            <a:spLocks noGrp="1"/>
          </p:cNvSpPr>
          <p:nvPr>
            <p:ph type="sldNum" sz="quarter" idx="12"/>
          </p:nvPr>
        </p:nvSpPr>
        <p:spPr/>
        <p:txBody>
          <a:bodyPr/>
          <a:lstStyle/>
          <a:p>
            <a:fld id="{B9099E15-0B61-4255-AA40-DB1990BD2F98}" type="slidenum">
              <a:rPr lang="en-IN" smtClean="0"/>
              <a:t>‹#›</a:t>
            </a:fld>
            <a:endParaRPr lang="en-IN"/>
          </a:p>
        </p:txBody>
      </p:sp>
    </p:spTree>
    <p:extLst>
      <p:ext uri="{BB962C8B-B14F-4D97-AF65-F5344CB8AC3E}">
        <p14:creationId xmlns:p14="http://schemas.microsoft.com/office/powerpoint/2010/main" val="266955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47D005-6C99-4E32-997E-12CA6C233A1E}"/>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0FACE1FE-8C37-4DE7-A995-B882C2C54557}"/>
              </a:ext>
            </a:extLst>
          </p:cNvPr>
          <p:cNvSpPr>
            <a:spLocks noGrp="1"/>
          </p:cNvSpPr>
          <p:nvPr>
            <p:ph type="dt" sz="half" idx="10"/>
          </p:nvPr>
        </p:nvSpPr>
        <p:spPr/>
        <p:txBody>
          <a:bodyPr/>
          <a:lstStyle/>
          <a:p>
            <a:endParaRPr lang="en-IN"/>
          </a:p>
        </p:txBody>
      </p:sp>
      <p:sp>
        <p:nvSpPr>
          <p:cNvPr id="4" name="Footer Placeholder 3">
            <a:extLst>
              <a:ext uri="{FF2B5EF4-FFF2-40B4-BE49-F238E27FC236}">
                <a16:creationId xmlns:a16="http://schemas.microsoft.com/office/drawing/2014/main" id="{C4EC4CEE-D7A3-4D72-BEA0-FB67C32B5E09}"/>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0C2CBAE6-1149-47D7-B455-C89CB7F11158}"/>
              </a:ext>
            </a:extLst>
          </p:cNvPr>
          <p:cNvSpPr>
            <a:spLocks noGrp="1"/>
          </p:cNvSpPr>
          <p:nvPr>
            <p:ph type="sldNum" sz="quarter" idx="12"/>
          </p:nvPr>
        </p:nvSpPr>
        <p:spPr/>
        <p:txBody>
          <a:bodyPr/>
          <a:lstStyle/>
          <a:p>
            <a:fld id="{B9099E15-0B61-4255-AA40-DB1990BD2F98}" type="slidenum">
              <a:rPr lang="en-IN" smtClean="0"/>
              <a:t>‹#›</a:t>
            </a:fld>
            <a:endParaRPr lang="en-IN"/>
          </a:p>
        </p:txBody>
      </p:sp>
    </p:spTree>
    <p:extLst>
      <p:ext uri="{BB962C8B-B14F-4D97-AF65-F5344CB8AC3E}">
        <p14:creationId xmlns:p14="http://schemas.microsoft.com/office/powerpoint/2010/main" val="25605360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AE4A0E0-A012-4809-9838-D1E9F64AE561}"/>
              </a:ext>
            </a:extLst>
          </p:cNvPr>
          <p:cNvSpPr>
            <a:spLocks noGrp="1"/>
          </p:cNvSpPr>
          <p:nvPr>
            <p:ph type="dt" sz="half" idx="10"/>
          </p:nvPr>
        </p:nvSpPr>
        <p:spPr/>
        <p:txBody>
          <a:bodyPr/>
          <a:lstStyle/>
          <a:p>
            <a:endParaRPr lang="en-IN"/>
          </a:p>
        </p:txBody>
      </p:sp>
      <p:sp>
        <p:nvSpPr>
          <p:cNvPr id="3" name="Footer Placeholder 2">
            <a:extLst>
              <a:ext uri="{FF2B5EF4-FFF2-40B4-BE49-F238E27FC236}">
                <a16:creationId xmlns:a16="http://schemas.microsoft.com/office/drawing/2014/main" id="{1CA909B6-D8DB-4A0E-821B-43C5163056B9}"/>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12EA1E8A-95D7-4ADA-85F9-F31577E8C78D}"/>
              </a:ext>
            </a:extLst>
          </p:cNvPr>
          <p:cNvSpPr>
            <a:spLocks noGrp="1"/>
          </p:cNvSpPr>
          <p:nvPr>
            <p:ph type="sldNum" sz="quarter" idx="12"/>
          </p:nvPr>
        </p:nvSpPr>
        <p:spPr/>
        <p:txBody>
          <a:bodyPr/>
          <a:lstStyle/>
          <a:p>
            <a:fld id="{B9099E15-0B61-4255-AA40-DB1990BD2F98}" type="slidenum">
              <a:rPr lang="en-IN" smtClean="0"/>
              <a:t>‹#›</a:t>
            </a:fld>
            <a:endParaRPr lang="en-IN"/>
          </a:p>
        </p:txBody>
      </p:sp>
    </p:spTree>
    <p:extLst>
      <p:ext uri="{BB962C8B-B14F-4D97-AF65-F5344CB8AC3E}">
        <p14:creationId xmlns:p14="http://schemas.microsoft.com/office/powerpoint/2010/main" val="37487481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05156C-4FEF-4DF0-BB10-8EDAF638D3A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B7BEA21-A2C8-4C9F-8082-6FC74EA6DA9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AF8C7221-D13E-4F1A-8770-E243E5C950E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7954508-215F-4A96-A42B-0D8F615B2F42}"/>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1B3683A1-A284-482F-B20B-E57411C90086}"/>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C1CC2C0A-5367-4B37-81C9-1DA863333906}"/>
              </a:ext>
            </a:extLst>
          </p:cNvPr>
          <p:cNvSpPr>
            <a:spLocks noGrp="1"/>
          </p:cNvSpPr>
          <p:nvPr>
            <p:ph type="sldNum" sz="quarter" idx="12"/>
          </p:nvPr>
        </p:nvSpPr>
        <p:spPr/>
        <p:txBody>
          <a:bodyPr/>
          <a:lstStyle/>
          <a:p>
            <a:fld id="{B9099E15-0B61-4255-AA40-DB1990BD2F98}" type="slidenum">
              <a:rPr lang="en-IN" smtClean="0"/>
              <a:t>‹#›</a:t>
            </a:fld>
            <a:endParaRPr lang="en-IN"/>
          </a:p>
        </p:txBody>
      </p:sp>
    </p:spTree>
    <p:extLst>
      <p:ext uri="{BB962C8B-B14F-4D97-AF65-F5344CB8AC3E}">
        <p14:creationId xmlns:p14="http://schemas.microsoft.com/office/powerpoint/2010/main" val="17202518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EEAD0F-E880-4A69-9801-0476BBAD2BA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F9B703A-1D91-431B-AB0F-5F547E899DC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EE69C76C-A26D-4CA5-8BC6-2A98CD5280E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362E966-0043-45DA-AE5D-55EAF549221C}"/>
              </a:ext>
            </a:extLst>
          </p:cNvPr>
          <p:cNvSpPr>
            <a:spLocks noGrp="1"/>
          </p:cNvSpPr>
          <p:nvPr>
            <p:ph type="dt" sz="half" idx="10"/>
          </p:nvPr>
        </p:nvSpPr>
        <p:spPr/>
        <p:txBody>
          <a:bodyPr/>
          <a:lstStyle/>
          <a:p>
            <a:endParaRPr lang="en-IN"/>
          </a:p>
        </p:txBody>
      </p:sp>
      <p:sp>
        <p:nvSpPr>
          <p:cNvPr id="6" name="Footer Placeholder 5">
            <a:extLst>
              <a:ext uri="{FF2B5EF4-FFF2-40B4-BE49-F238E27FC236}">
                <a16:creationId xmlns:a16="http://schemas.microsoft.com/office/drawing/2014/main" id="{3D8EBEFF-CD5F-4AB3-A10F-ABD91DB67C1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F9F94EE-74F7-471A-9F95-144B3E84DDE7}"/>
              </a:ext>
            </a:extLst>
          </p:cNvPr>
          <p:cNvSpPr>
            <a:spLocks noGrp="1"/>
          </p:cNvSpPr>
          <p:nvPr>
            <p:ph type="sldNum" sz="quarter" idx="12"/>
          </p:nvPr>
        </p:nvSpPr>
        <p:spPr/>
        <p:txBody>
          <a:bodyPr/>
          <a:lstStyle/>
          <a:p>
            <a:fld id="{B9099E15-0B61-4255-AA40-DB1990BD2F98}" type="slidenum">
              <a:rPr lang="en-IN" smtClean="0"/>
              <a:t>‹#›</a:t>
            </a:fld>
            <a:endParaRPr lang="en-IN"/>
          </a:p>
        </p:txBody>
      </p:sp>
    </p:spTree>
    <p:extLst>
      <p:ext uri="{BB962C8B-B14F-4D97-AF65-F5344CB8AC3E}">
        <p14:creationId xmlns:p14="http://schemas.microsoft.com/office/powerpoint/2010/main" val="6526456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84B3504-EEA6-4282-AFD5-80D03722472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CAFB1068-E67D-4B46-A1B9-A8C8F2EC12C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7C2EAF5-6344-4232-84F4-7A305136FA7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IN"/>
          </a:p>
        </p:txBody>
      </p:sp>
      <p:sp>
        <p:nvSpPr>
          <p:cNvPr id="5" name="Footer Placeholder 4">
            <a:extLst>
              <a:ext uri="{FF2B5EF4-FFF2-40B4-BE49-F238E27FC236}">
                <a16:creationId xmlns:a16="http://schemas.microsoft.com/office/drawing/2014/main" id="{B2825DCE-9583-4752-8BC7-7CD9DA4A859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21619D1D-BAC1-47D6-81B9-EB41AB9CC8E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9099E15-0B61-4255-AA40-DB1990BD2F98}" type="slidenum">
              <a:rPr lang="en-IN" smtClean="0"/>
              <a:t>‹#›</a:t>
            </a:fld>
            <a:endParaRPr lang="en-IN"/>
          </a:p>
        </p:txBody>
      </p:sp>
    </p:spTree>
    <p:extLst>
      <p:ext uri="{BB962C8B-B14F-4D97-AF65-F5344CB8AC3E}">
        <p14:creationId xmlns:p14="http://schemas.microsoft.com/office/powerpoint/2010/main" val="16306465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8" Type="http://schemas.openxmlformats.org/officeDocument/2006/relationships/image" Target="../media/image27.jpg"/><Relationship Id="rId3" Type="http://schemas.openxmlformats.org/officeDocument/2006/relationships/image" Target="../media/image22.jpg"/><Relationship Id="rId7" Type="http://schemas.openxmlformats.org/officeDocument/2006/relationships/image" Target="../media/image26.jpg"/><Relationship Id="rId12"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3.xml"/><Relationship Id="rId6" Type="http://schemas.openxmlformats.org/officeDocument/2006/relationships/image" Target="../media/image25.jpg"/><Relationship Id="rId11" Type="http://schemas.openxmlformats.org/officeDocument/2006/relationships/image" Target="../media/image30.svg"/><Relationship Id="rId5" Type="http://schemas.openxmlformats.org/officeDocument/2006/relationships/image" Target="../media/image24.jpg"/><Relationship Id="rId10" Type="http://schemas.openxmlformats.org/officeDocument/2006/relationships/image" Target="../media/image29.png"/><Relationship Id="rId4" Type="http://schemas.openxmlformats.org/officeDocument/2006/relationships/image" Target="../media/image23.jpg"/><Relationship Id="rId9" Type="http://schemas.openxmlformats.org/officeDocument/2006/relationships/image" Target="../media/image28.jpg"/></Relationships>
</file>

<file path=ppt/slides/_rels/slide12.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31.jpg"/><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2.png"/><Relationship Id="rId4" Type="http://schemas.openxmlformats.org/officeDocument/2006/relationships/image" Target="../media/image35.png"/></Relationships>
</file>

<file path=ppt/slides/_rels/slide16.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8.xml"/><Relationship Id="rId1" Type="http://schemas.openxmlformats.org/officeDocument/2006/relationships/slideLayout" Target="../slideLayouts/slideLayout13.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13.xml"/><Relationship Id="rId5" Type="http://schemas.openxmlformats.org/officeDocument/2006/relationships/image" Target="../media/image37.png"/><Relationship Id="rId4" Type="http://schemas.openxmlformats.org/officeDocument/2006/relationships/image" Target="../media/image36.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8.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3.xml"/><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image" Target="../media/image41.png"/><Relationship Id="rId1" Type="http://schemas.openxmlformats.org/officeDocument/2006/relationships/slideLayout" Target="../slideLayouts/slideLayout7.xml"/><Relationship Id="rId6" Type="http://schemas.openxmlformats.org/officeDocument/2006/relationships/image" Target="../media/image45.png"/><Relationship Id="rId5" Type="http://schemas.openxmlformats.org/officeDocument/2006/relationships/image" Target="../media/image44.jpg"/><Relationship Id="rId4" Type="http://schemas.openxmlformats.org/officeDocument/2006/relationships/image" Target="../media/image43.pn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6.pn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50.png"/><Relationship Id="rId4" Type="http://schemas.openxmlformats.org/officeDocument/2006/relationships/image" Target="../media/image49.png"/></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1.pn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8" Type="http://schemas.openxmlformats.org/officeDocument/2006/relationships/image" Target="../media/image30.svg"/><Relationship Id="rId3" Type="http://schemas.openxmlformats.org/officeDocument/2006/relationships/image" Target="../media/image52.png"/><Relationship Id="rId7" Type="http://schemas.openxmlformats.org/officeDocument/2006/relationships/image" Target="../media/image29.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55.png"/><Relationship Id="rId5" Type="http://schemas.openxmlformats.org/officeDocument/2006/relationships/image" Target="../media/image54.emf"/><Relationship Id="rId4" Type="http://schemas.openxmlformats.org/officeDocument/2006/relationships/image" Target="../media/image53.emf"/></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8" Type="http://schemas.openxmlformats.org/officeDocument/2006/relationships/image" Target="../media/image56.png"/><Relationship Id="rId3" Type="http://schemas.microsoft.com/office/2007/relationships/media" Target="../media/media2.mp4"/><Relationship Id="rId7"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video" Target="../media/media3.mp4"/><Relationship Id="rId11" Type="http://schemas.openxmlformats.org/officeDocument/2006/relationships/image" Target="../media/image2.png"/><Relationship Id="rId5" Type="http://schemas.microsoft.com/office/2007/relationships/media" Target="../media/media3.mp4"/><Relationship Id="rId10" Type="http://schemas.openxmlformats.org/officeDocument/2006/relationships/image" Target="../media/image58.png"/><Relationship Id="rId4" Type="http://schemas.openxmlformats.org/officeDocument/2006/relationships/video" Target="../media/media2.mp4"/><Relationship Id="rId9" Type="http://schemas.openxmlformats.org/officeDocument/2006/relationships/image" Target="../media/image57.png"/></Relationships>
</file>

<file path=ppt/slides/_rels/slide3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jpg"/><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1.png"/><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63.jpg"/><Relationship Id="rId7" Type="http://schemas.openxmlformats.org/officeDocument/2006/relationships/image" Target="../media/image2.png"/><Relationship Id="rId2" Type="http://schemas.openxmlformats.org/officeDocument/2006/relationships/image" Target="../media/image62.jpg"/><Relationship Id="rId1" Type="http://schemas.openxmlformats.org/officeDocument/2006/relationships/slideLayout" Target="../slideLayouts/slideLayout7.xml"/><Relationship Id="rId6" Type="http://schemas.openxmlformats.org/officeDocument/2006/relationships/image" Target="../media/image66.jpg"/><Relationship Id="rId5" Type="http://schemas.openxmlformats.org/officeDocument/2006/relationships/image" Target="../media/image65.jpg"/><Relationship Id="rId4" Type="http://schemas.openxmlformats.org/officeDocument/2006/relationships/image" Target="../media/image64.jpg"/></Relationships>
</file>

<file path=ppt/slides/_rels/slide3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68.emf"/><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diagramData" Target="../diagrams/data2.xml"/><Relationship Id="rId13" Type="http://schemas.openxmlformats.org/officeDocument/2006/relationships/image" Target="../media/image2.png"/><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69.jp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70.jpe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8" Type="http://schemas.openxmlformats.org/officeDocument/2006/relationships/image" Target="../media/image7.jpg"/><Relationship Id="rId3" Type="http://schemas.openxmlformats.org/officeDocument/2006/relationships/image" Target="../media/image4.png"/><Relationship Id="rId7"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hyperlink" Target="https://doi.org/10.1073/pnas.2013584117" TargetMode="External"/><Relationship Id="rId5" Type="http://schemas.openxmlformats.org/officeDocument/2006/relationships/hyperlink" Target="http://www.fe-lexikon.info/" TargetMode="External"/><Relationship Id="rId4" Type="http://schemas.openxmlformats.org/officeDocument/2006/relationships/image" Target="../media/image5.jpg"/><Relationship Id="rId9" Type="http://schemas.openxmlformats.org/officeDocument/2006/relationships/image" Target="../media/image2.png"/></Relationships>
</file>

<file path=ppt/slides/_rels/slide7.xml.rels><?xml version="1.0" encoding="UTF-8" standalone="yes"?>
<Relationships xmlns="http://schemas.openxmlformats.org/package/2006/relationships"><Relationship Id="rId8" Type="http://schemas.openxmlformats.org/officeDocument/2006/relationships/image" Target="../media/image9.svg"/><Relationship Id="rId13" Type="http://schemas.openxmlformats.org/officeDocument/2006/relationships/image" Target="../media/image14.png"/><Relationship Id="rId3" Type="http://schemas.openxmlformats.org/officeDocument/2006/relationships/diagramLayout" Target="../diagrams/layout3.xml"/><Relationship Id="rId7" Type="http://schemas.openxmlformats.org/officeDocument/2006/relationships/image" Target="../media/image8.png"/><Relationship Id="rId12" Type="http://schemas.openxmlformats.org/officeDocument/2006/relationships/image" Target="../media/image13.svg"/><Relationship Id="rId17" Type="http://schemas.openxmlformats.org/officeDocument/2006/relationships/image" Target="../media/image2.png"/><Relationship Id="rId2" Type="http://schemas.openxmlformats.org/officeDocument/2006/relationships/diagramData" Target="../diagrams/data3.xml"/><Relationship Id="rId16" Type="http://schemas.openxmlformats.org/officeDocument/2006/relationships/image" Target="../media/image17.svg"/><Relationship Id="rId1" Type="http://schemas.openxmlformats.org/officeDocument/2006/relationships/slideLayout" Target="../slideLayouts/slideLayout12.xml"/><Relationship Id="rId6" Type="http://schemas.microsoft.com/office/2007/relationships/diagramDrawing" Target="../diagrams/drawing3.xml"/><Relationship Id="rId11" Type="http://schemas.openxmlformats.org/officeDocument/2006/relationships/image" Target="../media/image12.png"/><Relationship Id="rId5" Type="http://schemas.openxmlformats.org/officeDocument/2006/relationships/diagramColors" Target="../diagrams/colors3.xml"/><Relationship Id="rId15" Type="http://schemas.openxmlformats.org/officeDocument/2006/relationships/image" Target="../media/image16.png"/><Relationship Id="rId10" Type="http://schemas.openxmlformats.org/officeDocument/2006/relationships/image" Target="../media/image11.svg"/><Relationship Id="rId4" Type="http://schemas.openxmlformats.org/officeDocument/2006/relationships/diagramQuickStyle" Target="../diagrams/quickStyle3.xml"/><Relationship Id="rId9" Type="http://schemas.openxmlformats.org/officeDocument/2006/relationships/image" Target="../media/image10.png"/><Relationship Id="rId14" Type="http://schemas.openxmlformats.org/officeDocument/2006/relationships/image" Target="../media/image15.sv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19.png"/><Relationship Id="rId7" Type="http://schemas.openxmlformats.org/officeDocument/2006/relationships/diagramColors" Target="../diagrams/colors4.xml"/><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 Id="rId9"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8729133" cy="6858000"/>
          </a:xfrm>
          <a:prstGeom prst="rect">
            <a:avLst/>
          </a:prstGeom>
          <a:solidFill>
            <a:srgbClr val="494B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6" name="Right Triangle 5"/>
          <p:cNvSpPr/>
          <p:nvPr/>
        </p:nvSpPr>
        <p:spPr>
          <a:xfrm flipH="1">
            <a:off x="9982200" y="469901"/>
            <a:ext cx="2209800" cy="6388100"/>
          </a:xfrm>
          <a:prstGeom prst="rtTriangle">
            <a:avLst/>
          </a:prstGeom>
          <a:solidFill>
            <a:srgbClr val="695D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2" name="Title 2"/>
          <p:cNvSpPr txBox="1">
            <a:spLocks/>
          </p:cNvSpPr>
          <p:nvPr/>
        </p:nvSpPr>
        <p:spPr>
          <a:xfrm>
            <a:off x="511783" y="1723162"/>
            <a:ext cx="5950361" cy="2031325"/>
          </a:xfrm>
          <a:prstGeom prst="rect">
            <a:avLst/>
          </a:prstGeom>
        </p:spPr>
        <p:txBody>
          <a:bodyPr wrap="square" lIns="0" tIns="0" rIns="0" bIns="0" anchor="t">
            <a:sp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b="1" dirty="0">
                <a:solidFill>
                  <a:schemeClr val="bg1"/>
                </a:solidFill>
                <a:latin typeface="Times New Roman" panose="02020603050405020304" pitchFamily="18" charset="0"/>
                <a:ea typeface="Roboto" panose="02000000000000000000" pitchFamily="2" charset="0"/>
                <a:cs typeface="Times New Roman" panose="02020603050405020304" pitchFamily="18" charset="0"/>
              </a:rPr>
              <a:t>DEEP LEARNING IN CYCLONE FORECASTING</a:t>
            </a:r>
            <a:endParaRPr lang="en-US" sz="2800" b="1" dirty="0">
              <a:solidFill>
                <a:schemeClr val="bg1"/>
              </a:solidFill>
              <a:latin typeface="Times New Roman" panose="02020603050405020304" pitchFamily="18" charset="0"/>
              <a:ea typeface="Roboto" panose="02000000000000000000" pitchFamily="2" charset="0"/>
              <a:cs typeface="Times New Roman" panose="02020603050405020304" pitchFamily="18" charset="0"/>
            </a:endParaRPr>
          </a:p>
        </p:txBody>
      </p:sp>
      <p:sp>
        <p:nvSpPr>
          <p:cNvPr id="15" name="Inhaltsplatzhalter 4">
            <a:extLst>
              <a:ext uri="{FF2B5EF4-FFF2-40B4-BE49-F238E27FC236}">
                <a16:creationId xmlns:a16="http://schemas.microsoft.com/office/drawing/2014/main" id="{EA99C53D-F984-47B1-8B61-D910D62B1429}"/>
              </a:ext>
            </a:extLst>
          </p:cNvPr>
          <p:cNvSpPr txBox="1">
            <a:spLocks/>
          </p:cNvSpPr>
          <p:nvPr/>
        </p:nvSpPr>
        <p:spPr>
          <a:xfrm>
            <a:off x="511783" y="3915331"/>
            <a:ext cx="4754484" cy="2831544"/>
          </a:xfrm>
          <a:prstGeom prst="rect">
            <a:avLst/>
          </a:prstGeom>
        </p:spPr>
        <p:txBody>
          <a:bodyPr wrap="square" lIns="0" tIns="0" rIns="0" bIns="0">
            <a:spAutoFit/>
          </a:bodyPr>
          <a:lstStyle>
            <a:lvl1pPr marL="272967" indent="-272967" algn="l" defTabSz="914127"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98" indent="-272967" algn="l" defTabSz="914127"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64" indent="-177748" algn="l" defTabSz="914127"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256" indent="-177748"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335" indent="-179335" algn="l" defTabSz="914127"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847"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910"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972"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5034" indent="-228532" algn="l" defTabSz="91412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nSpc>
                <a:spcPct val="100000"/>
              </a:lnSpc>
              <a:spcAft>
                <a:spcPts val="800"/>
              </a:spcAft>
              <a:buNone/>
            </a:pPr>
            <a:r>
              <a:rPr lang="en-US" sz="1800" dirty="0">
                <a:latin typeface="Times New Roman" panose="02020603050405020304" pitchFamily="18" charset="0"/>
                <a:ea typeface="Roboto" panose="02000000000000000000" pitchFamily="2" charset="0"/>
                <a:cs typeface="Times New Roman" panose="02020603050405020304" pitchFamily="18" charset="0"/>
              </a:rPr>
              <a:t>Manish Kumar Mawatwal</a:t>
            </a:r>
          </a:p>
          <a:p>
            <a:pPr marL="0" indent="0">
              <a:lnSpc>
                <a:spcPct val="100000"/>
              </a:lnSpc>
              <a:spcAft>
                <a:spcPts val="800"/>
              </a:spcAft>
              <a:buNone/>
            </a:pPr>
            <a:r>
              <a:rPr lang="en-US" sz="1800" dirty="0">
                <a:latin typeface="Times New Roman" panose="02020603050405020304" pitchFamily="18" charset="0"/>
                <a:ea typeface="Roboto" panose="02000000000000000000" pitchFamily="2" charset="0"/>
                <a:cs typeface="Times New Roman" panose="02020603050405020304" pitchFamily="18" charset="0"/>
              </a:rPr>
              <a:t>MS2104121004</a:t>
            </a:r>
          </a:p>
          <a:p>
            <a:pPr marL="0" indent="0">
              <a:lnSpc>
                <a:spcPct val="100000"/>
              </a:lnSpc>
              <a:spcAft>
                <a:spcPts val="800"/>
              </a:spcAft>
              <a:buNone/>
            </a:pPr>
            <a:r>
              <a:rPr lang="en-US" sz="1800" dirty="0">
                <a:latin typeface="Times New Roman" panose="02020603050405020304" pitchFamily="18" charset="0"/>
                <a:ea typeface="Roboto" panose="02000000000000000000" pitchFamily="2" charset="0"/>
                <a:cs typeface="Times New Roman" panose="02020603050405020304" pitchFamily="18" charset="0"/>
              </a:rPr>
              <a:t>DAASE, IIT Indore</a:t>
            </a:r>
          </a:p>
          <a:p>
            <a:pPr marL="0" indent="0">
              <a:lnSpc>
                <a:spcPct val="100000"/>
              </a:lnSpc>
              <a:spcAft>
                <a:spcPts val="800"/>
              </a:spcAft>
              <a:buNone/>
            </a:pPr>
            <a:r>
              <a:rPr lang="en-US" sz="1800" dirty="0">
                <a:latin typeface="Times New Roman" panose="02020603050405020304" pitchFamily="18" charset="0"/>
                <a:ea typeface="Roboto" panose="02000000000000000000" pitchFamily="2" charset="0"/>
                <a:cs typeface="Times New Roman" panose="02020603050405020304" pitchFamily="18" charset="0"/>
              </a:rPr>
              <a:t>MS (Research) in SSE</a:t>
            </a:r>
          </a:p>
          <a:p>
            <a:pPr marL="0" indent="0">
              <a:lnSpc>
                <a:spcPct val="100000"/>
              </a:lnSpc>
              <a:spcAft>
                <a:spcPts val="800"/>
              </a:spcAft>
              <a:buNone/>
            </a:pPr>
            <a:endParaRPr lang="en-US" sz="1800" dirty="0">
              <a:latin typeface="Times New Roman" panose="02020603050405020304" pitchFamily="18" charset="0"/>
              <a:ea typeface="Roboto" panose="02000000000000000000" pitchFamily="2" charset="0"/>
              <a:cs typeface="Times New Roman" panose="02020603050405020304" pitchFamily="18" charset="0"/>
            </a:endParaRPr>
          </a:p>
          <a:p>
            <a:pPr marL="0" indent="0">
              <a:lnSpc>
                <a:spcPct val="100000"/>
              </a:lnSpc>
              <a:spcAft>
                <a:spcPts val="800"/>
              </a:spcAft>
              <a:buNone/>
            </a:pPr>
            <a:r>
              <a:rPr lang="en-US" sz="1800" dirty="0">
                <a:latin typeface="Times New Roman" panose="02020603050405020304" pitchFamily="18" charset="0"/>
                <a:ea typeface="Roboto" panose="02000000000000000000" pitchFamily="2" charset="0"/>
                <a:cs typeface="Times New Roman" panose="02020603050405020304" pitchFamily="18" charset="0"/>
              </a:rPr>
              <a:t>Supervisor : Dr Saurabh Das</a:t>
            </a:r>
          </a:p>
          <a:p>
            <a:pPr marL="0" indent="0">
              <a:lnSpc>
                <a:spcPct val="100000"/>
              </a:lnSpc>
              <a:spcAft>
                <a:spcPts val="800"/>
              </a:spcAft>
              <a:buNone/>
            </a:pPr>
            <a:r>
              <a:rPr lang="en-US" sz="1800" dirty="0">
                <a:latin typeface="Times New Roman" panose="02020603050405020304" pitchFamily="18" charset="0"/>
                <a:ea typeface="Roboto" panose="02000000000000000000" pitchFamily="2" charset="0"/>
                <a:cs typeface="Times New Roman" panose="02020603050405020304" pitchFamily="18" charset="0"/>
              </a:rPr>
              <a:t>PSPC : Dr Amit Shukla, Dr Somnath Dey, Dr Suman Majumdar</a:t>
            </a:r>
          </a:p>
        </p:txBody>
      </p:sp>
      <p:pic>
        <p:nvPicPr>
          <p:cNvPr id="17" name="Picture Placeholder 16">
            <a:extLst>
              <a:ext uri="{FF2B5EF4-FFF2-40B4-BE49-F238E27FC236}">
                <a16:creationId xmlns:a16="http://schemas.microsoft.com/office/drawing/2014/main" id="{9C5A23D8-9CFE-40A4-8F67-06926A8FA880}"/>
              </a:ext>
            </a:extLst>
          </p:cNvPr>
          <p:cNvPicPr>
            <a:picLocks noGrp="1" noChangeAspect="1"/>
          </p:cNvPicPr>
          <p:nvPr>
            <p:ph type="pic" sz="quarter" idx="12"/>
          </p:nvPr>
        </p:nvPicPr>
        <p:blipFill>
          <a:blip r:embed="rId2">
            <a:extLst>
              <a:ext uri="{28A0092B-C50C-407E-A947-70E740481C1C}">
                <a14:useLocalDpi xmlns:a14="http://schemas.microsoft.com/office/drawing/2010/main" val="0"/>
              </a:ext>
            </a:extLst>
          </a:blip>
          <a:srcRect l="16449" r="16449"/>
          <a:stretch>
            <a:fillRect/>
          </a:stretch>
        </p:blipFill>
        <p:spPr/>
      </p:pic>
      <p:pic>
        <p:nvPicPr>
          <p:cNvPr id="3" name="Picture 2">
            <a:extLst>
              <a:ext uri="{FF2B5EF4-FFF2-40B4-BE49-F238E27FC236}">
                <a16:creationId xmlns:a16="http://schemas.microsoft.com/office/drawing/2014/main" id="{6D9F64B0-7BCF-B0B9-80A5-B1A5241D8B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452765" cy="156231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7739725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14356A9-747E-A900-3C24-B59EC2FD3034}"/>
              </a:ext>
            </a:extLst>
          </p:cNvPr>
          <p:cNvPicPr>
            <a:picLocks noChangeAspect="1"/>
          </p:cNvPicPr>
          <p:nvPr/>
        </p:nvPicPr>
        <p:blipFill>
          <a:blip r:embed="rId2"/>
          <a:stretch>
            <a:fillRect/>
          </a:stretch>
        </p:blipFill>
        <p:spPr>
          <a:xfrm>
            <a:off x="1011810" y="665064"/>
            <a:ext cx="5006768" cy="2991544"/>
          </a:xfrm>
          <a:prstGeom prst="rect">
            <a:avLst/>
          </a:prstGeom>
        </p:spPr>
      </p:pic>
      <p:pic>
        <p:nvPicPr>
          <p:cNvPr id="6" name="Picture 5">
            <a:extLst>
              <a:ext uri="{FF2B5EF4-FFF2-40B4-BE49-F238E27FC236}">
                <a16:creationId xmlns:a16="http://schemas.microsoft.com/office/drawing/2014/main" id="{CBF1A8A8-5C7D-847F-F54C-6F6822E8DDB5}"/>
              </a:ext>
            </a:extLst>
          </p:cNvPr>
          <p:cNvPicPr>
            <a:picLocks noChangeAspect="1"/>
          </p:cNvPicPr>
          <p:nvPr/>
        </p:nvPicPr>
        <p:blipFill>
          <a:blip r:embed="rId3"/>
          <a:stretch>
            <a:fillRect/>
          </a:stretch>
        </p:blipFill>
        <p:spPr>
          <a:xfrm>
            <a:off x="6454587" y="672572"/>
            <a:ext cx="4725603" cy="3064005"/>
          </a:xfrm>
          <a:prstGeom prst="rect">
            <a:avLst/>
          </a:prstGeom>
        </p:spPr>
      </p:pic>
      <p:sp>
        <p:nvSpPr>
          <p:cNvPr id="7" name="Rectangle 6">
            <a:extLst>
              <a:ext uri="{FF2B5EF4-FFF2-40B4-BE49-F238E27FC236}">
                <a16:creationId xmlns:a16="http://schemas.microsoft.com/office/drawing/2014/main" id="{AFFCA5F0-1D97-B25D-FB1F-DDEA333CD131}"/>
              </a:ext>
            </a:extLst>
          </p:cNvPr>
          <p:cNvSpPr/>
          <p:nvPr/>
        </p:nvSpPr>
        <p:spPr>
          <a:xfrm>
            <a:off x="1136236" y="2007350"/>
            <a:ext cx="1228165" cy="197224"/>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8" name="Picture 7">
            <a:extLst>
              <a:ext uri="{FF2B5EF4-FFF2-40B4-BE49-F238E27FC236}">
                <a16:creationId xmlns:a16="http://schemas.microsoft.com/office/drawing/2014/main" id="{F9660159-9A18-7C0C-DC05-79DCB56A97F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2"/>
            <a:ext cx="720000" cy="77429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9" name="TextBox 8">
            <a:extLst>
              <a:ext uri="{FF2B5EF4-FFF2-40B4-BE49-F238E27FC236}">
                <a16:creationId xmlns:a16="http://schemas.microsoft.com/office/drawing/2014/main" id="{4B4307B5-09C1-8B45-F8F8-B82390FC6A2F}"/>
              </a:ext>
            </a:extLst>
          </p:cNvPr>
          <p:cNvSpPr txBox="1"/>
          <p:nvPr/>
        </p:nvSpPr>
        <p:spPr>
          <a:xfrm>
            <a:off x="6955250" y="3909320"/>
            <a:ext cx="3724275" cy="381000"/>
          </a:xfrm>
          <a:prstGeom prst="rect">
            <a:avLst/>
          </a:prstGeom>
          <a:noFill/>
          <a:ln>
            <a:solidFill>
              <a:schemeClr val="tx1"/>
            </a:solidFill>
          </a:ln>
        </p:spPr>
        <p:txBody>
          <a:bodyPr wrap="square" rtlCol="0">
            <a:spAutoFit/>
          </a:bodyPr>
          <a:lstStyle/>
          <a:p>
            <a:pPr algn="ctr"/>
            <a:r>
              <a:rPr lang="en-IN" dirty="0">
                <a:latin typeface="Times New Roman" panose="02020603050405020304" pitchFamily="18" charset="0"/>
                <a:cs typeface="Times New Roman" panose="02020603050405020304" pitchFamily="18" charset="0"/>
              </a:rPr>
              <a:t>Fig: Best Track Cyclone Dataset</a:t>
            </a:r>
          </a:p>
        </p:txBody>
      </p:sp>
      <p:sp>
        <p:nvSpPr>
          <p:cNvPr id="10" name="TextBox 9">
            <a:extLst>
              <a:ext uri="{FF2B5EF4-FFF2-40B4-BE49-F238E27FC236}">
                <a16:creationId xmlns:a16="http://schemas.microsoft.com/office/drawing/2014/main" id="{03BD94CB-ABF5-1FAD-A4CE-2CBB89F06E21}"/>
              </a:ext>
            </a:extLst>
          </p:cNvPr>
          <p:cNvSpPr txBox="1"/>
          <p:nvPr/>
        </p:nvSpPr>
        <p:spPr>
          <a:xfrm>
            <a:off x="1528237" y="3909320"/>
            <a:ext cx="3724275" cy="381000"/>
          </a:xfrm>
          <a:prstGeom prst="rect">
            <a:avLst/>
          </a:prstGeom>
          <a:noFill/>
          <a:ln>
            <a:solidFill>
              <a:schemeClr val="tx1"/>
            </a:solidFill>
          </a:ln>
        </p:spPr>
        <p:txBody>
          <a:bodyPr wrap="square" rtlCol="0">
            <a:spAutoFit/>
          </a:bodyPr>
          <a:lstStyle/>
          <a:p>
            <a:pPr algn="ctr"/>
            <a:r>
              <a:rPr lang="en-IN" dirty="0">
                <a:latin typeface="Times New Roman" panose="02020603050405020304" pitchFamily="18" charset="0"/>
                <a:cs typeface="Times New Roman" panose="02020603050405020304" pitchFamily="18" charset="0"/>
              </a:rPr>
              <a:t>Fig: RSMC New Delhi Website</a:t>
            </a:r>
          </a:p>
        </p:txBody>
      </p:sp>
      <p:sp>
        <p:nvSpPr>
          <p:cNvPr id="3" name="TextBox 2">
            <a:extLst>
              <a:ext uri="{FF2B5EF4-FFF2-40B4-BE49-F238E27FC236}">
                <a16:creationId xmlns:a16="http://schemas.microsoft.com/office/drawing/2014/main" id="{FB32B757-5B19-C905-6DC7-E9584F266BF3}"/>
              </a:ext>
            </a:extLst>
          </p:cNvPr>
          <p:cNvSpPr txBox="1"/>
          <p:nvPr/>
        </p:nvSpPr>
        <p:spPr>
          <a:xfrm>
            <a:off x="602179" y="4463063"/>
            <a:ext cx="10881897" cy="2308324"/>
          </a:xfrm>
          <a:prstGeom prst="rect">
            <a:avLst/>
          </a:prstGeom>
          <a:noFill/>
        </p:spPr>
        <p:txBody>
          <a:bodyPr wrap="square" rtlCol="0">
            <a:spAutoFit/>
          </a:bodyPr>
          <a:lstStyle/>
          <a:p>
            <a:r>
              <a:rPr lang="en-IN" sz="1800" b="1" dirty="0">
                <a:solidFill>
                  <a:srgbClr val="FF0000"/>
                </a:solidFill>
                <a:latin typeface="Times New Roman" panose="02020603050405020304" pitchFamily="18" charset="0"/>
                <a:cs typeface="Times New Roman" panose="02020603050405020304" pitchFamily="18" charset="0"/>
              </a:rPr>
              <a:t>Problems in Data Collection</a:t>
            </a:r>
          </a:p>
          <a:p>
            <a:pPr marL="228600" indent="-228600" algn="just">
              <a:buAutoNum type="arabicPeriod"/>
            </a:pPr>
            <a:r>
              <a:rPr lang="en-IN" sz="1800" dirty="0">
                <a:latin typeface="Times New Roman" panose="02020603050405020304" pitchFamily="18" charset="0"/>
                <a:cs typeface="Times New Roman" panose="02020603050405020304" pitchFamily="18" charset="0"/>
              </a:rPr>
              <a:t>Missing information of some of the cyclones in Best Track RSMC New Delhi data hence the images from these cyclones cannot be annotated with MSW speeds.</a:t>
            </a:r>
          </a:p>
          <a:p>
            <a:pPr marL="228600" marR="0" lvl="0" indent="-228600" algn="just" defTabSz="914400" rtl="0" eaLnBrk="1" fontAlgn="auto" latinLnBrk="0" hangingPunct="1">
              <a:lnSpc>
                <a:spcPct val="100000"/>
              </a:lnSpc>
              <a:spcBef>
                <a:spcPts val="0"/>
              </a:spcBef>
              <a:spcAft>
                <a:spcPts val="0"/>
              </a:spcAft>
              <a:buClrTx/>
              <a:buSzTx/>
              <a:buFontTx/>
              <a:buAutoNum type="arabicPeriod"/>
              <a:tabLst/>
              <a:defRPr/>
            </a:pPr>
            <a:r>
              <a:rPr lang="en-IN" sz="1800" dirty="0">
                <a:latin typeface="Times New Roman" panose="02020603050405020304" pitchFamily="18" charset="0"/>
                <a:cs typeface="Times New Roman" panose="02020603050405020304" pitchFamily="18" charset="0"/>
              </a:rPr>
              <a:t>MSW data of cyclones after it crosses the coast/landfalls is not available in most cases which might lead to inaccuracies in annotating the images/classifying the images into different classes.</a:t>
            </a:r>
          </a:p>
          <a:p>
            <a:pPr marL="228600" marR="0" lvl="0" indent="-228600" algn="just" defTabSz="914400" rtl="0" eaLnBrk="1" fontAlgn="auto" latinLnBrk="0" hangingPunct="1">
              <a:lnSpc>
                <a:spcPct val="100000"/>
              </a:lnSpc>
              <a:spcBef>
                <a:spcPts val="0"/>
              </a:spcBef>
              <a:spcAft>
                <a:spcPts val="0"/>
              </a:spcAft>
              <a:buClrTx/>
              <a:buSzTx/>
              <a:buFontTx/>
              <a:buAutoNum type="arabicPeriod"/>
              <a:tabLst/>
              <a:defRPr/>
            </a:pPr>
            <a:r>
              <a:rPr lang="en-IN" sz="1800" dirty="0">
                <a:latin typeface="Times New Roman" panose="02020603050405020304" pitchFamily="18" charset="0"/>
                <a:cs typeface="Times New Roman" panose="02020603050405020304" pitchFamily="18" charset="0"/>
              </a:rPr>
              <a:t>For some temporal resolution(3hr/6hr) the best track data is not available.</a:t>
            </a:r>
          </a:p>
          <a:p>
            <a:pPr marL="228600" marR="0" lvl="0" indent="-228600" algn="just" defTabSz="914400" rtl="0" eaLnBrk="1" fontAlgn="auto" latinLnBrk="0" hangingPunct="1">
              <a:lnSpc>
                <a:spcPct val="100000"/>
              </a:lnSpc>
              <a:spcBef>
                <a:spcPts val="0"/>
              </a:spcBef>
              <a:spcAft>
                <a:spcPts val="0"/>
              </a:spcAft>
              <a:buClrTx/>
              <a:buSzTx/>
              <a:buFontTx/>
              <a:buAutoNum type="arabicPeriod"/>
              <a:tabLst/>
              <a:defRPr/>
            </a:pPr>
            <a:r>
              <a:rPr lang="en-IN" sz="1800" dirty="0">
                <a:latin typeface="Times New Roman" panose="02020603050405020304" pitchFamily="18" charset="0"/>
                <a:cs typeface="Times New Roman" panose="02020603050405020304" pitchFamily="18" charset="0"/>
              </a:rPr>
              <a:t>Missing data in images which creates problem in training NN and hence are removed from the dataset. The data has to be cleaned before fitting on model.</a:t>
            </a:r>
          </a:p>
        </p:txBody>
      </p:sp>
      <p:sp>
        <p:nvSpPr>
          <p:cNvPr id="5" name="Title 2">
            <a:extLst>
              <a:ext uri="{FF2B5EF4-FFF2-40B4-BE49-F238E27FC236}">
                <a16:creationId xmlns:a16="http://schemas.microsoft.com/office/drawing/2014/main" id="{D4DD5E5D-A298-18FC-2027-4B04C102153B}"/>
              </a:ext>
            </a:extLst>
          </p:cNvPr>
          <p:cNvSpPr txBox="1">
            <a:spLocks/>
          </p:cNvSpPr>
          <p:nvPr/>
        </p:nvSpPr>
        <p:spPr>
          <a:xfrm>
            <a:off x="4323069" y="0"/>
            <a:ext cx="3545862" cy="54594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sz="4000" b="1" dirty="0">
                <a:latin typeface="Times New Roman" panose="02020603050405020304" pitchFamily="18" charset="0"/>
                <a:ea typeface="Roboto" panose="02000000000000000000" pitchFamily="2" charset="0"/>
                <a:cs typeface="Times New Roman" panose="02020603050405020304" pitchFamily="18" charset="0"/>
              </a:rPr>
              <a:t>Dataset (2/4)</a:t>
            </a:r>
          </a:p>
        </p:txBody>
      </p:sp>
      <p:sp>
        <p:nvSpPr>
          <p:cNvPr id="11" name="Slide Number Placeholder 2">
            <a:extLst>
              <a:ext uri="{FF2B5EF4-FFF2-40B4-BE49-F238E27FC236}">
                <a16:creationId xmlns:a16="http://schemas.microsoft.com/office/drawing/2014/main" id="{99F409BA-C47F-7B49-D7A5-14EE72DE9E96}"/>
              </a:ext>
            </a:extLst>
          </p:cNvPr>
          <p:cNvSpPr txBox="1">
            <a:spLocks/>
          </p:cNvSpPr>
          <p:nvPr/>
        </p:nvSpPr>
        <p:spPr>
          <a:xfrm>
            <a:off x="11763866" y="6492875"/>
            <a:ext cx="428134"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9099E15-0B61-4255-AA40-DB1990BD2F98}" type="slidenum">
              <a:rPr lang="en-IN" smtClean="0">
                <a:latin typeface="Times New Roman" panose="02020603050405020304" pitchFamily="18" charset="0"/>
                <a:cs typeface="Times New Roman" panose="02020603050405020304" pitchFamily="18" charset="0"/>
              </a:rPr>
              <a:pPr/>
              <a:t>10</a:t>
            </a:fld>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635065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789ABBB-A8B6-4DED-AC0F-5980B1942BD3}"/>
              </a:ext>
            </a:extLst>
          </p:cNvPr>
          <p:cNvSpPr>
            <a:spLocks noGrp="1"/>
          </p:cNvSpPr>
          <p:nvPr>
            <p:ph type="title"/>
          </p:nvPr>
        </p:nvSpPr>
        <p:spPr>
          <a:xfrm>
            <a:off x="2651034" y="-3630"/>
            <a:ext cx="6161614" cy="584775"/>
          </a:xfrm>
        </p:spPr>
        <p:txBody>
          <a:bodyPr>
            <a:noAutofit/>
          </a:bodyPr>
          <a:lstStyle/>
          <a:p>
            <a:pPr algn="ctr"/>
            <a:r>
              <a:rPr lang="en-IN" sz="4000" b="1" dirty="0">
                <a:solidFill>
                  <a:schemeClr val="tx1"/>
                </a:solidFill>
                <a:latin typeface="Times New Roman" panose="02020603050405020304" pitchFamily="18" charset="0"/>
                <a:ea typeface="Roboto" panose="02000000000000000000" pitchFamily="2" charset="0"/>
                <a:cs typeface="Times New Roman" panose="02020603050405020304" pitchFamily="18" charset="0"/>
              </a:rPr>
              <a:t>Dataset(3/4)</a:t>
            </a:r>
          </a:p>
        </p:txBody>
      </p:sp>
      <p:pic>
        <p:nvPicPr>
          <p:cNvPr id="6" name="Picture 5">
            <a:extLst>
              <a:ext uri="{FF2B5EF4-FFF2-40B4-BE49-F238E27FC236}">
                <a16:creationId xmlns:a16="http://schemas.microsoft.com/office/drawing/2014/main" id="{81A9AC69-1AEB-4C80-B60E-D95B0586A4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7093" y="1552531"/>
            <a:ext cx="1780241" cy="1812221"/>
          </a:xfrm>
          <a:prstGeom prst="rect">
            <a:avLst/>
          </a:prstGeom>
        </p:spPr>
      </p:pic>
      <p:sp>
        <p:nvSpPr>
          <p:cNvPr id="9" name="TextBox 8">
            <a:extLst>
              <a:ext uri="{FF2B5EF4-FFF2-40B4-BE49-F238E27FC236}">
                <a16:creationId xmlns:a16="http://schemas.microsoft.com/office/drawing/2014/main" id="{F5CA5DC9-680E-44A3-8FE5-611A8A3AD4C7}"/>
              </a:ext>
            </a:extLst>
          </p:cNvPr>
          <p:cNvSpPr txBox="1"/>
          <p:nvPr/>
        </p:nvSpPr>
        <p:spPr>
          <a:xfrm>
            <a:off x="517090" y="3452046"/>
            <a:ext cx="1780243" cy="584775"/>
          </a:xfrm>
          <a:prstGeom prst="rect">
            <a:avLst/>
          </a:prstGeom>
          <a:noFill/>
          <a:ln>
            <a:solidFill>
              <a:schemeClr val="tx1"/>
            </a:solidFill>
          </a:ln>
        </p:spPr>
        <p:txBody>
          <a:bodyPr wrap="square" rtlCol="0">
            <a:spAutoFit/>
          </a:bodyPr>
          <a:lstStyle/>
          <a:p>
            <a:pPr algn="ctr"/>
            <a:r>
              <a:rPr lang="en-IN" sz="1600" dirty="0">
                <a:latin typeface="Times New Roman" panose="02020603050405020304" pitchFamily="18" charset="0"/>
                <a:cs typeface="Times New Roman" panose="02020603050405020304" pitchFamily="18" charset="0"/>
              </a:rPr>
              <a:t>Depression (20-25 knots)</a:t>
            </a:r>
          </a:p>
        </p:txBody>
      </p:sp>
      <p:pic>
        <p:nvPicPr>
          <p:cNvPr id="11" name="Picture 10">
            <a:extLst>
              <a:ext uri="{FF2B5EF4-FFF2-40B4-BE49-F238E27FC236}">
                <a16:creationId xmlns:a16="http://schemas.microsoft.com/office/drawing/2014/main" id="{A7455DC1-FCA9-4999-9555-675C601E539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33577" y="1552529"/>
            <a:ext cx="1780241" cy="1812221"/>
          </a:xfrm>
          <a:prstGeom prst="rect">
            <a:avLst/>
          </a:prstGeom>
        </p:spPr>
      </p:pic>
      <p:sp>
        <p:nvSpPr>
          <p:cNvPr id="12" name="TextBox 11">
            <a:extLst>
              <a:ext uri="{FF2B5EF4-FFF2-40B4-BE49-F238E27FC236}">
                <a16:creationId xmlns:a16="http://schemas.microsoft.com/office/drawing/2014/main" id="{A5332529-DEF8-4755-A5F5-43E8124E38B7}"/>
              </a:ext>
            </a:extLst>
          </p:cNvPr>
          <p:cNvSpPr txBox="1"/>
          <p:nvPr/>
        </p:nvSpPr>
        <p:spPr>
          <a:xfrm>
            <a:off x="3433576" y="3428999"/>
            <a:ext cx="1780242" cy="584775"/>
          </a:xfrm>
          <a:prstGeom prst="rect">
            <a:avLst/>
          </a:prstGeom>
          <a:noFill/>
          <a:ln>
            <a:solidFill>
              <a:schemeClr val="tx1"/>
            </a:solidFill>
          </a:ln>
        </p:spPr>
        <p:txBody>
          <a:bodyPr wrap="square" rtlCol="0">
            <a:spAutoFit/>
          </a:bodyPr>
          <a:lstStyle/>
          <a:p>
            <a:pPr algn="ctr"/>
            <a:r>
              <a:rPr lang="en-IN" sz="1600" dirty="0">
                <a:latin typeface="Times New Roman" panose="02020603050405020304" pitchFamily="18" charset="0"/>
                <a:cs typeface="Times New Roman" panose="02020603050405020304" pitchFamily="18" charset="0"/>
              </a:rPr>
              <a:t>Deep Depression (30-35 knots)</a:t>
            </a:r>
          </a:p>
        </p:txBody>
      </p:sp>
      <p:pic>
        <p:nvPicPr>
          <p:cNvPr id="14" name="Picture 13">
            <a:extLst>
              <a:ext uri="{FF2B5EF4-FFF2-40B4-BE49-F238E27FC236}">
                <a16:creationId xmlns:a16="http://schemas.microsoft.com/office/drawing/2014/main" id="{CD1492A9-9B3C-4A3F-8608-A45C2B41F22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40395" y="1552529"/>
            <a:ext cx="1780241" cy="1812221"/>
          </a:xfrm>
          <a:prstGeom prst="rect">
            <a:avLst/>
          </a:prstGeom>
        </p:spPr>
      </p:pic>
      <p:sp>
        <p:nvSpPr>
          <p:cNvPr id="16" name="TextBox 15">
            <a:extLst>
              <a:ext uri="{FF2B5EF4-FFF2-40B4-BE49-F238E27FC236}">
                <a16:creationId xmlns:a16="http://schemas.microsoft.com/office/drawing/2014/main" id="{4A0EEB9E-EB6A-4436-B345-8D64D4FEB97E}"/>
              </a:ext>
            </a:extLst>
          </p:cNvPr>
          <p:cNvSpPr txBox="1"/>
          <p:nvPr/>
        </p:nvSpPr>
        <p:spPr>
          <a:xfrm>
            <a:off x="6440394" y="3454404"/>
            <a:ext cx="1780242" cy="584775"/>
          </a:xfrm>
          <a:prstGeom prst="rect">
            <a:avLst/>
          </a:prstGeom>
          <a:noFill/>
          <a:ln>
            <a:solidFill>
              <a:schemeClr val="tx1"/>
            </a:solidFill>
          </a:ln>
        </p:spPr>
        <p:txBody>
          <a:bodyPr wrap="square" rtlCol="0">
            <a:spAutoFit/>
          </a:bodyPr>
          <a:lstStyle/>
          <a:p>
            <a:pPr algn="ctr"/>
            <a:r>
              <a:rPr lang="en-IN" sz="1600" dirty="0">
                <a:latin typeface="Times New Roman" panose="02020603050405020304" pitchFamily="18" charset="0"/>
                <a:cs typeface="Times New Roman" panose="02020603050405020304" pitchFamily="18" charset="0"/>
              </a:rPr>
              <a:t>Cyclonic Storm (40-50 knots)</a:t>
            </a:r>
          </a:p>
        </p:txBody>
      </p:sp>
      <p:pic>
        <p:nvPicPr>
          <p:cNvPr id="19" name="Picture 18">
            <a:extLst>
              <a:ext uri="{FF2B5EF4-FFF2-40B4-BE49-F238E27FC236}">
                <a16:creationId xmlns:a16="http://schemas.microsoft.com/office/drawing/2014/main" id="{4424E81B-FE3B-448B-B018-766F5B0CF14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595972" y="1552529"/>
            <a:ext cx="1780241" cy="1812317"/>
          </a:xfrm>
          <a:prstGeom prst="rect">
            <a:avLst/>
          </a:prstGeom>
        </p:spPr>
      </p:pic>
      <p:sp>
        <p:nvSpPr>
          <p:cNvPr id="21" name="TextBox 20">
            <a:extLst>
              <a:ext uri="{FF2B5EF4-FFF2-40B4-BE49-F238E27FC236}">
                <a16:creationId xmlns:a16="http://schemas.microsoft.com/office/drawing/2014/main" id="{37088452-6EDF-47A7-8B33-A1D97B4CD212}"/>
              </a:ext>
            </a:extLst>
          </p:cNvPr>
          <p:cNvSpPr txBox="1"/>
          <p:nvPr/>
        </p:nvSpPr>
        <p:spPr>
          <a:xfrm>
            <a:off x="9595971" y="3454403"/>
            <a:ext cx="1780241" cy="830997"/>
          </a:xfrm>
          <a:prstGeom prst="rect">
            <a:avLst/>
          </a:prstGeom>
          <a:noFill/>
          <a:ln>
            <a:solidFill>
              <a:schemeClr val="tx1"/>
            </a:solidFill>
          </a:ln>
        </p:spPr>
        <p:txBody>
          <a:bodyPr wrap="square" rtlCol="0">
            <a:spAutoFit/>
          </a:bodyPr>
          <a:lstStyle/>
          <a:p>
            <a:pPr algn="ctr"/>
            <a:r>
              <a:rPr lang="en-IN" sz="1600" dirty="0">
                <a:latin typeface="Times New Roman" panose="02020603050405020304" pitchFamily="18" charset="0"/>
                <a:cs typeface="Times New Roman" panose="02020603050405020304" pitchFamily="18" charset="0"/>
              </a:rPr>
              <a:t>Severe Cyclonic Storm (55-65 knots)</a:t>
            </a:r>
          </a:p>
        </p:txBody>
      </p:sp>
      <p:pic>
        <p:nvPicPr>
          <p:cNvPr id="22" name="Picture 21">
            <a:extLst>
              <a:ext uri="{FF2B5EF4-FFF2-40B4-BE49-F238E27FC236}">
                <a16:creationId xmlns:a16="http://schemas.microsoft.com/office/drawing/2014/main" id="{EEBD2A3A-20FE-43FF-936E-226FEE5DF8B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17092" y="4148741"/>
            <a:ext cx="1780241" cy="1806812"/>
          </a:xfrm>
          <a:prstGeom prst="rect">
            <a:avLst/>
          </a:prstGeom>
        </p:spPr>
      </p:pic>
      <p:sp>
        <p:nvSpPr>
          <p:cNvPr id="24" name="TextBox 23">
            <a:extLst>
              <a:ext uri="{FF2B5EF4-FFF2-40B4-BE49-F238E27FC236}">
                <a16:creationId xmlns:a16="http://schemas.microsoft.com/office/drawing/2014/main" id="{4080C089-A360-449F-BA69-1F221574D17C}"/>
              </a:ext>
            </a:extLst>
          </p:cNvPr>
          <p:cNvSpPr txBox="1"/>
          <p:nvPr/>
        </p:nvSpPr>
        <p:spPr>
          <a:xfrm>
            <a:off x="517091" y="6005957"/>
            <a:ext cx="1780242" cy="830997"/>
          </a:xfrm>
          <a:prstGeom prst="rect">
            <a:avLst/>
          </a:prstGeom>
          <a:noFill/>
          <a:ln>
            <a:solidFill>
              <a:schemeClr val="tx1"/>
            </a:solidFill>
          </a:ln>
        </p:spPr>
        <p:txBody>
          <a:bodyPr wrap="square" rtlCol="0">
            <a:spAutoFit/>
          </a:bodyPr>
          <a:lstStyle/>
          <a:p>
            <a:pPr algn="ctr"/>
            <a:r>
              <a:rPr lang="en-IN" sz="1600" dirty="0">
                <a:latin typeface="Times New Roman" panose="02020603050405020304" pitchFamily="18" charset="0"/>
                <a:cs typeface="Times New Roman" panose="02020603050405020304" pitchFamily="18" charset="0"/>
              </a:rPr>
              <a:t>Very Severe Cyclonic Storm (70-90 knots)</a:t>
            </a:r>
          </a:p>
        </p:txBody>
      </p:sp>
      <p:pic>
        <p:nvPicPr>
          <p:cNvPr id="25" name="Picture 24">
            <a:extLst>
              <a:ext uri="{FF2B5EF4-FFF2-40B4-BE49-F238E27FC236}">
                <a16:creationId xmlns:a16="http://schemas.microsoft.com/office/drawing/2014/main" id="{F82DCBBA-E100-45D2-8D08-269F7D64E15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509315" y="4151415"/>
            <a:ext cx="1740444" cy="1735218"/>
          </a:xfrm>
          <a:prstGeom prst="rect">
            <a:avLst/>
          </a:prstGeom>
        </p:spPr>
      </p:pic>
      <p:sp>
        <p:nvSpPr>
          <p:cNvPr id="27" name="TextBox 26">
            <a:extLst>
              <a:ext uri="{FF2B5EF4-FFF2-40B4-BE49-F238E27FC236}">
                <a16:creationId xmlns:a16="http://schemas.microsoft.com/office/drawing/2014/main" id="{3B1C6464-0FD4-4D50-810C-FBA5B1F5369B}"/>
              </a:ext>
            </a:extLst>
          </p:cNvPr>
          <p:cNvSpPr txBox="1"/>
          <p:nvPr/>
        </p:nvSpPr>
        <p:spPr>
          <a:xfrm>
            <a:off x="3509314" y="5958226"/>
            <a:ext cx="1740444" cy="830997"/>
          </a:xfrm>
          <a:prstGeom prst="rect">
            <a:avLst/>
          </a:prstGeom>
          <a:noFill/>
          <a:ln>
            <a:solidFill>
              <a:schemeClr val="tx1"/>
            </a:solidFill>
          </a:ln>
        </p:spPr>
        <p:txBody>
          <a:bodyPr wrap="square" rtlCol="0">
            <a:spAutoFit/>
          </a:bodyPr>
          <a:lstStyle/>
          <a:p>
            <a:pPr algn="ctr"/>
            <a:r>
              <a:rPr lang="en-IN" sz="1600" dirty="0">
                <a:latin typeface="Times New Roman" panose="02020603050405020304" pitchFamily="18" charset="0"/>
                <a:cs typeface="Times New Roman" panose="02020603050405020304" pitchFamily="18" charset="0"/>
              </a:rPr>
              <a:t>Extremely Severe Cyclonic Storm (95-120 knots)</a:t>
            </a:r>
          </a:p>
        </p:txBody>
      </p:sp>
      <p:pic>
        <p:nvPicPr>
          <p:cNvPr id="28" name="Picture 27">
            <a:extLst>
              <a:ext uri="{FF2B5EF4-FFF2-40B4-BE49-F238E27FC236}">
                <a16:creationId xmlns:a16="http://schemas.microsoft.com/office/drawing/2014/main" id="{05825A65-EB88-4D2E-B3A2-55D276AAC7B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461742" y="4148741"/>
            <a:ext cx="1758894" cy="1737892"/>
          </a:xfrm>
          <a:prstGeom prst="rect">
            <a:avLst/>
          </a:prstGeom>
        </p:spPr>
      </p:pic>
      <p:sp>
        <p:nvSpPr>
          <p:cNvPr id="30" name="TextBox 29">
            <a:extLst>
              <a:ext uri="{FF2B5EF4-FFF2-40B4-BE49-F238E27FC236}">
                <a16:creationId xmlns:a16="http://schemas.microsoft.com/office/drawing/2014/main" id="{16A07BF7-B80A-4489-9EEF-BFBB86E46BCF}"/>
              </a:ext>
            </a:extLst>
          </p:cNvPr>
          <p:cNvSpPr txBox="1"/>
          <p:nvPr/>
        </p:nvSpPr>
        <p:spPr>
          <a:xfrm>
            <a:off x="6440395" y="5955552"/>
            <a:ext cx="1780242" cy="584775"/>
          </a:xfrm>
          <a:prstGeom prst="rect">
            <a:avLst/>
          </a:prstGeom>
          <a:noFill/>
          <a:ln>
            <a:solidFill>
              <a:schemeClr val="tx1"/>
            </a:solidFill>
          </a:ln>
        </p:spPr>
        <p:txBody>
          <a:bodyPr wrap="square" rtlCol="0">
            <a:spAutoFit/>
          </a:bodyPr>
          <a:lstStyle/>
          <a:p>
            <a:pPr algn="ctr"/>
            <a:r>
              <a:rPr lang="en-IN" sz="1600" dirty="0">
                <a:latin typeface="Times New Roman" panose="02020603050405020304" pitchFamily="18" charset="0"/>
                <a:cs typeface="Times New Roman" panose="02020603050405020304" pitchFamily="18" charset="0"/>
              </a:rPr>
              <a:t>Super Cyclonic Storm (125+ knots)</a:t>
            </a:r>
          </a:p>
        </p:txBody>
      </p:sp>
      <p:pic>
        <p:nvPicPr>
          <p:cNvPr id="31" name="Graphic 30" descr="Arrow Slight curve">
            <a:extLst>
              <a:ext uri="{FF2B5EF4-FFF2-40B4-BE49-F238E27FC236}">
                <a16:creationId xmlns:a16="http://schemas.microsoft.com/office/drawing/2014/main" id="{45AA4CBC-EDA1-4D9B-A71F-ECCE0CA1251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333876" y="2077821"/>
            <a:ext cx="914400" cy="914400"/>
          </a:xfrm>
          <a:prstGeom prst="rect">
            <a:avLst/>
          </a:prstGeom>
        </p:spPr>
      </p:pic>
      <p:pic>
        <p:nvPicPr>
          <p:cNvPr id="36" name="Graphic 35" descr="Arrow Slight curve">
            <a:extLst>
              <a:ext uri="{FF2B5EF4-FFF2-40B4-BE49-F238E27FC236}">
                <a16:creationId xmlns:a16="http://schemas.microsoft.com/office/drawing/2014/main" id="{9B1826D7-A169-4496-8677-37038EDFDDEB}"/>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333876" y="4483709"/>
            <a:ext cx="914400" cy="914400"/>
          </a:xfrm>
          <a:prstGeom prst="rect">
            <a:avLst/>
          </a:prstGeom>
        </p:spPr>
      </p:pic>
      <p:pic>
        <p:nvPicPr>
          <p:cNvPr id="37" name="Graphic 36" descr="Arrow Slight curve">
            <a:extLst>
              <a:ext uri="{FF2B5EF4-FFF2-40B4-BE49-F238E27FC236}">
                <a16:creationId xmlns:a16="http://schemas.microsoft.com/office/drawing/2014/main" id="{4DA483A4-A88C-46F0-B75A-D0F90F7505AA}"/>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274641" y="4483709"/>
            <a:ext cx="914400" cy="914400"/>
          </a:xfrm>
          <a:prstGeom prst="rect">
            <a:avLst/>
          </a:prstGeom>
        </p:spPr>
      </p:pic>
      <p:pic>
        <p:nvPicPr>
          <p:cNvPr id="38" name="Graphic 37" descr="Arrow Slight curve">
            <a:extLst>
              <a:ext uri="{FF2B5EF4-FFF2-40B4-BE49-F238E27FC236}">
                <a16:creationId xmlns:a16="http://schemas.microsoft.com/office/drawing/2014/main" id="{ECD81556-EDEA-4EDD-AE8B-FC03900A5D09}"/>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334124" y="2092759"/>
            <a:ext cx="914400" cy="914400"/>
          </a:xfrm>
          <a:prstGeom prst="rect">
            <a:avLst/>
          </a:prstGeom>
        </p:spPr>
      </p:pic>
      <p:pic>
        <p:nvPicPr>
          <p:cNvPr id="39" name="Graphic 38" descr="Arrow Slight curve">
            <a:extLst>
              <a:ext uri="{FF2B5EF4-FFF2-40B4-BE49-F238E27FC236}">
                <a16:creationId xmlns:a16="http://schemas.microsoft.com/office/drawing/2014/main" id="{BFAABCFF-86EC-4D35-82AA-240F7B83D296}"/>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274641" y="2230221"/>
            <a:ext cx="914400" cy="914400"/>
          </a:xfrm>
          <a:prstGeom prst="rect">
            <a:avLst/>
          </a:prstGeom>
        </p:spPr>
      </p:pic>
      <p:pic>
        <p:nvPicPr>
          <p:cNvPr id="2" name="Picture 1">
            <a:extLst>
              <a:ext uri="{FF2B5EF4-FFF2-40B4-BE49-F238E27FC236}">
                <a16:creationId xmlns:a16="http://schemas.microsoft.com/office/drawing/2014/main" id="{E184D8CB-7AC4-149C-6322-93A92A95E163}"/>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 y="2"/>
            <a:ext cx="720000" cy="77429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Slide Number Placeholder 2">
            <a:extLst>
              <a:ext uri="{FF2B5EF4-FFF2-40B4-BE49-F238E27FC236}">
                <a16:creationId xmlns:a16="http://schemas.microsoft.com/office/drawing/2014/main" id="{C16BFB94-B8B6-991D-1736-DC9AD78391A0}"/>
              </a:ext>
            </a:extLst>
          </p:cNvPr>
          <p:cNvSpPr txBox="1">
            <a:spLocks/>
          </p:cNvSpPr>
          <p:nvPr/>
        </p:nvSpPr>
        <p:spPr>
          <a:xfrm>
            <a:off x="11763866" y="6492875"/>
            <a:ext cx="428134"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9099E15-0B61-4255-AA40-DB1990BD2F98}" type="slidenum">
              <a:rPr lang="en-IN" smtClean="0">
                <a:latin typeface="Times New Roman" panose="02020603050405020304" pitchFamily="18" charset="0"/>
                <a:cs typeface="Times New Roman" panose="02020603050405020304" pitchFamily="18" charset="0"/>
              </a:rPr>
              <a:pPr/>
              <a:t>11</a:t>
            </a:fld>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156425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60A5604-2EEC-D049-A3C7-8371C073788C}"/>
              </a:ext>
            </a:extLst>
          </p:cNvPr>
          <p:cNvSpPr txBox="1"/>
          <p:nvPr/>
        </p:nvSpPr>
        <p:spPr>
          <a:xfrm>
            <a:off x="3542238" y="0"/>
            <a:ext cx="5107523" cy="707886"/>
          </a:xfrm>
          <a:prstGeom prst="rect">
            <a:avLst/>
          </a:prstGeom>
          <a:noFill/>
        </p:spPr>
        <p:txBody>
          <a:bodyPr wrap="square" rtlCol="0">
            <a:spAutoFit/>
          </a:bodyPr>
          <a:lstStyle/>
          <a:p>
            <a:pPr algn="ctr"/>
            <a:r>
              <a:rPr lang="en-IN" sz="4000" b="1" dirty="0">
                <a:latin typeface="Book Antiqua" panose="02040602050305030304" pitchFamily="18" charset="0"/>
              </a:rPr>
              <a:t>Dataset(4/4)</a:t>
            </a:r>
          </a:p>
        </p:txBody>
      </p:sp>
      <p:pic>
        <p:nvPicPr>
          <p:cNvPr id="5" name="Picture 4">
            <a:extLst>
              <a:ext uri="{FF2B5EF4-FFF2-40B4-BE49-F238E27FC236}">
                <a16:creationId xmlns:a16="http://schemas.microsoft.com/office/drawing/2014/main" id="{F0025959-1741-A269-23E5-16FDE769CB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0001" y="989629"/>
            <a:ext cx="2238484" cy="2225040"/>
          </a:xfrm>
          <a:prstGeom prst="rect">
            <a:avLst/>
          </a:prstGeom>
        </p:spPr>
      </p:pic>
      <p:pic>
        <p:nvPicPr>
          <p:cNvPr id="7" name="Picture 6">
            <a:extLst>
              <a:ext uri="{FF2B5EF4-FFF2-40B4-BE49-F238E27FC236}">
                <a16:creationId xmlns:a16="http://schemas.microsoft.com/office/drawing/2014/main" id="{FD6F07EC-0107-97E8-B32F-0407D5F8EA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7366" y="3806218"/>
            <a:ext cx="2337993" cy="2379993"/>
          </a:xfrm>
          <a:prstGeom prst="rect">
            <a:avLst/>
          </a:prstGeom>
        </p:spPr>
      </p:pic>
      <p:sp>
        <p:nvSpPr>
          <p:cNvPr id="8" name="TextBox 7">
            <a:extLst>
              <a:ext uri="{FF2B5EF4-FFF2-40B4-BE49-F238E27FC236}">
                <a16:creationId xmlns:a16="http://schemas.microsoft.com/office/drawing/2014/main" id="{4D385AED-3DB2-5500-9D66-9DEFDEE3D728}"/>
              </a:ext>
            </a:extLst>
          </p:cNvPr>
          <p:cNvSpPr txBox="1"/>
          <p:nvPr/>
        </p:nvSpPr>
        <p:spPr>
          <a:xfrm>
            <a:off x="281317" y="3290500"/>
            <a:ext cx="2606487" cy="369332"/>
          </a:xfrm>
          <a:prstGeom prst="rect">
            <a:avLst/>
          </a:prstGeom>
          <a:noFill/>
          <a:ln>
            <a:solidFill>
              <a:schemeClr val="tx1"/>
            </a:solidFill>
          </a:ln>
        </p:spPr>
        <p:txBody>
          <a:bodyPr wrap="square" rtlCol="0">
            <a:spAutoFit/>
          </a:bodyPr>
          <a:lstStyle/>
          <a:p>
            <a:pPr algn="ctr"/>
            <a:r>
              <a:rPr lang="en-IN" dirty="0">
                <a:latin typeface="Times New Roman" panose="02020603050405020304" pitchFamily="18" charset="0"/>
                <a:cs typeface="Times New Roman" panose="02020603050405020304" pitchFamily="18" charset="0"/>
              </a:rPr>
              <a:t>Fig: No cyclone</a:t>
            </a:r>
          </a:p>
        </p:txBody>
      </p:sp>
      <p:sp>
        <p:nvSpPr>
          <p:cNvPr id="9" name="TextBox 8">
            <a:extLst>
              <a:ext uri="{FF2B5EF4-FFF2-40B4-BE49-F238E27FC236}">
                <a16:creationId xmlns:a16="http://schemas.microsoft.com/office/drawing/2014/main" id="{D0CE7EE8-738E-759A-C937-E0909779E30A}"/>
              </a:ext>
            </a:extLst>
          </p:cNvPr>
          <p:cNvSpPr txBox="1"/>
          <p:nvPr/>
        </p:nvSpPr>
        <p:spPr>
          <a:xfrm>
            <a:off x="447366" y="6262042"/>
            <a:ext cx="2326340" cy="369332"/>
          </a:xfrm>
          <a:prstGeom prst="rect">
            <a:avLst/>
          </a:prstGeom>
          <a:noFill/>
          <a:ln>
            <a:solidFill>
              <a:schemeClr val="tx1"/>
            </a:solidFill>
          </a:ln>
        </p:spPr>
        <p:txBody>
          <a:bodyPr wrap="square" rtlCol="0">
            <a:spAutoFit/>
          </a:bodyPr>
          <a:lstStyle/>
          <a:p>
            <a:pPr algn="ctr"/>
            <a:r>
              <a:rPr lang="en-IN" dirty="0">
                <a:latin typeface="Times New Roman" panose="02020603050405020304" pitchFamily="18" charset="0"/>
                <a:cs typeface="Times New Roman" panose="02020603050405020304" pitchFamily="18" charset="0"/>
              </a:rPr>
              <a:t>Fig: Cyclone</a:t>
            </a:r>
          </a:p>
        </p:txBody>
      </p:sp>
      <p:pic>
        <p:nvPicPr>
          <p:cNvPr id="4" name="Picture 3">
            <a:extLst>
              <a:ext uri="{FF2B5EF4-FFF2-40B4-BE49-F238E27FC236}">
                <a16:creationId xmlns:a16="http://schemas.microsoft.com/office/drawing/2014/main" id="{CABB524E-3BDE-1ECE-57B6-D46514F1452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2"/>
            <a:ext cx="720000" cy="77429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graphicFrame>
        <p:nvGraphicFramePr>
          <p:cNvPr id="6" name="Table 5">
            <a:extLst>
              <a:ext uri="{FF2B5EF4-FFF2-40B4-BE49-F238E27FC236}">
                <a16:creationId xmlns:a16="http://schemas.microsoft.com/office/drawing/2014/main" id="{99520386-1B4E-99E2-2D47-E3254C08EA1F}"/>
              </a:ext>
            </a:extLst>
          </p:cNvPr>
          <p:cNvGraphicFramePr>
            <a:graphicFrameLocks noGrp="1"/>
          </p:cNvGraphicFramePr>
          <p:nvPr>
            <p:extLst>
              <p:ext uri="{D42A27DB-BD31-4B8C-83A1-F6EECF244321}">
                <p14:modId xmlns:p14="http://schemas.microsoft.com/office/powerpoint/2010/main" val="3478216847"/>
              </p:ext>
            </p:extLst>
          </p:nvPr>
        </p:nvGraphicFramePr>
        <p:xfrm>
          <a:off x="3520916" y="1502768"/>
          <a:ext cx="7629273" cy="1849120"/>
        </p:xfrm>
        <a:graphic>
          <a:graphicData uri="http://schemas.openxmlformats.org/drawingml/2006/table">
            <a:tbl>
              <a:tblPr firstRow="1" bandRow="1">
                <a:tableStyleId>{5C22544A-7EE6-4342-B048-85BDC9FD1C3A}</a:tableStyleId>
              </a:tblPr>
              <a:tblGrid>
                <a:gridCol w="1147189">
                  <a:extLst>
                    <a:ext uri="{9D8B030D-6E8A-4147-A177-3AD203B41FA5}">
                      <a16:colId xmlns:a16="http://schemas.microsoft.com/office/drawing/2014/main" val="594201141"/>
                    </a:ext>
                  </a:extLst>
                </a:gridCol>
                <a:gridCol w="2313304">
                  <a:extLst>
                    <a:ext uri="{9D8B030D-6E8A-4147-A177-3AD203B41FA5}">
                      <a16:colId xmlns:a16="http://schemas.microsoft.com/office/drawing/2014/main" val="1701641365"/>
                    </a:ext>
                  </a:extLst>
                </a:gridCol>
                <a:gridCol w="2691493">
                  <a:extLst>
                    <a:ext uri="{9D8B030D-6E8A-4147-A177-3AD203B41FA5}">
                      <a16:colId xmlns:a16="http://schemas.microsoft.com/office/drawing/2014/main" val="3158728810"/>
                    </a:ext>
                  </a:extLst>
                </a:gridCol>
                <a:gridCol w="1477287">
                  <a:extLst>
                    <a:ext uri="{9D8B030D-6E8A-4147-A177-3AD203B41FA5}">
                      <a16:colId xmlns:a16="http://schemas.microsoft.com/office/drawing/2014/main" val="1955649321"/>
                    </a:ext>
                  </a:extLst>
                </a:gridCol>
              </a:tblGrid>
              <a:tr h="0">
                <a:tc>
                  <a:txBody>
                    <a:bodyPr/>
                    <a:lstStyle/>
                    <a:p>
                      <a:endParaRPr lang="en-IN"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Times New Roman" panose="02020603050405020304" pitchFamily="18" charset="0"/>
                          <a:cs typeface="Times New Roman" panose="02020603050405020304" pitchFamily="18" charset="0"/>
                        </a:rPr>
                        <a:t>Binary Classification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Times New Roman" panose="02020603050405020304" pitchFamily="18" charset="0"/>
                          <a:cs typeface="Times New Roman" panose="02020603050405020304" pitchFamily="18" charset="0"/>
                        </a:rPr>
                        <a:t>Multiclass Classification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Times New Roman" panose="02020603050405020304" pitchFamily="18" charset="0"/>
                          <a:cs typeface="Times New Roman" panose="02020603050405020304" pitchFamily="18" charset="0"/>
                        </a:rPr>
                        <a:t>Regression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03011755"/>
                  </a:ext>
                </a:extLst>
              </a:tr>
              <a:tr h="370840">
                <a:tc>
                  <a:txBody>
                    <a:bodyPr/>
                    <a:lstStyle/>
                    <a:p>
                      <a:r>
                        <a:rPr lang="en-IN" dirty="0">
                          <a:latin typeface="Times New Roman" panose="02020603050405020304" pitchFamily="18" charset="0"/>
                          <a:cs typeface="Times New Roman" panose="02020603050405020304" pitchFamily="18" charset="0"/>
                        </a:rPr>
                        <a:t>Training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Times New Roman" panose="02020603050405020304" pitchFamily="18" charset="0"/>
                          <a:cs typeface="Times New Roman" panose="02020603050405020304" pitchFamily="18" charset="0"/>
                        </a:rPr>
                        <a:t>1154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Times New Roman" panose="02020603050405020304" pitchFamily="18" charset="0"/>
                          <a:cs typeface="Times New Roman" panose="02020603050405020304" pitchFamily="18" charset="0"/>
                        </a:rPr>
                        <a:t>1316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Times New Roman" panose="02020603050405020304" pitchFamily="18" charset="0"/>
                          <a:cs typeface="Times New Roman" panose="02020603050405020304" pitchFamily="18" charset="0"/>
                        </a:rPr>
                        <a:t>1308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28250617"/>
                  </a:ext>
                </a:extLst>
              </a:tr>
              <a:tr h="370840">
                <a:tc>
                  <a:txBody>
                    <a:bodyPr/>
                    <a:lstStyle/>
                    <a:p>
                      <a:r>
                        <a:rPr lang="en-IN" dirty="0">
                          <a:latin typeface="Times New Roman" panose="02020603050405020304" pitchFamily="18" charset="0"/>
                          <a:cs typeface="Times New Roman" panose="02020603050405020304" pitchFamily="18" charset="0"/>
                        </a:rPr>
                        <a:t>Validation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Times New Roman" panose="02020603050405020304" pitchFamily="18" charset="0"/>
                          <a:cs typeface="Times New Roman" panose="02020603050405020304" pitchFamily="18" charset="0"/>
                        </a:rPr>
                        <a:t>247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Times New Roman" panose="02020603050405020304" pitchFamily="18" charset="0"/>
                          <a:cs typeface="Times New Roman" panose="02020603050405020304" pitchFamily="18" charset="0"/>
                        </a:rPr>
                        <a:t>280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Times New Roman" panose="02020603050405020304" pitchFamily="18" charset="0"/>
                          <a:cs typeface="Times New Roman" panose="02020603050405020304" pitchFamily="18" charset="0"/>
                        </a:rPr>
                        <a:t>348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92064978"/>
                  </a:ext>
                </a:extLst>
              </a:tr>
              <a:tr h="370840">
                <a:tc>
                  <a:txBody>
                    <a:bodyPr/>
                    <a:lstStyle/>
                    <a:p>
                      <a:r>
                        <a:rPr lang="en-IN" dirty="0">
                          <a:latin typeface="Times New Roman" panose="02020603050405020304" pitchFamily="18" charset="0"/>
                          <a:cs typeface="Times New Roman" panose="02020603050405020304" pitchFamily="18" charset="0"/>
                        </a:rPr>
                        <a:t>Testing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Times New Roman" panose="02020603050405020304" pitchFamily="18" charset="0"/>
                          <a:cs typeface="Times New Roman" panose="02020603050405020304" pitchFamily="18" charset="0"/>
                        </a:rPr>
                        <a:t>249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Times New Roman" panose="02020603050405020304" pitchFamily="18" charset="0"/>
                          <a:cs typeface="Times New Roman" panose="02020603050405020304" pitchFamily="18" charset="0"/>
                        </a:rPr>
                        <a:t>288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Times New Roman" panose="02020603050405020304" pitchFamily="18" charset="0"/>
                          <a:cs typeface="Times New Roman" panose="02020603050405020304" pitchFamily="18" charset="0"/>
                        </a:rPr>
                        <a:t>281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34756263"/>
                  </a:ext>
                </a:extLst>
              </a:tr>
              <a:tr h="370840">
                <a:tc>
                  <a:txBody>
                    <a:bodyPr/>
                    <a:lstStyle/>
                    <a:p>
                      <a:r>
                        <a:rPr lang="en-IN" dirty="0">
                          <a:latin typeface="Times New Roman" panose="02020603050405020304" pitchFamily="18" charset="0"/>
                          <a:cs typeface="Times New Roman" panose="02020603050405020304" pitchFamily="18" charset="0"/>
                        </a:rPr>
                        <a:t>Total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Times New Roman" panose="02020603050405020304" pitchFamily="18" charset="0"/>
                          <a:cs typeface="Times New Roman" panose="02020603050405020304" pitchFamily="18" charset="0"/>
                        </a:rPr>
                        <a:t>1650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Times New Roman" panose="02020603050405020304" pitchFamily="18" charset="0"/>
                          <a:cs typeface="Times New Roman" panose="02020603050405020304" pitchFamily="18" charset="0"/>
                        </a:rPr>
                        <a:t>1884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Times New Roman" panose="02020603050405020304" pitchFamily="18" charset="0"/>
                          <a:cs typeface="Times New Roman" panose="02020603050405020304" pitchFamily="18" charset="0"/>
                        </a:rPr>
                        <a:t>1869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62682648"/>
                  </a:ext>
                </a:extLst>
              </a:tr>
            </a:tbl>
          </a:graphicData>
        </a:graphic>
      </p:graphicFrame>
      <p:graphicFrame>
        <p:nvGraphicFramePr>
          <p:cNvPr id="10" name="Table 9">
            <a:extLst>
              <a:ext uri="{FF2B5EF4-FFF2-40B4-BE49-F238E27FC236}">
                <a16:creationId xmlns:a16="http://schemas.microsoft.com/office/drawing/2014/main" id="{449B8D31-FD8D-735E-BC41-61B2DF743E2B}"/>
              </a:ext>
            </a:extLst>
          </p:cNvPr>
          <p:cNvGraphicFramePr>
            <a:graphicFrameLocks noGrp="1"/>
          </p:cNvGraphicFramePr>
          <p:nvPr>
            <p:extLst>
              <p:ext uri="{D42A27DB-BD31-4B8C-83A1-F6EECF244321}">
                <p14:modId xmlns:p14="http://schemas.microsoft.com/office/powerpoint/2010/main" val="890846572"/>
              </p:ext>
            </p:extLst>
          </p:nvPr>
        </p:nvGraphicFramePr>
        <p:xfrm>
          <a:off x="3475471" y="4146770"/>
          <a:ext cx="7586630" cy="2494280"/>
        </p:xfrm>
        <a:graphic>
          <a:graphicData uri="http://schemas.openxmlformats.org/drawingml/2006/table">
            <a:tbl>
              <a:tblPr firstRow="1" bandRow="1">
                <a:tableStyleId>{5C22544A-7EE6-4342-B048-85BDC9FD1C3A}</a:tableStyleId>
              </a:tblPr>
              <a:tblGrid>
                <a:gridCol w="4479115">
                  <a:extLst>
                    <a:ext uri="{9D8B030D-6E8A-4147-A177-3AD203B41FA5}">
                      <a16:colId xmlns:a16="http://schemas.microsoft.com/office/drawing/2014/main" val="1993806910"/>
                    </a:ext>
                  </a:extLst>
                </a:gridCol>
                <a:gridCol w="1550977">
                  <a:extLst>
                    <a:ext uri="{9D8B030D-6E8A-4147-A177-3AD203B41FA5}">
                      <a16:colId xmlns:a16="http://schemas.microsoft.com/office/drawing/2014/main" val="3244987568"/>
                    </a:ext>
                  </a:extLst>
                </a:gridCol>
                <a:gridCol w="1556538">
                  <a:extLst>
                    <a:ext uri="{9D8B030D-6E8A-4147-A177-3AD203B41FA5}">
                      <a16:colId xmlns:a16="http://schemas.microsoft.com/office/drawing/2014/main" val="3014478682"/>
                    </a:ext>
                  </a:extLst>
                </a:gridCol>
              </a:tblGrid>
              <a:tr h="370840">
                <a:tc>
                  <a:txBody>
                    <a:bodyPr/>
                    <a:lstStyle/>
                    <a:p>
                      <a:r>
                        <a:rPr lang="en-IN" dirty="0">
                          <a:latin typeface="Times New Roman" panose="02020603050405020304" pitchFamily="18" charset="0"/>
                          <a:cs typeface="Times New Roman" panose="02020603050405020304" pitchFamily="18" charset="0"/>
                        </a:rPr>
                        <a:t>Category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Times New Roman" panose="02020603050405020304" pitchFamily="18" charset="0"/>
                          <a:cs typeface="Times New Roman" panose="02020603050405020304" pitchFamily="18" charset="0"/>
                        </a:rPr>
                        <a:t>Wind Speed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Times New Roman" panose="02020603050405020304" pitchFamily="18" charset="0"/>
                          <a:cs typeface="Times New Roman" panose="02020603050405020304" pitchFamily="18" charset="0"/>
                        </a:rPr>
                        <a:t>Actual Images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00579270"/>
                  </a:ext>
                </a:extLst>
              </a:tr>
              <a:tr h="370840">
                <a:tc>
                  <a:txBody>
                    <a:bodyPr/>
                    <a:lstStyle/>
                    <a:p>
                      <a:r>
                        <a:rPr lang="en-IN" dirty="0">
                          <a:latin typeface="Times New Roman" panose="02020603050405020304" pitchFamily="18" charset="0"/>
                          <a:cs typeface="Times New Roman" panose="02020603050405020304" pitchFamily="18" charset="0"/>
                        </a:rPr>
                        <a:t>Depression (D)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Times New Roman" panose="02020603050405020304" pitchFamily="18" charset="0"/>
                          <a:cs typeface="Times New Roman" panose="02020603050405020304" pitchFamily="18" charset="0"/>
                        </a:rPr>
                        <a:t>20-25 knots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Times New Roman" panose="02020603050405020304" pitchFamily="18" charset="0"/>
                          <a:cs typeface="Times New Roman" panose="02020603050405020304" pitchFamily="18" charset="0"/>
                        </a:rPr>
                        <a:t>352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68905333"/>
                  </a:ext>
                </a:extLst>
              </a:tr>
              <a:tr h="370840">
                <a:tc>
                  <a:txBody>
                    <a:bodyPr/>
                    <a:lstStyle/>
                    <a:p>
                      <a:r>
                        <a:rPr lang="en-IN" dirty="0">
                          <a:latin typeface="Times New Roman" panose="02020603050405020304" pitchFamily="18" charset="0"/>
                          <a:cs typeface="Times New Roman" panose="02020603050405020304" pitchFamily="18" charset="0"/>
                        </a:rPr>
                        <a:t>Deep Depression (DD)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Times New Roman" panose="02020603050405020304" pitchFamily="18" charset="0"/>
                          <a:cs typeface="Times New Roman" panose="02020603050405020304" pitchFamily="18" charset="0"/>
                        </a:rPr>
                        <a:t>30-35 knots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Times New Roman" panose="02020603050405020304" pitchFamily="18" charset="0"/>
                          <a:cs typeface="Times New Roman" panose="02020603050405020304" pitchFamily="18" charset="0"/>
                        </a:rPr>
                        <a:t>534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23015374"/>
                  </a:ext>
                </a:extLst>
              </a:tr>
              <a:tr h="370840">
                <a:tc>
                  <a:txBody>
                    <a:bodyPr/>
                    <a:lstStyle/>
                    <a:p>
                      <a:r>
                        <a:rPr lang="en-IN" dirty="0">
                          <a:latin typeface="Times New Roman" panose="02020603050405020304" pitchFamily="18" charset="0"/>
                          <a:cs typeface="Times New Roman" panose="02020603050405020304" pitchFamily="18" charset="0"/>
                        </a:rPr>
                        <a:t>Cyclonic Storm (CS)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Times New Roman" panose="02020603050405020304" pitchFamily="18" charset="0"/>
                          <a:cs typeface="Times New Roman" panose="02020603050405020304" pitchFamily="18" charset="0"/>
                        </a:rPr>
                        <a:t>40-50 knots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Times New Roman" panose="02020603050405020304" pitchFamily="18" charset="0"/>
                          <a:cs typeface="Times New Roman" panose="02020603050405020304" pitchFamily="18" charset="0"/>
                        </a:rPr>
                        <a:t>396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2857433"/>
                  </a:ext>
                </a:extLst>
              </a:tr>
              <a:tr h="370840">
                <a:tc>
                  <a:txBody>
                    <a:bodyPr/>
                    <a:lstStyle/>
                    <a:p>
                      <a:r>
                        <a:rPr lang="en-IN" dirty="0">
                          <a:latin typeface="Times New Roman" panose="02020603050405020304" pitchFamily="18" charset="0"/>
                          <a:cs typeface="Times New Roman" panose="02020603050405020304" pitchFamily="18" charset="0"/>
                        </a:rPr>
                        <a:t>Severe Cyclonic Storm (SevereCS)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Times New Roman" panose="02020603050405020304" pitchFamily="18" charset="0"/>
                          <a:cs typeface="Times New Roman" panose="02020603050405020304" pitchFamily="18" charset="0"/>
                        </a:rPr>
                        <a:t>55-65 knots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Times New Roman" panose="02020603050405020304" pitchFamily="18" charset="0"/>
                          <a:cs typeface="Times New Roman" panose="02020603050405020304" pitchFamily="18" charset="0"/>
                        </a:rPr>
                        <a:t>257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09585942"/>
                  </a:ext>
                </a:extLst>
              </a:tr>
              <a:tr h="370840">
                <a:tc>
                  <a:txBody>
                    <a:bodyPr/>
                    <a:lstStyle/>
                    <a:p>
                      <a:r>
                        <a:rPr lang="en-IN" dirty="0">
                          <a:latin typeface="Times New Roman" panose="02020603050405020304" pitchFamily="18" charset="0"/>
                          <a:cs typeface="Times New Roman" panose="02020603050405020304" pitchFamily="18" charset="0"/>
                        </a:rPr>
                        <a:t>Very Severe Cyclonic Storm (VSCS)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Times New Roman" panose="02020603050405020304" pitchFamily="18" charset="0"/>
                          <a:cs typeface="Times New Roman" panose="02020603050405020304" pitchFamily="18" charset="0"/>
                        </a:rPr>
                        <a:t>70+ knots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Times New Roman" panose="02020603050405020304" pitchFamily="18" charset="0"/>
                          <a:cs typeface="Times New Roman" panose="02020603050405020304" pitchFamily="18" charset="0"/>
                        </a:rPr>
                        <a:t>305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94428658"/>
                  </a:ext>
                </a:extLst>
              </a:tr>
            </a:tbl>
          </a:graphicData>
        </a:graphic>
      </p:graphicFrame>
      <p:sp>
        <p:nvSpPr>
          <p:cNvPr id="11" name="Slide Number Placeholder 2">
            <a:extLst>
              <a:ext uri="{FF2B5EF4-FFF2-40B4-BE49-F238E27FC236}">
                <a16:creationId xmlns:a16="http://schemas.microsoft.com/office/drawing/2014/main" id="{40EC0967-D92E-9775-C0C0-AB8B2998254B}"/>
              </a:ext>
            </a:extLst>
          </p:cNvPr>
          <p:cNvSpPr txBox="1">
            <a:spLocks/>
          </p:cNvSpPr>
          <p:nvPr/>
        </p:nvSpPr>
        <p:spPr>
          <a:xfrm>
            <a:off x="11763866" y="6492875"/>
            <a:ext cx="428134"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9099E15-0B61-4255-AA40-DB1990BD2F98}" type="slidenum">
              <a:rPr lang="en-IN" smtClean="0">
                <a:latin typeface="Times New Roman" panose="02020603050405020304" pitchFamily="18" charset="0"/>
                <a:cs typeface="Times New Roman" panose="02020603050405020304" pitchFamily="18" charset="0"/>
              </a:rPr>
              <a:pPr/>
              <a:t>12</a:t>
            </a:fld>
            <a:endParaRPr lang="en-IN" dirty="0">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FA7DA8CA-4238-6872-5284-D8D787B26DF8}"/>
              </a:ext>
            </a:extLst>
          </p:cNvPr>
          <p:cNvSpPr txBox="1"/>
          <p:nvPr/>
        </p:nvSpPr>
        <p:spPr>
          <a:xfrm>
            <a:off x="6095999" y="1075749"/>
            <a:ext cx="3310845" cy="369332"/>
          </a:xfrm>
          <a:prstGeom prst="rect">
            <a:avLst/>
          </a:prstGeom>
          <a:noFill/>
          <a:ln>
            <a:solidFill>
              <a:schemeClr val="tx1"/>
            </a:solidFill>
          </a:ln>
        </p:spPr>
        <p:txBody>
          <a:bodyPr wrap="square" rtlCol="0">
            <a:spAutoFit/>
          </a:bodyPr>
          <a:lstStyle/>
          <a:p>
            <a:pPr algn="ctr"/>
            <a:r>
              <a:rPr lang="en-IN" dirty="0">
                <a:latin typeface="Times New Roman" panose="02020603050405020304" pitchFamily="18" charset="0"/>
                <a:cs typeface="Times New Roman" panose="02020603050405020304" pitchFamily="18" charset="0"/>
              </a:rPr>
              <a:t>Table: Data Split</a:t>
            </a:r>
          </a:p>
        </p:txBody>
      </p:sp>
      <p:sp>
        <p:nvSpPr>
          <p:cNvPr id="13" name="TextBox 12">
            <a:extLst>
              <a:ext uri="{FF2B5EF4-FFF2-40B4-BE49-F238E27FC236}">
                <a16:creationId xmlns:a16="http://schemas.microsoft.com/office/drawing/2014/main" id="{D7F1A228-0A20-A4B5-7F3C-B1264BEBE776}"/>
              </a:ext>
            </a:extLst>
          </p:cNvPr>
          <p:cNvSpPr txBox="1"/>
          <p:nvPr/>
        </p:nvSpPr>
        <p:spPr>
          <a:xfrm>
            <a:off x="4695590" y="3662064"/>
            <a:ext cx="5279924" cy="369332"/>
          </a:xfrm>
          <a:prstGeom prst="rect">
            <a:avLst/>
          </a:prstGeom>
          <a:noFill/>
          <a:ln>
            <a:solidFill>
              <a:schemeClr val="tx1"/>
            </a:solidFill>
          </a:ln>
        </p:spPr>
        <p:txBody>
          <a:bodyPr wrap="square" rtlCol="0">
            <a:spAutoFit/>
          </a:bodyPr>
          <a:lstStyle/>
          <a:p>
            <a:pPr algn="ctr"/>
            <a:r>
              <a:rPr lang="en-IN" dirty="0">
                <a:latin typeface="Times New Roman" panose="02020603050405020304" pitchFamily="18" charset="0"/>
                <a:cs typeface="Times New Roman" panose="02020603050405020304" pitchFamily="18" charset="0"/>
              </a:rPr>
              <a:t>Table: Category of cyclones (Multiclass classification)</a:t>
            </a:r>
          </a:p>
        </p:txBody>
      </p:sp>
    </p:spTree>
    <p:extLst>
      <p:ext uri="{BB962C8B-B14F-4D97-AF65-F5344CB8AC3E}">
        <p14:creationId xmlns:p14="http://schemas.microsoft.com/office/powerpoint/2010/main" val="190789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A6AFF40-643F-8E02-67A0-C784EF75E5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7326" y="235670"/>
            <a:ext cx="9137347" cy="5753144"/>
          </a:xfrm>
          <a:prstGeom prst="rect">
            <a:avLst/>
          </a:prstGeom>
        </p:spPr>
      </p:pic>
      <p:sp>
        <p:nvSpPr>
          <p:cNvPr id="4" name="TextBox 3">
            <a:extLst>
              <a:ext uri="{FF2B5EF4-FFF2-40B4-BE49-F238E27FC236}">
                <a16:creationId xmlns:a16="http://schemas.microsoft.com/office/drawing/2014/main" id="{0B6E6C0C-5747-4A71-2E50-754B49F3D275}"/>
              </a:ext>
            </a:extLst>
          </p:cNvPr>
          <p:cNvSpPr txBox="1"/>
          <p:nvPr/>
        </p:nvSpPr>
        <p:spPr>
          <a:xfrm>
            <a:off x="3779724" y="6138140"/>
            <a:ext cx="5365690" cy="400110"/>
          </a:xfrm>
          <a:prstGeom prst="rect">
            <a:avLst/>
          </a:prstGeom>
          <a:noFill/>
          <a:ln>
            <a:solidFill>
              <a:schemeClr val="tx1"/>
            </a:solidFill>
          </a:ln>
        </p:spPr>
        <p:txBody>
          <a:bodyPr wrap="square" rtlCol="0">
            <a:spAutoFit/>
          </a:bodyPr>
          <a:lstStyle/>
          <a:p>
            <a:pPr algn="ctr"/>
            <a:r>
              <a:rPr lang="en-IN" sz="2000" dirty="0">
                <a:latin typeface="Times New Roman" panose="02020603050405020304" pitchFamily="18" charset="0"/>
                <a:cs typeface="Times New Roman" panose="02020603050405020304" pitchFamily="18" charset="0"/>
              </a:rPr>
              <a:t>Fig: Raw image file from CIMSS data archive</a:t>
            </a:r>
          </a:p>
        </p:txBody>
      </p:sp>
      <p:sp>
        <p:nvSpPr>
          <p:cNvPr id="5" name="Rectangle: Rounded Corners 4">
            <a:extLst>
              <a:ext uri="{FF2B5EF4-FFF2-40B4-BE49-F238E27FC236}">
                <a16:creationId xmlns:a16="http://schemas.microsoft.com/office/drawing/2014/main" id="{F46DA261-1237-9F44-5304-3FFC4BE21728}"/>
              </a:ext>
            </a:extLst>
          </p:cNvPr>
          <p:cNvSpPr/>
          <p:nvPr/>
        </p:nvSpPr>
        <p:spPr>
          <a:xfrm>
            <a:off x="4883085" y="5769204"/>
            <a:ext cx="725863" cy="292231"/>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Rounded Corners 5">
            <a:extLst>
              <a:ext uri="{FF2B5EF4-FFF2-40B4-BE49-F238E27FC236}">
                <a16:creationId xmlns:a16="http://schemas.microsoft.com/office/drawing/2014/main" id="{5AF87296-F4F8-6931-A1B2-D4AA8DB9DA4C}"/>
              </a:ext>
            </a:extLst>
          </p:cNvPr>
          <p:cNvSpPr/>
          <p:nvPr/>
        </p:nvSpPr>
        <p:spPr>
          <a:xfrm>
            <a:off x="3908198" y="5753319"/>
            <a:ext cx="890045" cy="308116"/>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Rounded Corners 6">
            <a:extLst>
              <a:ext uri="{FF2B5EF4-FFF2-40B4-BE49-F238E27FC236}">
                <a16:creationId xmlns:a16="http://schemas.microsoft.com/office/drawing/2014/main" id="{7B177819-9C6E-F520-522E-213B6936A6D4}"/>
              </a:ext>
            </a:extLst>
          </p:cNvPr>
          <p:cNvSpPr/>
          <p:nvPr/>
        </p:nvSpPr>
        <p:spPr>
          <a:xfrm>
            <a:off x="5685340" y="5781300"/>
            <a:ext cx="725863" cy="292231"/>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Rounded Corners 7">
            <a:extLst>
              <a:ext uri="{FF2B5EF4-FFF2-40B4-BE49-F238E27FC236}">
                <a16:creationId xmlns:a16="http://schemas.microsoft.com/office/drawing/2014/main" id="{CA2305FA-BEA2-C01B-84DC-052B569CF3E2}"/>
              </a:ext>
            </a:extLst>
          </p:cNvPr>
          <p:cNvSpPr/>
          <p:nvPr/>
        </p:nvSpPr>
        <p:spPr>
          <a:xfrm>
            <a:off x="6562046" y="5781300"/>
            <a:ext cx="828568" cy="280135"/>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Rounded Corners 8">
            <a:extLst>
              <a:ext uri="{FF2B5EF4-FFF2-40B4-BE49-F238E27FC236}">
                <a16:creationId xmlns:a16="http://schemas.microsoft.com/office/drawing/2014/main" id="{69EEAAC5-7F61-BD47-C837-F31DA125B748}"/>
              </a:ext>
            </a:extLst>
          </p:cNvPr>
          <p:cNvSpPr/>
          <p:nvPr/>
        </p:nvSpPr>
        <p:spPr>
          <a:xfrm>
            <a:off x="3908198" y="819259"/>
            <a:ext cx="1615909" cy="1450157"/>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Rounded Corners 9">
            <a:extLst>
              <a:ext uri="{FF2B5EF4-FFF2-40B4-BE49-F238E27FC236}">
                <a16:creationId xmlns:a16="http://schemas.microsoft.com/office/drawing/2014/main" id="{7458CEDD-D379-FDBD-E49B-29F0684C26CB}"/>
              </a:ext>
            </a:extLst>
          </p:cNvPr>
          <p:cNvSpPr/>
          <p:nvPr/>
        </p:nvSpPr>
        <p:spPr>
          <a:xfrm>
            <a:off x="3800574" y="5343340"/>
            <a:ext cx="725863" cy="292231"/>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Rectangle: Rounded Corners 10">
            <a:extLst>
              <a:ext uri="{FF2B5EF4-FFF2-40B4-BE49-F238E27FC236}">
                <a16:creationId xmlns:a16="http://schemas.microsoft.com/office/drawing/2014/main" id="{03A8C0AB-9B7D-A3CF-F7CE-A6CFDB4AD101}"/>
              </a:ext>
            </a:extLst>
          </p:cNvPr>
          <p:cNvSpPr/>
          <p:nvPr/>
        </p:nvSpPr>
        <p:spPr>
          <a:xfrm>
            <a:off x="9938810" y="3904268"/>
            <a:ext cx="725863" cy="292231"/>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2" name="Connector: Curved 11">
            <a:extLst>
              <a:ext uri="{FF2B5EF4-FFF2-40B4-BE49-F238E27FC236}">
                <a16:creationId xmlns:a16="http://schemas.microsoft.com/office/drawing/2014/main" id="{73444F5E-9026-91AE-3314-89B52BEB3F7B}"/>
              </a:ext>
            </a:extLst>
          </p:cNvPr>
          <p:cNvCxnSpPr>
            <a:cxnSpLocks/>
          </p:cNvCxnSpPr>
          <p:nvPr/>
        </p:nvCxnSpPr>
        <p:spPr>
          <a:xfrm rot="10800000" flipV="1">
            <a:off x="5608949" y="707010"/>
            <a:ext cx="802255" cy="457986"/>
          </a:xfrm>
          <a:prstGeom prst="curvedConnector3">
            <a:avLst>
              <a:gd name="adj1" fmla="val 50000"/>
            </a:avLst>
          </a:prstGeom>
          <a:ln>
            <a:solidFill>
              <a:schemeClr val="bg1"/>
            </a:solidFill>
            <a:tailEnd type="triangle"/>
          </a:ln>
        </p:spPr>
        <p:style>
          <a:lnRef idx="3">
            <a:schemeClr val="dk1"/>
          </a:lnRef>
          <a:fillRef idx="0">
            <a:schemeClr val="dk1"/>
          </a:fillRef>
          <a:effectRef idx="2">
            <a:schemeClr val="dk1"/>
          </a:effectRef>
          <a:fontRef idx="minor">
            <a:schemeClr val="tx1"/>
          </a:fontRef>
        </p:style>
      </p:cxnSp>
      <p:sp>
        <p:nvSpPr>
          <p:cNvPr id="17" name="TextBox 16">
            <a:extLst>
              <a:ext uri="{FF2B5EF4-FFF2-40B4-BE49-F238E27FC236}">
                <a16:creationId xmlns:a16="http://schemas.microsoft.com/office/drawing/2014/main" id="{F24088DB-630F-F6B0-8A7D-6B2F1F0AE89A}"/>
              </a:ext>
            </a:extLst>
          </p:cNvPr>
          <p:cNvSpPr txBox="1"/>
          <p:nvPr/>
        </p:nvSpPr>
        <p:spPr>
          <a:xfrm>
            <a:off x="10897385" y="2837468"/>
            <a:ext cx="1027521" cy="369332"/>
          </a:xfrm>
          <a:prstGeom prst="rect">
            <a:avLst/>
          </a:prstGeom>
          <a:noFill/>
        </p:spPr>
        <p:txBody>
          <a:bodyPr wrap="square" rtlCol="0">
            <a:spAutoFit/>
          </a:bodyPr>
          <a:lstStyle/>
          <a:p>
            <a:r>
              <a:rPr lang="en-IN" dirty="0"/>
              <a:t>Latitude</a:t>
            </a:r>
          </a:p>
        </p:txBody>
      </p:sp>
      <p:cxnSp>
        <p:nvCxnSpPr>
          <p:cNvPr id="18" name="Connector: Curved 17">
            <a:extLst>
              <a:ext uri="{FF2B5EF4-FFF2-40B4-BE49-F238E27FC236}">
                <a16:creationId xmlns:a16="http://schemas.microsoft.com/office/drawing/2014/main" id="{77484D9A-FC55-69E3-5F5E-F19F6F764BA4}"/>
              </a:ext>
            </a:extLst>
          </p:cNvPr>
          <p:cNvCxnSpPr>
            <a:cxnSpLocks/>
          </p:cNvCxnSpPr>
          <p:nvPr/>
        </p:nvCxnSpPr>
        <p:spPr>
          <a:xfrm rot="5400000">
            <a:off x="10506479" y="3400237"/>
            <a:ext cx="736862" cy="576000"/>
          </a:xfrm>
          <a:prstGeom prst="curvedConnector3">
            <a:avLst>
              <a:gd name="adj1" fmla="val 50000"/>
            </a:avLst>
          </a:prstGeom>
          <a:ln>
            <a:tailEnd type="triangle"/>
          </a:ln>
        </p:spPr>
        <p:style>
          <a:lnRef idx="3">
            <a:schemeClr val="dk1"/>
          </a:lnRef>
          <a:fillRef idx="0">
            <a:schemeClr val="dk1"/>
          </a:fillRef>
          <a:effectRef idx="2">
            <a:schemeClr val="dk1"/>
          </a:effectRef>
          <a:fontRef idx="minor">
            <a:schemeClr val="tx1"/>
          </a:fontRef>
        </p:style>
      </p:cxnSp>
      <p:sp>
        <p:nvSpPr>
          <p:cNvPr id="20" name="TextBox 19">
            <a:extLst>
              <a:ext uri="{FF2B5EF4-FFF2-40B4-BE49-F238E27FC236}">
                <a16:creationId xmlns:a16="http://schemas.microsoft.com/office/drawing/2014/main" id="{C746D1FA-72DE-D7EE-E04A-AFE418CA2EEF}"/>
              </a:ext>
            </a:extLst>
          </p:cNvPr>
          <p:cNvSpPr txBox="1"/>
          <p:nvPr/>
        </p:nvSpPr>
        <p:spPr>
          <a:xfrm>
            <a:off x="6462569" y="499854"/>
            <a:ext cx="1027521" cy="369332"/>
          </a:xfrm>
          <a:prstGeom prst="rect">
            <a:avLst/>
          </a:prstGeom>
          <a:noFill/>
        </p:spPr>
        <p:txBody>
          <a:bodyPr wrap="square" rtlCol="0">
            <a:spAutoFit/>
          </a:bodyPr>
          <a:lstStyle/>
          <a:p>
            <a:r>
              <a:rPr lang="en-IN" dirty="0">
                <a:solidFill>
                  <a:schemeClr val="bg1"/>
                </a:solidFill>
              </a:rPr>
              <a:t>Cyclone</a:t>
            </a:r>
          </a:p>
        </p:txBody>
      </p:sp>
      <p:sp>
        <p:nvSpPr>
          <p:cNvPr id="21" name="TextBox 20">
            <a:extLst>
              <a:ext uri="{FF2B5EF4-FFF2-40B4-BE49-F238E27FC236}">
                <a16:creationId xmlns:a16="http://schemas.microsoft.com/office/drawing/2014/main" id="{5DF14124-74DD-BC4F-97D4-3A277BBB8280}"/>
              </a:ext>
            </a:extLst>
          </p:cNvPr>
          <p:cNvSpPr txBox="1"/>
          <p:nvPr/>
        </p:nvSpPr>
        <p:spPr>
          <a:xfrm>
            <a:off x="4920791" y="4655953"/>
            <a:ext cx="1206632" cy="369332"/>
          </a:xfrm>
          <a:prstGeom prst="rect">
            <a:avLst/>
          </a:prstGeom>
          <a:noFill/>
        </p:spPr>
        <p:txBody>
          <a:bodyPr wrap="square" rtlCol="0">
            <a:spAutoFit/>
          </a:bodyPr>
          <a:lstStyle/>
          <a:p>
            <a:r>
              <a:rPr lang="en-IN" dirty="0">
                <a:solidFill>
                  <a:schemeClr val="bg1"/>
                </a:solidFill>
              </a:rPr>
              <a:t>Longitude</a:t>
            </a:r>
          </a:p>
        </p:txBody>
      </p:sp>
      <p:cxnSp>
        <p:nvCxnSpPr>
          <p:cNvPr id="22" name="Connector: Curved 21">
            <a:extLst>
              <a:ext uri="{FF2B5EF4-FFF2-40B4-BE49-F238E27FC236}">
                <a16:creationId xmlns:a16="http://schemas.microsoft.com/office/drawing/2014/main" id="{37135B9A-96CD-AFB3-5820-1E84DF522996}"/>
              </a:ext>
            </a:extLst>
          </p:cNvPr>
          <p:cNvCxnSpPr>
            <a:cxnSpLocks/>
          </p:cNvCxnSpPr>
          <p:nvPr/>
        </p:nvCxnSpPr>
        <p:spPr>
          <a:xfrm rot="10800000" flipV="1">
            <a:off x="4526437" y="4999303"/>
            <a:ext cx="611174" cy="490154"/>
          </a:xfrm>
          <a:prstGeom prst="curvedConnector3">
            <a:avLst>
              <a:gd name="adj1" fmla="val 50000"/>
            </a:avLst>
          </a:prstGeom>
          <a:ln>
            <a:solidFill>
              <a:schemeClr val="bg1"/>
            </a:solidFill>
            <a:tailEnd type="triangle"/>
          </a:ln>
        </p:spPr>
        <p:style>
          <a:lnRef idx="3">
            <a:schemeClr val="dk1"/>
          </a:lnRef>
          <a:fillRef idx="0">
            <a:schemeClr val="dk1"/>
          </a:fillRef>
          <a:effectRef idx="2">
            <a:schemeClr val="dk1"/>
          </a:effectRef>
          <a:fontRef idx="minor">
            <a:schemeClr val="tx1"/>
          </a:fontRef>
        </p:style>
      </p:cxnSp>
      <p:sp>
        <p:nvSpPr>
          <p:cNvPr id="14" name="Oval 13">
            <a:extLst>
              <a:ext uri="{FF2B5EF4-FFF2-40B4-BE49-F238E27FC236}">
                <a16:creationId xmlns:a16="http://schemas.microsoft.com/office/drawing/2014/main" id="{A9A5D074-DC02-3897-C9BF-A6C8ED44C875}"/>
              </a:ext>
            </a:extLst>
          </p:cNvPr>
          <p:cNvSpPr/>
          <p:nvPr/>
        </p:nvSpPr>
        <p:spPr>
          <a:xfrm>
            <a:off x="2802149" y="403026"/>
            <a:ext cx="3218376" cy="3003176"/>
          </a:xfrm>
          <a:prstGeom prst="ellipse">
            <a:avLst/>
          </a:prstGeom>
          <a:solidFill>
            <a:schemeClr val="bg1">
              <a:lumMod val="75000"/>
              <a:alpha val="20000"/>
            </a:schemeClr>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Oval 14">
            <a:extLst>
              <a:ext uri="{FF2B5EF4-FFF2-40B4-BE49-F238E27FC236}">
                <a16:creationId xmlns:a16="http://schemas.microsoft.com/office/drawing/2014/main" id="{8C8A52C2-24C2-9066-C4FB-63D147EDA846}"/>
              </a:ext>
            </a:extLst>
          </p:cNvPr>
          <p:cNvSpPr/>
          <p:nvPr/>
        </p:nvSpPr>
        <p:spPr>
          <a:xfrm>
            <a:off x="5435296" y="363984"/>
            <a:ext cx="3218376" cy="3003176"/>
          </a:xfrm>
          <a:prstGeom prst="ellipse">
            <a:avLst/>
          </a:prstGeom>
          <a:solidFill>
            <a:schemeClr val="bg1">
              <a:lumMod val="75000"/>
              <a:alpha val="20000"/>
            </a:schemeClr>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6" name="Connector: Curved 15">
            <a:extLst>
              <a:ext uri="{FF2B5EF4-FFF2-40B4-BE49-F238E27FC236}">
                <a16:creationId xmlns:a16="http://schemas.microsoft.com/office/drawing/2014/main" id="{EA2495B2-2616-B6ED-6B22-5C577370B6CA}"/>
              </a:ext>
            </a:extLst>
          </p:cNvPr>
          <p:cNvCxnSpPr>
            <a:cxnSpLocks/>
          </p:cNvCxnSpPr>
          <p:nvPr/>
        </p:nvCxnSpPr>
        <p:spPr>
          <a:xfrm flipV="1">
            <a:off x="3083859" y="3391957"/>
            <a:ext cx="716715" cy="367488"/>
          </a:xfrm>
          <a:prstGeom prst="curvedConnector3">
            <a:avLst>
              <a:gd name="adj1" fmla="val 50000"/>
            </a:avLst>
          </a:prstGeom>
          <a:ln>
            <a:solidFill>
              <a:schemeClr val="bg1"/>
            </a:solidFill>
            <a:tailEnd type="triangle"/>
          </a:ln>
        </p:spPr>
        <p:style>
          <a:lnRef idx="3">
            <a:schemeClr val="dk1"/>
          </a:lnRef>
          <a:fillRef idx="0">
            <a:schemeClr val="dk1"/>
          </a:fillRef>
          <a:effectRef idx="2">
            <a:schemeClr val="dk1"/>
          </a:effectRef>
          <a:fontRef idx="minor">
            <a:schemeClr val="tx1"/>
          </a:fontRef>
        </p:style>
      </p:cxnSp>
      <p:sp>
        <p:nvSpPr>
          <p:cNvPr id="24" name="TextBox 23">
            <a:extLst>
              <a:ext uri="{FF2B5EF4-FFF2-40B4-BE49-F238E27FC236}">
                <a16:creationId xmlns:a16="http://schemas.microsoft.com/office/drawing/2014/main" id="{1AFD3C0F-708F-F093-2223-907D6030C8B5}"/>
              </a:ext>
            </a:extLst>
          </p:cNvPr>
          <p:cNvSpPr txBox="1"/>
          <p:nvPr/>
        </p:nvSpPr>
        <p:spPr>
          <a:xfrm>
            <a:off x="2417784" y="3754778"/>
            <a:ext cx="1382789" cy="369332"/>
          </a:xfrm>
          <a:prstGeom prst="rect">
            <a:avLst/>
          </a:prstGeom>
          <a:noFill/>
        </p:spPr>
        <p:txBody>
          <a:bodyPr wrap="square" rtlCol="0">
            <a:spAutoFit/>
          </a:bodyPr>
          <a:lstStyle/>
          <a:p>
            <a:r>
              <a:rPr lang="en-IN" dirty="0">
                <a:solidFill>
                  <a:schemeClr val="bg1"/>
                </a:solidFill>
              </a:rPr>
              <a:t>Arabian Sea</a:t>
            </a:r>
          </a:p>
        </p:txBody>
      </p:sp>
      <p:cxnSp>
        <p:nvCxnSpPr>
          <p:cNvPr id="25" name="Connector: Curved 24">
            <a:extLst>
              <a:ext uri="{FF2B5EF4-FFF2-40B4-BE49-F238E27FC236}">
                <a16:creationId xmlns:a16="http://schemas.microsoft.com/office/drawing/2014/main" id="{4C12E672-1121-FF94-5893-B3540CEFA3A8}"/>
              </a:ext>
            </a:extLst>
          </p:cNvPr>
          <p:cNvCxnSpPr>
            <a:cxnSpLocks/>
          </p:cNvCxnSpPr>
          <p:nvPr/>
        </p:nvCxnSpPr>
        <p:spPr>
          <a:xfrm rot="16200000" flipV="1">
            <a:off x="7536460" y="3421710"/>
            <a:ext cx="328445" cy="268942"/>
          </a:xfrm>
          <a:prstGeom prst="curvedConnector3">
            <a:avLst>
              <a:gd name="adj1" fmla="val 50000"/>
            </a:avLst>
          </a:prstGeom>
          <a:ln>
            <a:solidFill>
              <a:schemeClr val="bg1"/>
            </a:solidFill>
            <a:tailEnd type="triangle"/>
          </a:ln>
        </p:spPr>
        <p:style>
          <a:lnRef idx="3">
            <a:schemeClr val="dk1"/>
          </a:lnRef>
          <a:fillRef idx="0">
            <a:schemeClr val="dk1"/>
          </a:fillRef>
          <a:effectRef idx="2">
            <a:schemeClr val="dk1"/>
          </a:effectRef>
          <a:fontRef idx="minor">
            <a:schemeClr val="tx1"/>
          </a:fontRef>
        </p:style>
      </p:cxnSp>
      <p:sp>
        <p:nvSpPr>
          <p:cNvPr id="28" name="TextBox 27">
            <a:extLst>
              <a:ext uri="{FF2B5EF4-FFF2-40B4-BE49-F238E27FC236}">
                <a16:creationId xmlns:a16="http://schemas.microsoft.com/office/drawing/2014/main" id="{FF907A82-E163-9A6A-A398-139B51FC823A}"/>
              </a:ext>
            </a:extLst>
          </p:cNvPr>
          <p:cNvSpPr txBox="1"/>
          <p:nvPr/>
        </p:nvSpPr>
        <p:spPr>
          <a:xfrm>
            <a:off x="6768353" y="3704315"/>
            <a:ext cx="1623075" cy="369332"/>
          </a:xfrm>
          <a:prstGeom prst="rect">
            <a:avLst/>
          </a:prstGeom>
          <a:noFill/>
        </p:spPr>
        <p:txBody>
          <a:bodyPr wrap="square" rtlCol="0">
            <a:spAutoFit/>
          </a:bodyPr>
          <a:lstStyle/>
          <a:p>
            <a:r>
              <a:rPr lang="en-IN" dirty="0">
                <a:solidFill>
                  <a:schemeClr val="bg1"/>
                </a:solidFill>
              </a:rPr>
              <a:t>Bay of Bengal</a:t>
            </a:r>
          </a:p>
        </p:txBody>
      </p:sp>
      <p:pic>
        <p:nvPicPr>
          <p:cNvPr id="13" name="Picture 12">
            <a:extLst>
              <a:ext uri="{FF2B5EF4-FFF2-40B4-BE49-F238E27FC236}">
                <a16:creationId xmlns:a16="http://schemas.microsoft.com/office/drawing/2014/main" id="{6C8FAF36-2D46-3B2B-60F9-44637225C5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2"/>
            <a:ext cx="720000" cy="77429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0" name="Slide Number Placeholder 2">
            <a:extLst>
              <a:ext uri="{FF2B5EF4-FFF2-40B4-BE49-F238E27FC236}">
                <a16:creationId xmlns:a16="http://schemas.microsoft.com/office/drawing/2014/main" id="{5F1CC02E-E345-891F-AFBF-5A2FB47FF9A3}"/>
              </a:ext>
            </a:extLst>
          </p:cNvPr>
          <p:cNvSpPr txBox="1">
            <a:spLocks/>
          </p:cNvSpPr>
          <p:nvPr/>
        </p:nvSpPr>
        <p:spPr>
          <a:xfrm>
            <a:off x="11763866" y="6492875"/>
            <a:ext cx="428134"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9099E15-0B61-4255-AA40-DB1990BD2F98}" type="slidenum">
              <a:rPr lang="en-IN" smtClean="0">
                <a:latin typeface="Times New Roman" panose="02020603050405020304" pitchFamily="18" charset="0"/>
                <a:cs typeface="Times New Roman" panose="02020603050405020304" pitchFamily="18" charset="0"/>
              </a:rPr>
              <a:pPr/>
              <a:t>13</a:t>
            </a:fld>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757054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2E5D332D-CED5-F354-0BA1-406031EB7D13}"/>
              </a:ext>
            </a:extLst>
          </p:cNvPr>
          <p:cNvGraphicFramePr>
            <a:graphicFrameLocks noGrp="1"/>
          </p:cNvGraphicFramePr>
          <p:nvPr>
            <p:extLst>
              <p:ext uri="{D42A27DB-BD31-4B8C-83A1-F6EECF244321}">
                <p14:modId xmlns:p14="http://schemas.microsoft.com/office/powerpoint/2010/main" val="3900617240"/>
              </p:ext>
            </p:extLst>
          </p:nvPr>
        </p:nvGraphicFramePr>
        <p:xfrm>
          <a:off x="235625" y="1807822"/>
          <a:ext cx="5860375" cy="3419230"/>
        </p:xfrm>
        <a:graphic>
          <a:graphicData uri="http://schemas.openxmlformats.org/drawingml/2006/table">
            <a:tbl>
              <a:tblPr>
                <a:tableStyleId>{5C22544A-7EE6-4342-B048-85BDC9FD1C3A}</a:tableStyleId>
              </a:tblPr>
              <a:tblGrid>
                <a:gridCol w="771670">
                  <a:extLst>
                    <a:ext uri="{9D8B030D-6E8A-4147-A177-3AD203B41FA5}">
                      <a16:colId xmlns:a16="http://schemas.microsoft.com/office/drawing/2014/main" val="955885272"/>
                    </a:ext>
                  </a:extLst>
                </a:gridCol>
                <a:gridCol w="5088705">
                  <a:extLst>
                    <a:ext uri="{9D8B030D-6E8A-4147-A177-3AD203B41FA5}">
                      <a16:colId xmlns:a16="http://schemas.microsoft.com/office/drawing/2014/main" val="1514683892"/>
                    </a:ext>
                  </a:extLst>
                </a:gridCol>
              </a:tblGrid>
              <a:tr h="253567">
                <a:tc>
                  <a:txBody>
                    <a:bodyPr/>
                    <a:lstStyle/>
                    <a:p>
                      <a:pPr algn="ctr">
                        <a:lnSpc>
                          <a:spcPct val="115000"/>
                        </a:lnSpc>
                      </a:pPr>
                      <a:r>
                        <a:rPr lang="en-GB" sz="1600" b="1">
                          <a:effectLst/>
                          <a:latin typeface="Times New Roman" panose="02020603050405020304" pitchFamily="18" charset="0"/>
                          <a:cs typeface="Times New Roman" panose="02020603050405020304" pitchFamily="18" charset="0"/>
                        </a:rPr>
                        <a:t>Year</a:t>
                      </a:r>
                      <a:endParaRPr lang="en-IN" sz="1600" b="1">
                        <a:effectLst/>
                        <a:latin typeface="Times New Roman" panose="02020603050405020304" pitchFamily="18" charset="0"/>
                        <a:ea typeface="Arial" panose="020B0604020202020204" pitchFamily="34" charset="0"/>
                        <a:cs typeface="Times New Roman" panose="02020603050405020304" pitchFamily="18" charset="0"/>
                      </a:endParaRPr>
                    </a:p>
                  </a:txBody>
                  <a:tcPr marL="28255" marR="28255" marT="28255" marB="282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pPr>
                      <a:r>
                        <a:rPr lang="en-GB" sz="1600" b="1" dirty="0">
                          <a:effectLst/>
                          <a:latin typeface="Times New Roman" panose="02020603050405020304" pitchFamily="18" charset="0"/>
                          <a:cs typeface="Times New Roman" panose="02020603050405020304" pitchFamily="18" charset="0"/>
                        </a:rPr>
                        <a:t>Cyclone Number</a:t>
                      </a:r>
                      <a:endParaRPr lang="en-IN" sz="1600" b="1" dirty="0">
                        <a:effectLst/>
                        <a:latin typeface="Times New Roman" panose="02020603050405020304" pitchFamily="18" charset="0"/>
                        <a:ea typeface="Arial" panose="020B0604020202020204" pitchFamily="34" charset="0"/>
                        <a:cs typeface="Times New Roman" panose="02020603050405020304" pitchFamily="18" charset="0"/>
                      </a:endParaRPr>
                    </a:p>
                  </a:txBody>
                  <a:tcPr marL="28255" marR="28255" marT="28255" marB="282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48474307"/>
                  </a:ext>
                </a:extLst>
              </a:tr>
              <a:tr h="253567">
                <a:tc>
                  <a:txBody>
                    <a:bodyPr/>
                    <a:lstStyle/>
                    <a:p>
                      <a:pPr algn="ctr">
                        <a:lnSpc>
                          <a:spcPct val="115000"/>
                        </a:lnSpc>
                      </a:pPr>
                      <a:r>
                        <a:rPr lang="en-GB" sz="1400">
                          <a:effectLst/>
                          <a:latin typeface="Times New Roman" panose="02020603050405020304" pitchFamily="18" charset="0"/>
                          <a:cs typeface="Times New Roman" panose="02020603050405020304" pitchFamily="18" charset="0"/>
                        </a:rPr>
                        <a:t>2000</a:t>
                      </a:r>
                      <a:endParaRPr lang="en-IN" sz="1400">
                        <a:effectLst/>
                        <a:latin typeface="Times New Roman" panose="02020603050405020304" pitchFamily="18" charset="0"/>
                        <a:ea typeface="Arial" panose="020B0604020202020204" pitchFamily="34" charset="0"/>
                        <a:cs typeface="Times New Roman" panose="02020603050405020304" pitchFamily="18" charset="0"/>
                      </a:endParaRPr>
                    </a:p>
                  </a:txBody>
                  <a:tcPr marL="28255" marR="28255" marT="28255" marB="282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pPr>
                      <a:r>
                        <a:rPr lang="en-GB" sz="1400" dirty="0">
                          <a:effectLst/>
                          <a:latin typeface="Times New Roman" panose="02020603050405020304" pitchFamily="18" charset="0"/>
                          <a:cs typeface="Times New Roman" panose="02020603050405020304" pitchFamily="18" charset="0"/>
                        </a:rPr>
                        <a:t>04B</a:t>
                      </a:r>
                      <a:endParaRPr lang="en-IN" sz="1400" dirty="0">
                        <a:effectLst/>
                        <a:latin typeface="Times New Roman" panose="02020603050405020304" pitchFamily="18" charset="0"/>
                        <a:ea typeface="Arial" panose="020B0604020202020204" pitchFamily="34" charset="0"/>
                        <a:cs typeface="Times New Roman" panose="02020603050405020304" pitchFamily="18" charset="0"/>
                      </a:endParaRPr>
                    </a:p>
                  </a:txBody>
                  <a:tcPr marL="28255" marR="28255" marT="28255" marB="282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11030659"/>
                  </a:ext>
                </a:extLst>
              </a:tr>
              <a:tr h="253567">
                <a:tc>
                  <a:txBody>
                    <a:bodyPr/>
                    <a:lstStyle/>
                    <a:p>
                      <a:pPr algn="ctr">
                        <a:lnSpc>
                          <a:spcPct val="115000"/>
                        </a:lnSpc>
                      </a:pPr>
                      <a:r>
                        <a:rPr lang="en-GB" sz="1400">
                          <a:effectLst/>
                          <a:latin typeface="Times New Roman" panose="02020603050405020304" pitchFamily="18" charset="0"/>
                          <a:cs typeface="Times New Roman" panose="02020603050405020304" pitchFamily="18" charset="0"/>
                        </a:rPr>
                        <a:t>2001</a:t>
                      </a:r>
                      <a:endParaRPr lang="en-IN" sz="1400">
                        <a:effectLst/>
                        <a:latin typeface="Times New Roman" panose="02020603050405020304" pitchFamily="18" charset="0"/>
                        <a:ea typeface="Arial" panose="020B0604020202020204" pitchFamily="34" charset="0"/>
                        <a:cs typeface="Times New Roman" panose="02020603050405020304" pitchFamily="18" charset="0"/>
                      </a:endParaRPr>
                    </a:p>
                  </a:txBody>
                  <a:tcPr marL="28255" marR="28255" marT="28255" marB="282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pPr>
                      <a:r>
                        <a:rPr lang="en-GB" sz="1400" dirty="0">
                          <a:effectLst/>
                          <a:latin typeface="Times New Roman" panose="02020603050405020304" pitchFamily="18" charset="0"/>
                          <a:cs typeface="Times New Roman" panose="02020603050405020304" pitchFamily="18" charset="0"/>
                        </a:rPr>
                        <a:t>01A</a:t>
                      </a:r>
                      <a:endParaRPr lang="en-IN" sz="1400" dirty="0">
                        <a:effectLst/>
                        <a:latin typeface="Times New Roman" panose="02020603050405020304" pitchFamily="18" charset="0"/>
                        <a:ea typeface="Arial" panose="020B0604020202020204" pitchFamily="34" charset="0"/>
                        <a:cs typeface="Times New Roman" panose="02020603050405020304" pitchFamily="18" charset="0"/>
                      </a:endParaRPr>
                    </a:p>
                  </a:txBody>
                  <a:tcPr marL="28255" marR="28255" marT="28255" marB="282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70402997"/>
                  </a:ext>
                </a:extLst>
              </a:tr>
              <a:tr h="253567">
                <a:tc>
                  <a:txBody>
                    <a:bodyPr/>
                    <a:lstStyle/>
                    <a:p>
                      <a:pPr algn="ctr">
                        <a:lnSpc>
                          <a:spcPct val="115000"/>
                        </a:lnSpc>
                      </a:pPr>
                      <a:r>
                        <a:rPr lang="en-GB" sz="1400">
                          <a:effectLst/>
                          <a:latin typeface="Times New Roman" panose="02020603050405020304" pitchFamily="18" charset="0"/>
                          <a:cs typeface="Times New Roman" panose="02020603050405020304" pitchFamily="18" charset="0"/>
                        </a:rPr>
                        <a:t>2003</a:t>
                      </a:r>
                      <a:endParaRPr lang="en-IN" sz="1400">
                        <a:effectLst/>
                        <a:latin typeface="Times New Roman" panose="02020603050405020304" pitchFamily="18" charset="0"/>
                        <a:ea typeface="Arial" panose="020B0604020202020204" pitchFamily="34" charset="0"/>
                        <a:cs typeface="Times New Roman" panose="02020603050405020304" pitchFamily="18" charset="0"/>
                      </a:endParaRPr>
                    </a:p>
                  </a:txBody>
                  <a:tcPr marL="28255" marR="28255" marT="28255" marB="282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pPr>
                      <a:r>
                        <a:rPr lang="en-GB" sz="1400" dirty="0">
                          <a:effectLst/>
                          <a:latin typeface="Times New Roman" panose="02020603050405020304" pitchFamily="18" charset="0"/>
                          <a:cs typeface="Times New Roman" panose="02020603050405020304" pitchFamily="18" charset="0"/>
                        </a:rPr>
                        <a:t>01B, 03B</a:t>
                      </a:r>
                      <a:endParaRPr lang="en-IN" sz="1400" dirty="0">
                        <a:effectLst/>
                        <a:latin typeface="Times New Roman" panose="02020603050405020304" pitchFamily="18" charset="0"/>
                        <a:ea typeface="Arial" panose="020B0604020202020204" pitchFamily="34" charset="0"/>
                        <a:cs typeface="Times New Roman" panose="02020603050405020304" pitchFamily="18" charset="0"/>
                      </a:endParaRPr>
                    </a:p>
                  </a:txBody>
                  <a:tcPr marL="28255" marR="28255" marT="28255" marB="282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33904067"/>
                  </a:ext>
                </a:extLst>
              </a:tr>
              <a:tr h="253567">
                <a:tc>
                  <a:txBody>
                    <a:bodyPr/>
                    <a:lstStyle/>
                    <a:p>
                      <a:pPr algn="ctr">
                        <a:lnSpc>
                          <a:spcPct val="115000"/>
                        </a:lnSpc>
                      </a:pPr>
                      <a:r>
                        <a:rPr lang="en-GB" sz="1400">
                          <a:effectLst/>
                          <a:latin typeface="Times New Roman" panose="02020603050405020304" pitchFamily="18" charset="0"/>
                          <a:cs typeface="Times New Roman" panose="02020603050405020304" pitchFamily="18" charset="0"/>
                        </a:rPr>
                        <a:t>2004</a:t>
                      </a:r>
                      <a:endParaRPr lang="en-IN" sz="1400">
                        <a:effectLst/>
                        <a:latin typeface="Times New Roman" panose="02020603050405020304" pitchFamily="18" charset="0"/>
                        <a:ea typeface="Arial" panose="020B0604020202020204" pitchFamily="34" charset="0"/>
                        <a:cs typeface="Times New Roman" panose="02020603050405020304" pitchFamily="18" charset="0"/>
                      </a:endParaRPr>
                    </a:p>
                  </a:txBody>
                  <a:tcPr marL="28255" marR="28255" marT="28255" marB="282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pPr>
                      <a:r>
                        <a:rPr lang="en-GB" sz="1400" dirty="0">
                          <a:effectLst/>
                          <a:latin typeface="Times New Roman" panose="02020603050405020304" pitchFamily="18" charset="0"/>
                          <a:cs typeface="Times New Roman" panose="02020603050405020304" pitchFamily="18" charset="0"/>
                        </a:rPr>
                        <a:t>01A, 05A (Agni), 01B</a:t>
                      </a:r>
                      <a:endParaRPr lang="en-IN" sz="1400" dirty="0">
                        <a:effectLst/>
                        <a:latin typeface="Times New Roman" panose="02020603050405020304" pitchFamily="18" charset="0"/>
                        <a:ea typeface="Arial" panose="020B0604020202020204" pitchFamily="34" charset="0"/>
                        <a:cs typeface="Times New Roman" panose="02020603050405020304" pitchFamily="18" charset="0"/>
                      </a:endParaRPr>
                    </a:p>
                  </a:txBody>
                  <a:tcPr marL="28255" marR="28255" marT="28255" marB="282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81374663"/>
                  </a:ext>
                </a:extLst>
              </a:tr>
              <a:tr h="253567">
                <a:tc>
                  <a:txBody>
                    <a:bodyPr/>
                    <a:lstStyle/>
                    <a:p>
                      <a:pPr algn="ctr">
                        <a:lnSpc>
                          <a:spcPct val="115000"/>
                        </a:lnSpc>
                      </a:pPr>
                      <a:r>
                        <a:rPr lang="en-GB" sz="1400">
                          <a:effectLst/>
                          <a:latin typeface="Times New Roman" panose="02020603050405020304" pitchFamily="18" charset="0"/>
                          <a:cs typeface="Times New Roman" panose="02020603050405020304" pitchFamily="18" charset="0"/>
                        </a:rPr>
                        <a:t>2005</a:t>
                      </a:r>
                      <a:endParaRPr lang="en-IN" sz="1400">
                        <a:effectLst/>
                        <a:latin typeface="Times New Roman" panose="02020603050405020304" pitchFamily="18" charset="0"/>
                        <a:ea typeface="Arial" panose="020B0604020202020204" pitchFamily="34" charset="0"/>
                        <a:cs typeface="Times New Roman" panose="02020603050405020304" pitchFamily="18" charset="0"/>
                      </a:endParaRPr>
                    </a:p>
                  </a:txBody>
                  <a:tcPr marL="28255" marR="28255" marT="28255" marB="282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pPr>
                      <a:r>
                        <a:rPr lang="en-GB" sz="1400" dirty="0">
                          <a:effectLst/>
                          <a:latin typeface="Times New Roman" panose="02020603050405020304" pitchFamily="18" charset="0"/>
                          <a:cs typeface="Times New Roman" panose="02020603050405020304" pitchFamily="18" charset="0"/>
                        </a:rPr>
                        <a:t>06B (</a:t>
                      </a:r>
                      <a:r>
                        <a:rPr lang="en-GB" sz="1400" dirty="0" err="1">
                          <a:effectLst/>
                          <a:latin typeface="Times New Roman" panose="02020603050405020304" pitchFamily="18" charset="0"/>
                          <a:cs typeface="Times New Roman" panose="02020603050405020304" pitchFamily="18" charset="0"/>
                        </a:rPr>
                        <a:t>Fanoos</a:t>
                      </a:r>
                      <a:r>
                        <a:rPr lang="en-GB" sz="1400" dirty="0">
                          <a:effectLst/>
                          <a:latin typeface="Times New Roman" panose="02020603050405020304" pitchFamily="18" charset="0"/>
                          <a:cs typeface="Times New Roman" panose="02020603050405020304" pitchFamily="18" charset="0"/>
                        </a:rPr>
                        <a:t>), 05B (Baaz)</a:t>
                      </a:r>
                      <a:endParaRPr lang="en-IN" sz="1400" dirty="0">
                        <a:effectLst/>
                        <a:latin typeface="Times New Roman" panose="02020603050405020304" pitchFamily="18" charset="0"/>
                        <a:ea typeface="Arial" panose="020B0604020202020204" pitchFamily="34" charset="0"/>
                        <a:cs typeface="Times New Roman" panose="02020603050405020304" pitchFamily="18" charset="0"/>
                      </a:endParaRPr>
                    </a:p>
                  </a:txBody>
                  <a:tcPr marL="28255" marR="28255" marT="28255" marB="282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28545185"/>
                  </a:ext>
                </a:extLst>
              </a:tr>
              <a:tr h="253567">
                <a:tc>
                  <a:txBody>
                    <a:bodyPr/>
                    <a:lstStyle/>
                    <a:p>
                      <a:pPr algn="ctr">
                        <a:lnSpc>
                          <a:spcPct val="115000"/>
                        </a:lnSpc>
                      </a:pPr>
                      <a:r>
                        <a:rPr lang="en-GB" sz="1400">
                          <a:effectLst/>
                          <a:latin typeface="Times New Roman" panose="02020603050405020304" pitchFamily="18" charset="0"/>
                          <a:cs typeface="Times New Roman" panose="02020603050405020304" pitchFamily="18" charset="0"/>
                        </a:rPr>
                        <a:t>2006</a:t>
                      </a:r>
                      <a:endParaRPr lang="en-IN" sz="1400">
                        <a:effectLst/>
                        <a:latin typeface="Times New Roman" panose="02020603050405020304" pitchFamily="18" charset="0"/>
                        <a:ea typeface="Arial" panose="020B0604020202020204" pitchFamily="34" charset="0"/>
                        <a:cs typeface="Times New Roman" panose="02020603050405020304" pitchFamily="18" charset="0"/>
                      </a:endParaRPr>
                    </a:p>
                  </a:txBody>
                  <a:tcPr marL="28255" marR="28255" marT="28255" marB="282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pPr>
                      <a:r>
                        <a:rPr lang="en-GB" sz="1400" dirty="0">
                          <a:effectLst/>
                          <a:latin typeface="Times New Roman" panose="02020603050405020304" pitchFamily="18" charset="0"/>
                          <a:cs typeface="Times New Roman" panose="02020603050405020304" pitchFamily="18" charset="0"/>
                        </a:rPr>
                        <a:t>02B (Mala)</a:t>
                      </a:r>
                      <a:endParaRPr lang="en-IN" sz="1400" dirty="0">
                        <a:effectLst/>
                        <a:latin typeface="Times New Roman" panose="02020603050405020304" pitchFamily="18" charset="0"/>
                        <a:ea typeface="Arial" panose="020B0604020202020204" pitchFamily="34" charset="0"/>
                        <a:cs typeface="Times New Roman" panose="02020603050405020304" pitchFamily="18" charset="0"/>
                      </a:endParaRPr>
                    </a:p>
                  </a:txBody>
                  <a:tcPr marL="28255" marR="28255" marT="28255" marB="282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65562740"/>
                  </a:ext>
                </a:extLst>
              </a:tr>
              <a:tr h="253567">
                <a:tc>
                  <a:txBody>
                    <a:bodyPr/>
                    <a:lstStyle/>
                    <a:p>
                      <a:pPr algn="ctr">
                        <a:lnSpc>
                          <a:spcPct val="115000"/>
                        </a:lnSpc>
                      </a:pPr>
                      <a:r>
                        <a:rPr lang="en-GB" sz="1400">
                          <a:effectLst/>
                          <a:latin typeface="Times New Roman" panose="02020603050405020304" pitchFamily="18" charset="0"/>
                          <a:cs typeface="Times New Roman" panose="02020603050405020304" pitchFamily="18" charset="0"/>
                        </a:rPr>
                        <a:t>2007</a:t>
                      </a:r>
                      <a:endParaRPr lang="en-IN" sz="1400">
                        <a:effectLst/>
                        <a:latin typeface="Times New Roman" panose="02020603050405020304" pitchFamily="18" charset="0"/>
                        <a:ea typeface="Arial" panose="020B0604020202020204" pitchFamily="34" charset="0"/>
                        <a:cs typeface="Times New Roman" panose="02020603050405020304" pitchFamily="18" charset="0"/>
                      </a:endParaRPr>
                    </a:p>
                  </a:txBody>
                  <a:tcPr marL="28255" marR="28255" marT="28255" marB="282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pPr>
                      <a:r>
                        <a:rPr lang="en-GB" sz="1400" dirty="0">
                          <a:effectLst/>
                          <a:latin typeface="Times New Roman" panose="02020603050405020304" pitchFamily="18" charset="0"/>
                          <a:cs typeface="Times New Roman" panose="02020603050405020304" pitchFamily="18" charset="0"/>
                        </a:rPr>
                        <a:t>02A (</a:t>
                      </a:r>
                      <a:r>
                        <a:rPr lang="en-GB" sz="1400" dirty="0" err="1">
                          <a:effectLst/>
                          <a:latin typeface="Times New Roman" panose="02020603050405020304" pitchFamily="18" charset="0"/>
                          <a:cs typeface="Times New Roman" panose="02020603050405020304" pitchFamily="18" charset="0"/>
                        </a:rPr>
                        <a:t>Gonu</a:t>
                      </a:r>
                      <a:r>
                        <a:rPr lang="en-GB" sz="1400" dirty="0">
                          <a:effectLst/>
                          <a:latin typeface="Times New Roman" panose="02020603050405020304" pitchFamily="18" charset="0"/>
                          <a:cs typeface="Times New Roman" panose="02020603050405020304" pitchFamily="18" charset="0"/>
                        </a:rPr>
                        <a:t>), 06B (</a:t>
                      </a:r>
                      <a:r>
                        <a:rPr lang="en-GB" sz="1400" dirty="0" err="1">
                          <a:effectLst/>
                          <a:latin typeface="Times New Roman" panose="02020603050405020304" pitchFamily="18" charset="0"/>
                          <a:cs typeface="Times New Roman" panose="02020603050405020304" pitchFamily="18" charset="0"/>
                        </a:rPr>
                        <a:t>Sidr</a:t>
                      </a:r>
                      <a:r>
                        <a:rPr lang="en-GB" sz="1400" dirty="0">
                          <a:effectLst/>
                          <a:latin typeface="Times New Roman" panose="02020603050405020304" pitchFamily="18" charset="0"/>
                          <a:cs typeface="Times New Roman" panose="02020603050405020304" pitchFamily="18" charset="0"/>
                        </a:rPr>
                        <a:t>)</a:t>
                      </a:r>
                      <a:endParaRPr lang="en-IN" sz="1400" dirty="0">
                        <a:effectLst/>
                        <a:latin typeface="Times New Roman" panose="02020603050405020304" pitchFamily="18" charset="0"/>
                        <a:ea typeface="Arial" panose="020B0604020202020204" pitchFamily="34" charset="0"/>
                        <a:cs typeface="Times New Roman" panose="02020603050405020304" pitchFamily="18" charset="0"/>
                      </a:endParaRPr>
                    </a:p>
                  </a:txBody>
                  <a:tcPr marL="28255" marR="28255" marT="28255" marB="282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03261124"/>
                  </a:ext>
                </a:extLst>
              </a:tr>
              <a:tr h="253567">
                <a:tc>
                  <a:txBody>
                    <a:bodyPr/>
                    <a:lstStyle/>
                    <a:p>
                      <a:pPr algn="ctr">
                        <a:lnSpc>
                          <a:spcPct val="115000"/>
                        </a:lnSpc>
                      </a:pPr>
                      <a:r>
                        <a:rPr lang="en-GB" sz="1400">
                          <a:effectLst/>
                          <a:latin typeface="Times New Roman" panose="02020603050405020304" pitchFamily="18" charset="0"/>
                          <a:cs typeface="Times New Roman" panose="02020603050405020304" pitchFamily="18" charset="0"/>
                        </a:rPr>
                        <a:t>2008</a:t>
                      </a:r>
                      <a:endParaRPr lang="en-IN" sz="1400">
                        <a:effectLst/>
                        <a:latin typeface="Times New Roman" panose="02020603050405020304" pitchFamily="18" charset="0"/>
                        <a:ea typeface="Arial" panose="020B0604020202020204" pitchFamily="34" charset="0"/>
                        <a:cs typeface="Times New Roman" panose="02020603050405020304" pitchFamily="18" charset="0"/>
                      </a:endParaRPr>
                    </a:p>
                  </a:txBody>
                  <a:tcPr marL="28255" marR="28255" marT="28255" marB="282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pPr>
                      <a:r>
                        <a:rPr lang="en-GB" sz="1400" dirty="0">
                          <a:effectLst/>
                          <a:latin typeface="Times New Roman" panose="02020603050405020304" pitchFamily="18" charset="0"/>
                          <a:cs typeface="Times New Roman" panose="02020603050405020304" pitchFamily="18" charset="0"/>
                        </a:rPr>
                        <a:t>01B (Nargis), 04B (Rashmi), 05B (</a:t>
                      </a:r>
                      <a:r>
                        <a:rPr lang="en-GB" sz="1400" dirty="0" err="1">
                          <a:effectLst/>
                          <a:latin typeface="Times New Roman" panose="02020603050405020304" pitchFamily="18" charset="0"/>
                          <a:cs typeface="Times New Roman" panose="02020603050405020304" pitchFamily="18" charset="0"/>
                        </a:rPr>
                        <a:t>Khai-Muk</a:t>
                      </a:r>
                      <a:r>
                        <a:rPr lang="en-GB" sz="1400" dirty="0">
                          <a:effectLst/>
                          <a:latin typeface="Times New Roman" panose="02020603050405020304" pitchFamily="18" charset="0"/>
                          <a:cs typeface="Times New Roman" panose="02020603050405020304" pitchFamily="18" charset="0"/>
                        </a:rPr>
                        <a:t>), 06B (Nisha)</a:t>
                      </a:r>
                      <a:endParaRPr lang="en-IN" sz="1400" dirty="0">
                        <a:effectLst/>
                        <a:latin typeface="Times New Roman" panose="02020603050405020304" pitchFamily="18" charset="0"/>
                        <a:ea typeface="Arial" panose="020B0604020202020204" pitchFamily="34" charset="0"/>
                        <a:cs typeface="Times New Roman" panose="02020603050405020304" pitchFamily="18" charset="0"/>
                      </a:endParaRPr>
                    </a:p>
                  </a:txBody>
                  <a:tcPr marL="28255" marR="28255" marT="28255" marB="282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98378552"/>
                  </a:ext>
                </a:extLst>
              </a:tr>
              <a:tr h="253567">
                <a:tc>
                  <a:txBody>
                    <a:bodyPr/>
                    <a:lstStyle/>
                    <a:p>
                      <a:pPr algn="ctr">
                        <a:lnSpc>
                          <a:spcPct val="115000"/>
                        </a:lnSpc>
                      </a:pPr>
                      <a:r>
                        <a:rPr lang="en-GB" sz="1400">
                          <a:effectLst/>
                          <a:latin typeface="Times New Roman" panose="02020603050405020304" pitchFamily="18" charset="0"/>
                          <a:cs typeface="Times New Roman" panose="02020603050405020304" pitchFamily="18" charset="0"/>
                        </a:rPr>
                        <a:t>2009</a:t>
                      </a:r>
                      <a:endParaRPr lang="en-IN" sz="1400">
                        <a:effectLst/>
                        <a:latin typeface="Times New Roman" panose="02020603050405020304" pitchFamily="18" charset="0"/>
                        <a:ea typeface="Arial" panose="020B0604020202020204" pitchFamily="34" charset="0"/>
                        <a:cs typeface="Times New Roman" panose="02020603050405020304" pitchFamily="18" charset="0"/>
                      </a:endParaRPr>
                    </a:p>
                  </a:txBody>
                  <a:tcPr marL="28255" marR="28255" marT="28255" marB="282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pPr>
                      <a:r>
                        <a:rPr lang="en-GB" sz="1400" dirty="0">
                          <a:effectLst/>
                          <a:latin typeface="Times New Roman" panose="02020603050405020304" pitchFamily="18" charset="0"/>
                          <a:cs typeface="Times New Roman" panose="02020603050405020304" pitchFamily="18" charset="0"/>
                        </a:rPr>
                        <a:t>01B (Bijli), 02B (Aila), 05B (Ward)</a:t>
                      </a:r>
                      <a:endParaRPr lang="en-IN" sz="1400" dirty="0">
                        <a:effectLst/>
                        <a:latin typeface="Times New Roman" panose="02020603050405020304" pitchFamily="18" charset="0"/>
                        <a:ea typeface="Arial" panose="020B0604020202020204" pitchFamily="34" charset="0"/>
                        <a:cs typeface="Times New Roman" panose="02020603050405020304" pitchFamily="18" charset="0"/>
                      </a:endParaRPr>
                    </a:p>
                  </a:txBody>
                  <a:tcPr marL="28255" marR="28255" marT="28255" marB="282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57398460"/>
                  </a:ext>
                </a:extLst>
              </a:tr>
              <a:tr h="253567">
                <a:tc>
                  <a:txBody>
                    <a:bodyPr/>
                    <a:lstStyle/>
                    <a:p>
                      <a:pPr algn="ctr">
                        <a:lnSpc>
                          <a:spcPct val="115000"/>
                        </a:lnSpc>
                      </a:pPr>
                      <a:r>
                        <a:rPr lang="en-GB" sz="1400">
                          <a:effectLst/>
                          <a:latin typeface="Times New Roman" panose="02020603050405020304" pitchFamily="18" charset="0"/>
                          <a:cs typeface="Times New Roman" panose="02020603050405020304" pitchFamily="18" charset="0"/>
                        </a:rPr>
                        <a:t>2010</a:t>
                      </a:r>
                      <a:endParaRPr lang="en-IN" sz="1400">
                        <a:effectLst/>
                        <a:latin typeface="Times New Roman" panose="02020603050405020304" pitchFamily="18" charset="0"/>
                        <a:ea typeface="Arial" panose="020B0604020202020204" pitchFamily="34" charset="0"/>
                        <a:cs typeface="Times New Roman" panose="02020603050405020304" pitchFamily="18" charset="0"/>
                      </a:endParaRPr>
                    </a:p>
                  </a:txBody>
                  <a:tcPr marL="28255" marR="28255" marT="28255" marB="282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pPr>
                      <a:r>
                        <a:rPr lang="en-GB" sz="1400" dirty="0">
                          <a:effectLst/>
                          <a:latin typeface="Times New Roman" panose="02020603050405020304" pitchFamily="18" charset="0"/>
                          <a:cs typeface="Times New Roman" panose="02020603050405020304" pitchFamily="18" charset="0"/>
                        </a:rPr>
                        <a:t>01B (Laila), 02A (Bandu), 03A (</a:t>
                      </a:r>
                      <a:r>
                        <a:rPr lang="en-GB" sz="1400" dirty="0" err="1">
                          <a:effectLst/>
                          <a:latin typeface="Times New Roman" panose="02020603050405020304" pitchFamily="18" charset="0"/>
                          <a:cs typeface="Times New Roman" panose="02020603050405020304" pitchFamily="18" charset="0"/>
                        </a:rPr>
                        <a:t>Phet</a:t>
                      </a:r>
                      <a:r>
                        <a:rPr lang="en-GB" sz="1400" dirty="0">
                          <a:effectLst/>
                          <a:latin typeface="Times New Roman" panose="02020603050405020304" pitchFamily="18" charset="0"/>
                          <a:cs typeface="Times New Roman" panose="02020603050405020304" pitchFamily="18" charset="0"/>
                        </a:rPr>
                        <a:t>), 04B (</a:t>
                      </a:r>
                      <a:r>
                        <a:rPr lang="en-GB" sz="1400" dirty="0" err="1">
                          <a:effectLst/>
                          <a:latin typeface="Times New Roman" panose="02020603050405020304" pitchFamily="18" charset="0"/>
                          <a:cs typeface="Times New Roman" panose="02020603050405020304" pitchFamily="18" charset="0"/>
                        </a:rPr>
                        <a:t>Giri</a:t>
                      </a:r>
                      <a:r>
                        <a:rPr lang="en-GB" sz="1400" dirty="0">
                          <a:effectLst/>
                          <a:latin typeface="Times New Roman" panose="02020603050405020304" pitchFamily="18" charset="0"/>
                          <a:cs typeface="Times New Roman" panose="02020603050405020304" pitchFamily="18" charset="0"/>
                        </a:rPr>
                        <a:t>), 05B (Jal)</a:t>
                      </a:r>
                      <a:endParaRPr lang="en-IN" sz="1400" dirty="0">
                        <a:effectLst/>
                        <a:latin typeface="Times New Roman" panose="02020603050405020304" pitchFamily="18" charset="0"/>
                        <a:ea typeface="Arial" panose="020B0604020202020204" pitchFamily="34" charset="0"/>
                        <a:cs typeface="Times New Roman" panose="02020603050405020304" pitchFamily="18" charset="0"/>
                      </a:endParaRPr>
                    </a:p>
                  </a:txBody>
                  <a:tcPr marL="28255" marR="28255" marT="28255" marB="282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77552187"/>
                  </a:ext>
                </a:extLst>
              </a:tr>
              <a:tr h="253567">
                <a:tc>
                  <a:txBody>
                    <a:bodyPr/>
                    <a:lstStyle/>
                    <a:p>
                      <a:pPr algn="ctr">
                        <a:lnSpc>
                          <a:spcPct val="115000"/>
                        </a:lnSpc>
                      </a:pPr>
                      <a:r>
                        <a:rPr lang="en-GB" sz="1400">
                          <a:effectLst/>
                          <a:latin typeface="Times New Roman" panose="02020603050405020304" pitchFamily="18" charset="0"/>
                          <a:cs typeface="Times New Roman" panose="02020603050405020304" pitchFamily="18" charset="0"/>
                        </a:rPr>
                        <a:t>2011</a:t>
                      </a:r>
                      <a:endParaRPr lang="en-IN" sz="1400">
                        <a:effectLst/>
                        <a:latin typeface="Times New Roman" panose="02020603050405020304" pitchFamily="18" charset="0"/>
                        <a:ea typeface="Arial" panose="020B0604020202020204" pitchFamily="34" charset="0"/>
                        <a:cs typeface="Times New Roman" panose="02020603050405020304" pitchFamily="18" charset="0"/>
                      </a:endParaRPr>
                    </a:p>
                  </a:txBody>
                  <a:tcPr marL="28255" marR="28255" marT="28255" marB="282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pPr>
                      <a:r>
                        <a:rPr lang="en-GB" sz="1400" dirty="0">
                          <a:effectLst/>
                          <a:latin typeface="Times New Roman" panose="02020603050405020304" pitchFamily="18" charset="0"/>
                          <a:cs typeface="Times New Roman" panose="02020603050405020304" pitchFamily="18" charset="0"/>
                        </a:rPr>
                        <a:t>03A (Keila), 06B (Thane)</a:t>
                      </a:r>
                      <a:endParaRPr lang="en-IN" sz="1400" dirty="0">
                        <a:effectLst/>
                        <a:latin typeface="Times New Roman" panose="02020603050405020304" pitchFamily="18" charset="0"/>
                        <a:ea typeface="Arial" panose="020B0604020202020204" pitchFamily="34" charset="0"/>
                        <a:cs typeface="Times New Roman" panose="02020603050405020304" pitchFamily="18" charset="0"/>
                      </a:endParaRPr>
                    </a:p>
                  </a:txBody>
                  <a:tcPr marL="28255" marR="28255" marT="28255" marB="282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56090133"/>
                  </a:ext>
                </a:extLst>
              </a:tr>
            </a:tbl>
          </a:graphicData>
        </a:graphic>
      </p:graphicFrame>
      <p:sp>
        <p:nvSpPr>
          <p:cNvPr id="4" name="TextBox 3">
            <a:extLst>
              <a:ext uri="{FF2B5EF4-FFF2-40B4-BE49-F238E27FC236}">
                <a16:creationId xmlns:a16="http://schemas.microsoft.com/office/drawing/2014/main" id="{374E8FD2-47BF-419A-8BC3-4C33D638B52A}"/>
              </a:ext>
            </a:extLst>
          </p:cNvPr>
          <p:cNvSpPr txBox="1"/>
          <p:nvPr/>
        </p:nvSpPr>
        <p:spPr>
          <a:xfrm>
            <a:off x="3672502" y="0"/>
            <a:ext cx="5057064" cy="707886"/>
          </a:xfrm>
          <a:prstGeom prst="rect">
            <a:avLst/>
          </a:prstGeom>
          <a:noFill/>
        </p:spPr>
        <p:txBody>
          <a:bodyPr wrap="square" rtlCol="0">
            <a:spAutoFit/>
          </a:bodyPr>
          <a:lstStyle/>
          <a:p>
            <a:pPr algn="ctr"/>
            <a:r>
              <a:rPr lang="en-IN" sz="4000" b="1" dirty="0">
                <a:latin typeface="Times New Roman" panose="02020603050405020304" pitchFamily="18" charset="0"/>
                <a:cs typeface="Times New Roman" panose="02020603050405020304" pitchFamily="18" charset="0"/>
              </a:rPr>
              <a:t>Cyclone Dataset Table</a:t>
            </a:r>
          </a:p>
        </p:txBody>
      </p:sp>
      <p:graphicFrame>
        <p:nvGraphicFramePr>
          <p:cNvPr id="6" name="Table 5">
            <a:extLst>
              <a:ext uri="{FF2B5EF4-FFF2-40B4-BE49-F238E27FC236}">
                <a16:creationId xmlns:a16="http://schemas.microsoft.com/office/drawing/2014/main" id="{04120BF6-58A1-59D2-59E2-A8AE0930ACED}"/>
              </a:ext>
            </a:extLst>
          </p:cNvPr>
          <p:cNvGraphicFramePr>
            <a:graphicFrameLocks noGrp="1"/>
          </p:cNvGraphicFramePr>
          <p:nvPr>
            <p:extLst>
              <p:ext uri="{D42A27DB-BD31-4B8C-83A1-F6EECF244321}">
                <p14:modId xmlns:p14="http://schemas.microsoft.com/office/powerpoint/2010/main" val="3475999099"/>
              </p:ext>
            </p:extLst>
          </p:nvPr>
        </p:nvGraphicFramePr>
        <p:xfrm>
          <a:off x="6239435" y="1807822"/>
          <a:ext cx="5716940" cy="4400686"/>
        </p:xfrm>
        <a:graphic>
          <a:graphicData uri="http://schemas.openxmlformats.org/drawingml/2006/table">
            <a:tbl>
              <a:tblPr>
                <a:tableStyleId>{5C22544A-7EE6-4342-B048-85BDC9FD1C3A}</a:tableStyleId>
              </a:tblPr>
              <a:tblGrid>
                <a:gridCol w="752783">
                  <a:extLst>
                    <a:ext uri="{9D8B030D-6E8A-4147-A177-3AD203B41FA5}">
                      <a16:colId xmlns:a16="http://schemas.microsoft.com/office/drawing/2014/main" val="955885272"/>
                    </a:ext>
                  </a:extLst>
                </a:gridCol>
                <a:gridCol w="4964157">
                  <a:extLst>
                    <a:ext uri="{9D8B030D-6E8A-4147-A177-3AD203B41FA5}">
                      <a16:colId xmlns:a16="http://schemas.microsoft.com/office/drawing/2014/main" val="1514683892"/>
                    </a:ext>
                  </a:extLst>
                </a:gridCol>
              </a:tblGrid>
              <a:tr h="253567">
                <a:tc>
                  <a:txBody>
                    <a:bodyPr/>
                    <a:lstStyle/>
                    <a:p>
                      <a:pPr algn="ctr">
                        <a:lnSpc>
                          <a:spcPct val="115000"/>
                        </a:lnSpc>
                      </a:pPr>
                      <a:r>
                        <a:rPr lang="en-GB" sz="1600" b="1" dirty="0">
                          <a:effectLst/>
                          <a:latin typeface="Times New Roman" panose="02020603050405020304" pitchFamily="18" charset="0"/>
                          <a:cs typeface="Times New Roman" panose="02020603050405020304" pitchFamily="18" charset="0"/>
                        </a:rPr>
                        <a:t>Year</a:t>
                      </a:r>
                      <a:endParaRPr lang="en-IN" sz="1600" b="1" dirty="0">
                        <a:effectLst/>
                        <a:latin typeface="Times New Roman" panose="02020603050405020304" pitchFamily="18" charset="0"/>
                        <a:ea typeface="Arial" panose="020B0604020202020204" pitchFamily="34" charset="0"/>
                        <a:cs typeface="Times New Roman" panose="02020603050405020304" pitchFamily="18" charset="0"/>
                      </a:endParaRPr>
                    </a:p>
                  </a:txBody>
                  <a:tcPr marL="28255" marR="28255" marT="28255" marB="282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pPr>
                      <a:r>
                        <a:rPr lang="en-GB" sz="1600" b="1" dirty="0">
                          <a:effectLst/>
                          <a:latin typeface="Times New Roman" panose="02020603050405020304" pitchFamily="18" charset="0"/>
                          <a:cs typeface="Times New Roman" panose="02020603050405020304" pitchFamily="18" charset="0"/>
                        </a:rPr>
                        <a:t>Cyclone Number</a:t>
                      </a:r>
                      <a:endParaRPr lang="en-IN" sz="1600" b="1" dirty="0">
                        <a:effectLst/>
                        <a:latin typeface="Times New Roman" panose="02020603050405020304" pitchFamily="18" charset="0"/>
                        <a:ea typeface="Arial" panose="020B0604020202020204" pitchFamily="34" charset="0"/>
                        <a:cs typeface="Times New Roman" panose="02020603050405020304" pitchFamily="18" charset="0"/>
                      </a:endParaRPr>
                    </a:p>
                  </a:txBody>
                  <a:tcPr marL="28255" marR="28255" marT="28255" marB="282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48474307"/>
                  </a:ext>
                </a:extLst>
              </a:tr>
              <a:tr h="253567">
                <a:tc>
                  <a:txBody>
                    <a:bodyPr/>
                    <a:lstStyle/>
                    <a:p>
                      <a:pPr algn="ctr">
                        <a:lnSpc>
                          <a:spcPct val="115000"/>
                        </a:lnSpc>
                      </a:pPr>
                      <a:r>
                        <a:rPr lang="en-GB" sz="1400" dirty="0">
                          <a:effectLst/>
                          <a:latin typeface="Times New Roman" panose="02020603050405020304" pitchFamily="18" charset="0"/>
                          <a:cs typeface="Times New Roman" panose="02020603050405020304" pitchFamily="18" charset="0"/>
                        </a:rPr>
                        <a:t>2012</a:t>
                      </a:r>
                      <a:endParaRPr lang="en-IN" sz="1400" dirty="0">
                        <a:effectLst/>
                        <a:latin typeface="Times New Roman" panose="02020603050405020304" pitchFamily="18" charset="0"/>
                        <a:ea typeface="Arial" panose="020B0604020202020204" pitchFamily="34" charset="0"/>
                        <a:cs typeface="Times New Roman" panose="02020603050405020304" pitchFamily="18" charset="0"/>
                      </a:endParaRPr>
                    </a:p>
                  </a:txBody>
                  <a:tcPr marL="28255" marR="28255" marT="28255" marB="282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pPr>
                      <a:r>
                        <a:rPr lang="en-GB" sz="1400" dirty="0">
                          <a:effectLst/>
                          <a:latin typeface="Times New Roman" panose="02020603050405020304" pitchFamily="18" charset="0"/>
                          <a:cs typeface="Times New Roman" panose="02020603050405020304" pitchFamily="18" charset="0"/>
                        </a:rPr>
                        <a:t>02B (</a:t>
                      </a:r>
                      <a:r>
                        <a:rPr lang="en-GB" sz="1400" dirty="0" err="1">
                          <a:effectLst/>
                          <a:latin typeface="Times New Roman" panose="02020603050405020304" pitchFamily="18" charset="0"/>
                          <a:cs typeface="Times New Roman" panose="02020603050405020304" pitchFamily="18" charset="0"/>
                        </a:rPr>
                        <a:t>Nilam</a:t>
                      </a:r>
                      <a:r>
                        <a:rPr lang="en-GB" sz="1400" dirty="0">
                          <a:effectLst/>
                          <a:latin typeface="Times New Roman" panose="02020603050405020304" pitchFamily="18" charset="0"/>
                          <a:cs typeface="Times New Roman" panose="02020603050405020304" pitchFamily="18" charset="0"/>
                        </a:rPr>
                        <a:t>), 01A (Murjan)</a:t>
                      </a:r>
                      <a:endParaRPr lang="en-IN" sz="1400" dirty="0">
                        <a:effectLst/>
                        <a:latin typeface="Times New Roman" panose="02020603050405020304" pitchFamily="18" charset="0"/>
                        <a:ea typeface="Arial" panose="020B0604020202020204" pitchFamily="34" charset="0"/>
                        <a:cs typeface="Times New Roman" panose="02020603050405020304" pitchFamily="18" charset="0"/>
                      </a:endParaRPr>
                    </a:p>
                  </a:txBody>
                  <a:tcPr marL="28255" marR="28255" marT="28255" marB="282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79149562"/>
                  </a:ext>
                </a:extLst>
              </a:tr>
              <a:tr h="253567">
                <a:tc>
                  <a:txBody>
                    <a:bodyPr/>
                    <a:lstStyle/>
                    <a:p>
                      <a:pPr algn="ctr">
                        <a:lnSpc>
                          <a:spcPct val="115000"/>
                        </a:lnSpc>
                      </a:pPr>
                      <a:r>
                        <a:rPr lang="en-GB" sz="1400" dirty="0">
                          <a:effectLst/>
                          <a:latin typeface="Times New Roman" panose="02020603050405020304" pitchFamily="18" charset="0"/>
                          <a:cs typeface="Times New Roman" panose="02020603050405020304" pitchFamily="18" charset="0"/>
                        </a:rPr>
                        <a:t>2013</a:t>
                      </a:r>
                      <a:endParaRPr lang="en-IN" sz="1400" dirty="0">
                        <a:effectLst/>
                        <a:latin typeface="Times New Roman" panose="02020603050405020304" pitchFamily="18" charset="0"/>
                        <a:ea typeface="Arial" panose="020B0604020202020204" pitchFamily="34" charset="0"/>
                        <a:cs typeface="Times New Roman" panose="02020603050405020304" pitchFamily="18" charset="0"/>
                      </a:endParaRPr>
                    </a:p>
                  </a:txBody>
                  <a:tcPr marL="28255" marR="28255" marT="28255" marB="282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pPr>
                      <a:r>
                        <a:rPr lang="en-GB" sz="1400" dirty="0">
                          <a:effectLst/>
                          <a:latin typeface="Times New Roman" panose="02020603050405020304" pitchFamily="18" charset="0"/>
                          <a:cs typeface="Times New Roman" panose="02020603050405020304" pitchFamily="18" charset="0"/>
                        </a:rPr>
                        <a:t>01B (Mahasen), 02B (Phailin), 04B (Helen), 05B (Lehar), 06B (Madi)</a:t>
                      </a:r>
                      <a:endParaRPr lang="en-IN" sz="1400" dirty="0">
                        <a:effectLst/>
                        <a:latin typeface="Times New Roman" panose="02020603050405020304" pitchFamily="18" charset="0"/>
                        <a:ea typeface="Arial" panose="020B0604020202020204" pitchFamily="34" charset="0"/>
                        <a:cs typeface="Times New Roman" panose="02020603050405020304" pitchFamily="18" charset="0"/>
                      </a:endParaRPr>
                    </a:p>
                  </a:txBody>
                  <a:tcPr marL="28255" marR="28255" marT="28255" marB="282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17693451"/>
                  </a:ext>
                </a:extLst>
              </a:tr>
              <a:tr h="253567">
                <a:tc>
                  <a:txBody>
                    <a:bodyPr/>
                    <a:lstStyle/>
                    <a:p>
                      <a:pPr algn="ctr">
                        <a:lnSpc>
                          <a:spcPct val="115000"/>
                        </a:lnSpc>
                      </a:pPr>
                      <a:r>
                        <a:rPr lang="en-GB" sz="1400" dirty="0">
                          <a:effectLst/>
                          <a:latin typeface="Times New Roman" panose="02020603050405020304" pitchFamily="18" charset="0"/>
                          <a:cs typeface="Times New Roman" panose="02020603050405020304" pitchFamily="18" charset="0"/>
                        </a:rPr>
                        <a:t>2014</a:t>
                      </a:r>
                      <a:endParaRPr lang="en-IN" sz="1400" dirty="0">
                        <a:effectLst/>
                        <a:latin typeface="Times New Roman" panose="02020603050405020304" pitchFamily="18" charset="0"/>
                        <a:ea typeface="Arial" panose="020B0604020202020204" pitchFamily="34" charset="0"/>
                        <a:cs typeface="Times New Roman" panose="02020603050405020304" pitchFamily="18" charset="0"/>
                      </a:endParaRPr>
                    </a:p>
                  </a:txBody>
                  <a:tcPr marL="28255" marR="28255" marT="28255" marB="282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pPr>
                      <a:r>
                        <a:rPr lang="en-GB" sz="1400" dirty="0">
                          <a:effectLst/>
                          <a:latin typeface="Times New Roman" panose="02020603050405020304" pitchFamily="18" charset="0"/>
                          <a:cs typeface="Times New Roman" panose="02020603050405020304" pitchFamily="18" charset="0"/>
                        </a:rPr>
                        <a:t>01B, 02A, 03B (</a:t>
                      </a:r>
                      <a:r>
                        <a:rPr lang="en-GB" sz="1400" dirty="0" err="1">
                          <a:effectLst/>
                          <a:latin typeface="Times New Roman" panose="02020603050405020304" pitchFamily="18" charset="0"/>
                          <a:cs typeface="Times New Roman" panose="02020603050405020304" pitchFamily="18" charset="0"/>
                        </a:rPr>
                        <a:t>Hudhud</a:t>
                      </a:r>
                      <a:r>
                        <a:rPr lang="en-GB" sz="1400" dirty="0">
                          <a:effectLst/>
                          <a:latin typeface="Times New Roman" panose="02020603050405020304" pitchFamily="18" charset="0"/>
                          <a:cs typeface="Times New Roman" panose="02020603050405020304" pitchFamily="18" charset="0"/>
                        </a:rPr>
                        <a:t>), 04A (Nilofar), 05B</a:t>
                      </a:r>
                      <a:endParaRPr lang="en-IN" sz="1400" dirty="0">
                        <a:effectLst/>
                        <a:latin typeface="Times New Roman" panose="02020603050405020304" pitchFamily="18" charset="0"/>
                        <a:ea typeface="Arial" panose="020B0604020202020204" pitchFamily="34" charset="0"/>
                        <a:cs typeface="Times New Roman" panose="02020603050405020304" pitchFamily="18" charset="0"/>
                      </a:endParaRPr>
                    </a:p>
                  </a:txBody>
                  <a:tcPr marL="28255" marR="28255" marT="28255" marB="282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68123337"/>
                  </a:ext>
                </a:extLst>
              </a:tr>
              <a:tr h="253567">
                <a:tc>
                  <a:txBody>
                    <a:bodyPr/>
                    <a:lstStyle/>
                    <a:p>
                      <a:pPr algn="ctr">
                        <a:lnSpc>
                          <a:spcPct val="115000"/>
                        </a:lnSpc>
                      </a:pPr>
                      <a:r>
                        <a:rPr lang="en-GB" sz="1400" dirty="0">
                          <a:effectLst/>
                          <a:latin typeface="Times New Roman" panose="02020603050405020304" pitchFamily="18" charset="0"/>
                          <a:cs typeface="Times New Roman" panose="02020603050405020304" pitchFamily="18" charset="0"/>
                        </a:rPr>
                        <a:t>2015</a:t>
                      </a:r>
                      <a:endParaRPr lang="en-IN" sz="1400" dirty="0">
                        <a:effectLst/>
                        <a:latin typeface="Times New Roman" panose="02020603050405020304" pitchFamily="18" charset="0"/>
                        <a:ea typeface="Arial" panose="020B0604020202020204" pitchFamily="34" charset="0"/>
                        <a:cs typeface="Times New Roman" panose="02020603050405020304" pitchFamily="18" charset="0"/>
                      </a:endParaRPr>
                    </a:p>
                  </a:txBody>
                  <a:tcPr marL="28255" marR="28255" marT="28255" marB="282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pPr>
                      <a:r>
                        <a:rPr lang="en-GB" sz="1400" dirty="0">
                          <a:effectLst/>
                          <a:latin typeface="Times New Roman" panose="02020603050405020304" pitchFamily="18" charset="0"/>
                          <a:cs typeface="Times New Roman" panose="02020603050405020304" pitchFamily="18" charset="0"/>
                        </a:rPr>
                        <a:t>01A (</a:t>
                      </a:r>
                      <a:r>
                        <a:rPr lang="en-GB" sz="1400" dirty="0" err="1">
                          <a:effectLst/>
                          <a:latin typeface="Times New Roman" panose="02020603050405020304" pitchFamily="18" charset="0"/>
                          <a:cs typeface="Times New Roman" panose="02020603050405020304" pitchFamily="18" charset="0"/>
                        </a:rPr>
                        <a:t>Ashobaa</a:t>
                      </a:r>
                      <a:r>
                        <a:rPr lang="en-GB" sz="1400" dirty="0">
                          <a:effectLst/>
                          <a:latin typeface="Times New Roman" panose="02020603050405020304" pitchFamily="18" charset="0"/>
                          <a:cs typeface="Times New Roman" panose="02020603050405020304" pitchFamily="18" charset="0"/>
                        </a:rPr>
                        <a:t>), 02B (</a:t>
                      </a:r>
                      <a:r>
                        <a:rPr lang="en-GB" sz="1400" dirty="0" err="1">
                          <a:effectLst/>
                          <a:latin typeface="Times New Roman" panose="02020603050405020304" pitchFamily="18" charset="0"/>
                          <a:cs typeface="Times New Roman" panose="02020603050405020304" pitchFamily="18" charset="0"/>
                        </a:rPr>
                        <a:t>Komen</a:t>
                      </a:r>
                      <a:r>
                        <a:rPr lang="en-GB" sz="1400" dirty="0">
                          <a:effectLst/>
                          <a:latin typeface="Times New Roman" panose="02020603050405020304" pitchFamily="18" charset="0"/>
                          <a:cs typeface="Times New Roman" panose="02020603050405020304" pitchFamily="18" charset="0"/>
                        </a:rPr>
                        <a:t>), 03A, 04A (Chapala), 05A (</a:t>
                      </a:r>
                      <a:r>
                        <a:rPr lang="en-GB" sz="1400" dirty="0" err="1">
                          <a:effectLst/>
                          <a:latin typeface="Times New Roman" panose="02020603050405020304" pitchFamily="18" charset="0"/>
                          <a:cs typeface="Times New Roman" panose="02020603050405020304" pitchFamily="18" charset="0"/>
                        </a:rPr>
                        <a:t>Megh</a:t>
                      </a:r>
                      <a:r>
                        <a:rPr lang="en-GB" sz="1400" dirty="0">
                          <a:effectLst/>
                          <a:latin typeface="Times New Roman" panose="02020603050405020304" pitchFamily="18" charset="0"/>
                          <a:cs typeface="Times New Roman" panose="02020603050405020304" pitchFamily="18" charset="0"/>
                        </a:rPr>
                        <a:t>)</a:t>
                      </a:r>
                      <a:endParaRPr lang="en-IN" sz="1400" dirty="0">
                        <a:effectLst/>
                        <a:latin typeface="Times New Roman" panose="02020603050405020304" pitchFamily="18" charset="0"/>
                        <a:ea typeface="Arial" panose="020B0604020202020204" pitchFamily="34" charset="0"/>
                        <a:cs typeface="Times New Roman" panose="02020603050405020304" pitchFamily="18" charset="0"/>
                      </a:endParaRPr>
                    </a:p>
                  </a:txBody>
                  <a:tcPr marL="28255" marR="28255" marT="28255" marB="282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14560583"/>
                  </a:ext>
                </a:extLst>
              </a:tr>
              <a:tr h="253567">
                <a:tc>
                  <a:txBody>
                    <a:bodyPr/>
                    <a:lstStyle/>
                    <a:p>
                      <a:pPr algn="ctr">
                        <a:lnSpc>
                          <a:spcPct val="115000"/>
                        </a:lnSpc>
                      </a:pPr>
                      <a:r>
                        <a:rPr lang="en-GB" sz="1400">
                          <a:effectLst/>
                          <a:latin typeface="Times New Roman" panose="02020603050405020304" pitchFamily="18" charset="0"/>
                          <a:cs typeface="Times New Roman" panose="02020603050405020304" pitchFamily="18" charset="0"/>
                        </a:rPr>
                        <a:t>2016</a:t>
                      </a:r>
                      <a:endParaRPr lang="en-IN" sz="1400">
                        <a:effectLst/>
                        <a:latin typeface="Times New Roman" panose="02020603050405020304" pitchFamily="18" charset="0"/>
                        <a:ea typeface="Arial" panose="020B0604020202020204" pitchFamily="34" charset="0"/>
                        <a:cs typeface="Times New Roman" panose="02020603050405020304" pitchFamily="18" charset="0"/>
                      </a:endParaRPr>
                    </a:p>
                  </a:txBody>
                  <a:tcPr marL="28255" marR="28255" marT="28255" marB="282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pPr>
                      <a:r>
                        <a:rPr lang="en-GB" sz="1400" dirty="0">
                          <a:effectLst/>
                          <a:latin typeface="Times New Roman" panose="02020603050405020304" pitchFamily="18" charset="0"/>
                          <a:cs typeface="Times New Roman" panose="02020603050405020304" pitchFamily="18" charset="0"/>
                        </a:rPr>
                        <a:t>01B (</a:t>
                      </a:r>
                      <a:r>
                        <a:rPr lang="en-GB" sz="1400" dirty="0" err="1">
                          <a:effectLst/>
                          <a:latin typeface="Times New Roman" panose="02020603050405020304" pitchFamily="18" charset="0"/>
                          <a:cs typeface="Times New Roman" panose="02020603050405020304" pitchFamily="18" charset="0"/>
                        </a:rPr>
                        <a:t>Roanu</a:t>
                      </a:r>
                      <a:r>
                        <a:rPr lang="en-GB" sz="1400" dirty="0">
                          <a:effectLst/>
                          <a:latin typeface="Times New Roman" panose="02020603050405020304" pitchFamily="18" charset="0"/>
                          <a:cs typeface="Times New Roman" panose="02020603050405020304" pitchFamily="18" charset="0"/>
                        </a:rPr>
                        <a:t>), 02A, 03B (</a:t>
                      </a:r>
                      <a:r>
                        <a:rPr lang="en-GB" sz="1400" dirty="0" err="1">
                          <a:effectLst/>
                          <a:latin typeface="Times New Roman" panose="02020603050405020304" pitchFamily="18" charset="0"/>
                          <a:cs typeface="Times New Roman" panose="02020603050405020304" pitchFamily="18" charset="0"/>
                        </a:rPr>
                        <a:t>Kyant</a:t>
                      </a:r>
                      <a:r>
                        <a:rPr lang="en-GB" sz="1400" dirty="0">
                          <a:effectLst/>
                          <a:latin typeface="Times New Roman" panose="02020603050405020304" pitchFamily="18" charset="0"/>
                          <a:cs typeface="Times New Roman" panose="02020603050405020304" pitchFamily="18" charset="0"/>
                        </a:rPr>
                        <a:t>), 04B (Nada), 05B (</a:t>
                      </a:r>
                      <a:r>
                        <a:rPr lang="en-GB" sz="1400" dirty="0" err="1">
                          <a:effectLst/>
                          <a:latin typeface="Times New Roman" panose="02020603050405020304" pitchFamily="18" charset="0"/>
                          <a:cs typeface="Times New Roman" panose="02020603050405020304" pitchFamily="18" charset="0"/>
                        </a:rPr>
                        <a:t>Vardah</a:t>
                      </a:r>
                      <a:r>
                        <a:rPr lang="en-GB" sz="1400" dirty="0">
                          <a:effectLst/>
                          <a:latin typeface="Times New Roman" panose="02020603050405020304" pitchFamily="18" charset="0"/>
                          <a:cs typeface="Times New Roman" panose="02020603050405020304" pitchFamily="18" charset="0"/>
                        </a:rPr>
                        <a:t>)</a:t>
                      </a:r>
                      <a:endParaRPr lang="en-IN" sz="1400" dirty="0">
                        <a:effectLst/>
                        <a:latin typeface="Times New Roman" panose="02020603050405020304" pitchFamily="18" charset="0"/>
                        <a:ea typeface="Arial" panose="020B0604020202020204" pitchFamily="34" charset="0"/>
                        <a:cs typeface="Times New Roman" panose="02020603050405020304" pitchFamily="18" charset="0"/>
                      </a:endParaRPr>
                    </a:p>
                  </a:txBody>
                  <a:tcPr marL="28255" marR="28255" marT="28255" marB="282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01155071"/>
                  </a:ext>
                </a:extLst>
              </a:tr>
              <a:tr h="253567">
                <a:tc>
                  <a:txBody>
                    <a:bodyPr/>
                    <a:lstStyle/>
                    <a:p>
                      <a:pPr algn="ctr">
                        <a:lnSpc>
                          <a:spcPct val="115000"/>
                        </a:lnSpc>
                      </a:pPr>
                      <a:r>
                        <a:rPr lang="en-GB" sz="1400">
                          <a:effectLst/>
                          <a:latin typeface="Times New Roman" panose="02020603050405020304" pitchFamily="18" charset="0"/>
                          <a:cs typeface="Times New Roman" panose="02020603050405020304" pitchFamily="18" charset="0"/>
                        </a:rPr>
                        <a:t>2017</a:t>
                      </a:r>
                      <a:endParaRPr lang="en-IN" sz="1400">
                        <a:effectLst/>
                        <a:latin typeface="Times New Roman" panose="02020603050405020304" pitchFamily="18" charset="0"/>
                        <a:ea typeface="Arial" panose="020B0604020202020204" pitchFamily="34" charset="0"/>
                        <a:cs typeface="Times New Roman" panose="02020603050405020304" pitchFamily="18" charset="0"/>
                      </a:endParaRPr>
                    </a:p>
                  </a:txBody>
                  <a:tcPr marL="28255" marR="28255" marT="28255" marB="282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pPr>
                      <a:r>
                        <a:rPr lang="en-GB" sz="1400" dirty="0">
                          <a:effectLst/>
                          <a:latin typeface="Times New Roman" panose="02020603050405020304" pitchFamily="18" charset="0"/>
                          <a:cs typeface="Times New Roman" panose="02020603050405020304" pitchFamily="18" charset="0"/>
                        </a:rPr>
                        <a:t>01B (</a:t>
                      </a:r>
                      <a:r>
                        <a:rPr lang="en-GB" sz="1400" dirty="0" err="1">
                          <a:effectLst/>
                          <a:latin typeface="Times New Roman" panose="02020603050405020304" pitchFamily="18" charset="0"/>
                          <a:cs typeface="Times New Roman" panose="02020603050405020304" pitchFamily="18" charset="0"/>
                        </a:rPr>
                        <a:t>Maarutha</a:t>
                      </a:r>
                      <a:r>
                        <a:rPr lang="en-GB" sz="1400" dirty="0">
                          <a:effectLst/>
                          <a:latin typeface="Times New Roman" panose="02020603050405020304" pitchFamily="18" charset="0"/>
                          <a:cs typeface="Times New Roman" panose="02020603050405020304" pitchFamily="18" charset="0"/>
                        </a:rPr>
                        <a:t>), 02B (Mora), 03B (Ockhi), 04B</a:t>
                      </a:r>
                      <a:endParaRPr lang="en-IN" sz="1400" dirty="0">
                        <a:effectLst/>
                        <a:latin typeface="Times New Roman" panose="02020603050405020304" pitchFamily="18" charset="0"/>
                        <a:ea typeface="Arial" panose="020B0604020202020204" pitchFamily="34" charset="0"/>
                        <a:cs typeface="Times New Roman" panose="02020603050405020304" pitchFamily="18" charset="0"/>
                      </a:endParaRPr>
                    </a:p>
                  </a:txBody>
                  <a:tcPr marL="28255" marR="28255" marT="28255" marB="282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43828058"/>
                  </a:ext>
                </a:extLst>
              </a:tr>
              <a:tr h="253567">
                <a:tc>
                  <a:txBody>
                    <a:bodyPr/>
                    <a:lstStyle/>
                    <a:p>
                      <a:pPr algn="ctr">
                        <a:lnSpc>
                          <a:spcPct val="115000"/>
                        </a:lnSpc>
                      </a:pPr>
                      <a:r>
                        <a:rPr lang="en-GB" sz="1400">
                          <a:effectLst/>
                          <a:latin typeface="Times New Roman" panose="02020603050405020304" pitchFamily="18" charset="0"/>
                          <a:cs typeface="Times New Roman" panose="02020603050405020304" pitchFamily="18" charset="0"/>
                        </a:rPr>
                        <a:t>2018</a:t>
                      </a:r>
                      <a:endParaRPr lang="en-IN" sz="1400">
                        <a:effectLst/>
                        <a:latin typeface="Times New Roman" panose="02020603050405020304" pitchFamily="18" charset="0"/>
                        <a:ea typeface="Arial" panose="020B0604020202020204" pitchFamily="34" charset="0"/>
                        <a:cs typeface="Times New Roman" panose="02020603050405020304" pitchFamily="18" charset="0"/>
                      </a:endParaRPr>
                    </a:p>
                  </a:txBody>
                  <a:tcPr marL="28255" marR="28255" marT="28255" marB="282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pPr>
                      <a:r>
                        <a:rPr lang="en-GB" sz="1400" dirty="0">
                          <a:effectLst/>
                          <a:latin typeface="Times New Roman" panose="02020603050405020304" pitchFamily="18" charset="0"/>
                          <a:cs typeface="Times New Roman" panose="02020603050405020304" pitchFamily="18" charset="0"/>
                        </a:rPr>
                        <a:t>01A (Sagar), 02A (</a:t>
                      </a:r>
                      <a:r>
                        <a:rPr lang="en-GB" sz="1400" dirty="0" err="1">
                          <a:effectLst/>
                          <a:latin typeface="Times New Roman" panose="02020603050405020304" pitchFamily="18" charset="0"/>
                          <a:cs typeface="Times New Roman" panose="02020603050405020304" pitchFamily="18" charset="0"/>
                        </a:rPr>
                        <a:t>Mekunu</a:t>
                      </a:r>
                      <a:r>
                        <a:rPr lang="en-GB" sz="1400" dirty="0">
                          <a:effectLst/>
                          <a:latin typeface="Times New Roman" panose="02020603050405020304" pitchFamily="18" charset="0"/>
                          <a:cs typeface="Times New Roman" panose="02020603050405020304" pitchFamily="18" charset="0"/>
                        </a:rPr>
                        <a:t>), 04B (Daye), 05A (</a:t>
                      </a:r>
                      <a:r>
                        <a:rPr lang="en-GB" sz="1400" dirty="0" err="1">
                          <a:effectLst/>
                          <a:latin typeface="Times New Roman" panose="02020603050405020304" pitchFamily="18" charset="0"/>
                          <a:cs typeface="Times New Roman" panose="02020603050405020304" pitchFamily="18" charset="0"/>
                        </a:rPr>
                        <a:t>Luban</a:t>
                      </a:r>
                      <a:r>
                        <a:rPr lang="en-GB" sz="1400" dirty="0">
                          <a:effectLst/>
                          <a:latin typeface="Times New Roman" panose="02020603050405020304" pitchFamily="18" charset="0"/>
                          <a:cs typeface="Times New Roman" panose="02020603050405020304" pitchFamily="18" charset="0"/>
                        </a:rPr>
                        <a:t>), 06B (</a:t>
                      </a:r>
                      <a:r>
                        <a:rPr lang="en-GB" sz="1400" dirty="0" err="1">
                          <a:effectLst/>
                          <a:latin typeface="Times New Roman" panose="02020603050405020304" pitchFamily="18" charset="0"/>
                          <a:cs typeface="Times New Roman" panose="02020603050405020304" pitchFamily="18" charset="0"/>
                        </a:rPr>
                        <a:t>Titli</a:t>
                      </a:r>
                      <a:r>
                        <a:rPr lang="en-GB" sz="1400" dirty="0">
                          <a:effectLst/>
                          <a:latin typeface="Times New Roman" panose="02020603050405020304" pitchFamily="18" charset="0"/>
                          <a:cs typeface="Times New Roman" panose="02020603050405020304" pitchFamily="18" charset="0"/>
                        </a:rPr>
                        <a:t>), 07B (</a:t>
                      </a:r>
                      <a:r>
                        <a:rPr lang="en-GB" sz="1400" dirty="0" err="1">
                          <a:effectLst/>
                          <a:latin typeface="Times New Roman" panose="02020603050405020304" pitchFamily="18" charset="0"/>
                          <a:cs typeface="Times New Roman" panose="02020603050405020304" pitchFamily="18" charset="0"/>
                        </a:rPr>
                        <a:t>Gaja</a:t>
                      </a:r>
                      <a:r>
                        <a:rPr lang="en-GB" sz="1400" dirty="0">
                          <a:effectLst/>
                          <a:latin typeface="Times New Roman" panose="02020603050405020304" pitchFamily="18" charset="0"/>
                          <a:cs typeface="Times New Roman" panose="02020603050405020304" pitchFamily="18" charset="0"/>
                        </a:rPr>
                        <a:t>), 08B (</a:t>
                      </a:r>
                      <a:r>
                        <a:rPr lang="en-GB" sz="1400" dirty="0" err="1">
                          <a:effectLst/>
                          <a:latin typeface="Times New Roman" panose="02020603050405020304" pitchFamily="18" charset="0"/>
                          <a:cs typeface="Times New Roman" panose="02020603050405020304" pitchFamily="18" charset="0"/>
                        </a:rPr>
                        <a:t>Phethai</a:t>
                      </a:r>
                      <a:r>
                        <a:rPr lang="en-GB" sz="1400" dirty="0">
                          <a:effectLst/>
                          <a:latin typeface="Times New Roman" panose="02020603050405020304" pitchFamily="18" charset="0"/>
                          <a:cs typeface="Times New Roman" panose="02020603050405020304" pitchFamily="18" charset="0"/>
                        </a:rPr>
                        <a:t>)</a:t>
                      </a:r>
                      <a:endParaRPr lang="en-IN" sz="1400" dirty="0">
                        <a:effectLst/>
                        <a:latin typeface="Times New Roman" panose="02020603050405020304" pitchFamily="18" charset="0"/>
                        <a:ea typeface="Arial" panose="020B0604020202020204" pitchFamily="34" charset="0"/>
                        <a:cs typeface="Times New Roman" panose="02020603050405020304" pitchFamily="18" charset="0"/>
                      </a:endParaRPr>
                    </a:p>
                  </a:txBody>
                  <a:tcPr marL="28255" marR="28255" marT="28255" marB="282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6795550"/>
                  </a:ext>
                </a:extLst>
              </a:tr>
              <a:tr h="253567">
                <a:tc>
                  <a:txBody>
                    <a:bodyPr/>
                    <a:lstStyle/>
                    <a:p>
                      <a:pPr algn="ctr">
                        <a:lnSpc>
                          <a:spcPct val="115000"/>
                        </a:lnSpc>
                      </a:pPr>
                      <a:r>
                        <a:rPr lang="en-GB" sz="1400">
                          <a:effectLst/>
                          <a:latin typeface="Times New Roman" panose="02020603050405020304" pitchFamily="18" charset="0"/>
                          <a:cs typeface="Times New Roman" panose="02020603050405020304" pitchFamily="18" charset="0"/>
                        </a:rPr>
                        <a:t>2019</a:t>
                      </a:r>
                      <a:endParaRPr lang="en-IN" sz="1400">
                        <a:effectLst/>
                        <a:latin typeface="Times New Roman" panose="02020603050405020304" pitchFamily="18" charset="0"/>
                        <a:ea typeface="Arial" panose="020B0604020202020204" pitchFamily="34" charset="0"/>
                        <a:cs typeface="Times New Roman" panose="02020603050405020304" pitchFamily="18" charset="0"/>
                      </a:endParaRPr>
                    </a:p>
                  </a:txBody>
                  <a:tcPr marL="28255" marR="28255" marT="28255" marB="282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pPr>
                      <a:r>
                        <a:rPr lang="en-GB" sz="1400" dirty="0">
                          <a:effectLst/>
                          <a:latin typeface="Times New Roman" panose="02020603050405020304" pitchFamily="18" charset="0"/>
                          <a:cs typeface="Times New Roman" panose="02020603050405020304" pitchFamily="18" charset="0"/>
                        </a:rPr>
                        <a:t>01B (Fani), 02A (Vayu), 03A (</a:t>
                      </a:r>
                      <a:r>
                        <a:rPr lang="en-GB" sz="1400" dirty="0" err="1">
                          <a:effectLst/>
                          <a:latin typeface="Times New Roman" panose="02020603050405020304" pitchFamily="18" charset="0"/>
                          <a:cs typeface="Times New Roman" panose="02020603050405020304" pitchFamily="18" charset="0"/>
                        </a:rPr>
                        <a:t>Hikaa</a:t>
                      </a:r>
                      <a:r>
                        <a:rPr lang="en-GB" sz="1400" dirty="0">
                          <a:effectLst/>
                          <a:latin typeface="Times New Roman" panose="02020603050405020304" pitchFamily="18" charset="0"/>
                          <a:cs typeface="Times New Roman" panose="02020603050405020304" pitchFamily="18" charset="0"/>
                        </a:rPr>
                        <a:t>), 04A (</a:t>
                      </a:r>
                      <a:r>
                        <a:rPr lang="en-GB" sz="1400" dirty="0" err="1">
                          <a:effectLst/>
                          <a:latin typeface="Times New Roman" panose="02020603050405020304" pitchFamily="18" charset="0"/>
                          <a:cs typeface="Times New Roman" panose="02020603050405020304" pitchFamily="18" charset="0"/>
                        </a:rPr>
                        <a:t>Kyaar</a:t>
                      </a:r>
                      <a:r>
                        <a:rPr lang="en-GB" sz="1400" dirty="0">
                          <a:effectLst/>
                          <a:latin typeface="Times New Roman" panose="02020603050405020304" pitchFamily="18" charset="0"/>
                          <a:cs typeface="Times New Roman" panose="02020603050405020304" pitchFamily="18" charset="0"/>
                        </a:rPr>
                        <a:t>), 05A (</a:t>
                      </a:r>
                      <a:r>
                        <a:rPr lang="en-GB" sz="1400" dirty="0" err="1">
                          <a:effectLst/>
                          <a:latin typeface="Times New Roman" panose="02020603050405020304" pitchFamily="18" charset="0"/>
                          <a:cs typeface="Times New Roman" panose="02020603050405020304" pitchFamily="18" charset="0"/>
                        </a:rPr>
                        <a:t>Maha</a:t>
                      </a:r>
                      <a:r>
                        <a:rPr lang="en-GB" sz="1400" dirty="0">
                          <a:effectLst/>
                          <a:latin typeface="Times New Roman" panose="02020603050405020304" pitchFamily="18" charset="0"/>
                          <a:cs typeface="Times New Roman" panose="02020603050405020304" pitchFamily="18" charset="0"/>
                        </a:rPr>
                        <a:t>), 06A (Pawan), 07A</a:t>
                      </a:r>
                      <a:endParaRPr lang="en-IN" sz="1400" dirty="0">
                        <a:effectLst/>
                        <a:latin typeface="Times New Roman" panose="02020603050405020304" pitchFamily="18" charset="0"/>
                        <a:ea typeface="Arial" panose="020B0604020202020204" pitchFamily="34" charset="0"/>
                        <a:cs typeface="Times New Roman" panose="02020603050405020304" pitchFamily="18" charset="0"/>
                      </a:endParaRPr>
                    </a:p>
                  </a:txBody>
                  <a:tcPr marL="28255" marR="28255" marT="28255" marB="282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3527155"/>
                  </a:ext>
                </a:extLst>
              </a:tr>
              <a:tr h="253567">
                <a:tc>
                  <a:txBody>
                    <a:bodyPr/>
                    <a:lstStyle/>
                    <a:p>
                      <a:pPr algn="ctr">
                        <a:lnSpc>
                          <a:spcPct val="115000"/>
                        </a:lnSpc>
                      </a:pPr>
                      <a:r>
                        <a:rPr lang="en-GB" sz="1400">
                          <a:effectLst/>
                          <a:latin typeface="Times New Roman" panose="02020603050405020304" pitchFamily="18" charset="0"/>
                          <a:cs typeface="Times New Roman" panose="02020603050405020304" pitchFamily="18" charset="0"/>
                        </a:rPr>
                        <a:t>2020</a:t>
                      </a:r>
                      <a:endParaRPr lang="en-IN" sz="1400">
                        <a:effectLst/>
                        <a:latin typeface="Times New Roman" panose="02020603050405020304" pitchFamily="18" charset="0"/>
                        <a:ea typeface="Arial" panose="020B0604020202020204" pitchFamily="34" charset="0"/>
                        <a:cs typeface="Times New Roman" panose="02020603050405020304" pitchFamily="18" charset="0"/>
                      </a:endParaRPr>
                    </a:p>
                  </a:txBody>
                  <a:tcPr marL="28255" marR="28255" marT="28255" marB="282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pPr>
                      <a:r>
                        <a:rPr lang="en-GB" sz="1400" dirty="0">
                          <a:effectLst/>
                          <a:latin typeface="Times New Roman" panose="02020603050405020304" pitchFamily="18" charset="0"/>
                          <a:cs typeface="Times New Roman" panose="02020603050405020304" pitchFamily="18" charset="0"/>
                        </a:rPr>
                        <a:t>01B (Amphan), 02A (</a:t>
                      </a:r>
                      <a:r>
                        <a:rPr lang="en-GB" sz="1400" dirty="0" err="1">
                          <a:effectLst/>
                          <a:latin typeface="Times New Roman" panose="02020603050405020304" pitchFamily="18" charset="0"/>
                          <a:cs typeface="Times New Roman" panose="02020603050405020304" pitchFamily="18" charset="0"/>
                        </a:rPr>
                        <a:t>Nisarga</a:t>
                      </a:r>
                      <a:r>
                        <a:rPr lang="en-GB" sz="1400" dirty="0">
                          <a:effectLst/>
                          <a:latin typeface="Times New Roman" panose="02020603050405020304" pitchFamily="18" charset="0"/>
                          <a:cs typeface="Times New Roman" panose="02020603050405020304" pitchFamily="18" charset="0"/>
                        </a:rPr>
                        <a:t>), 03A (Gati), 04B (</a:t>
                      </a:r>
                      <a:r>
                        <a:rPr lang="en-GB" sz="1400" dirty="0" err="1">
                          <a:effectLst/>
                          <a:latin typeface="Times New Roman" panose="02020603050405020304" pitchFamily="18" charset="0"/>
                          <a:cs typeface="Times New Roman" panose="02020603050405020304" pitchFamily="18" charset="0"/>
                        </a:rPr>
                        <a:t>Nivar</a:t>
                      </a:r>
                      <a:r>
                        <a:rPr lang="en-GB" sz="1400" dirty="0">
                          <a:effectLst/>
                          <a:latin typeface="Times New Roman" panose="02020603050405020304" pitchFamily="18" charset="0"/>
                          <a:cs typeface="Times New Roman" panose="02020603050405020304" pitchFamily="18" charset="0"/>
                        </a:rPr>
                        <a:t>), 05B (</a:t>
                      </a:r>
                      <a:r>
                        <a:rPr lang="en-GB" sz="1400" dirty="0" err="1">
                          <a:effectLst/>
                          <a:latin typeface="Times New Roman" panose="02020603050405020304" pitchFamily="18" charset="0"/>
                          <a:cs typeface="Times New Roman" panose="02020603050405020304" pitchFamily="18" charset="0"/>
                        </a:rPr>
                        <a:t>Burevi</a:t>
                      </a:r>
                      <a:r>
                        <a:rPr lang="en-GB" sz="1400" dirty="0">
                          <a:effectLst/>
                          <a:latin typeface="Times New Roman" panose="02020603050405020304" pitchFamily="18" charset="0"/>
                          <a:cs typeface="Times New Roman" panose="02020603050405020304" pitchFamily="18" charset="0"/>
                        </a:rPr>
                        <a:t>)</a:t>
                      </a:r>
                      <a:endParaRPr lang="en-IN" sz="1400" dirty="0">
                        <a:effectLst/>
                        <a:latin typeface="Times New Roman" panose="02020603050405020304" pitchFamily="18" charset="0"/>
                        <a:ea typeface="Arial" panose="020B0604020202020204" pitchFamily="34" charset="0"/>
                        <a:cs typeface="Times New Roman" panose="02020603050405020304" pitchFamily="18" charset="0"/>
                      </a:endParaRPr>
                    </a:p>
                  </a:txBody>
                  <a:tcPr marL="28255" marR="28255" marT="28255" marB="282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7488967"/>
                  </a:ext>
                </a:extLst>
              </a:tr>
              <a:tr h="253567">
                <a:tc>
                  <a:txBody>
                    <a:bodyPr/>
                    <a:lstStyle/>
                    <a:p>
                      <a:pPr algn="ctr">
                        <a:lnSpc>
                          <a:spcPct val="115000"/>
                        </a:lnSpc>
                      </a:pPr>
                      <a:r>
                        <a:rPr lang="en-GB" sz="1400">
                          <a:effectLst/>
                          <a:latin typeface="Times New Roman" panose="02020603050405020304" pitchFamily="18" charset="0"/>
                          <a:cs typeface="Times New Roman" panose="02020603050405020304" pitchFamily="18" charset="0"/>
                        </a:rPr>
                        <a:t>2021</a:t>
                      </a:r>
                      <a:endParaRPr lang="en-IN" sz="1400">
                        <a:effectLst/>
                        <a:latin typeface="Times New Roman" panose="02020603050405020304" pitchFamily="18" charset="0"/>
                        <a:ea typeface="Arial" panose="020B0604020202020204" pitchFamily="34" charset="0"/>
                        <a:cs typeface="Times New Roman" panose="02020603050405020304" pitchFamily="18" charset="0"/>
                      </a:endParaRPr>
                    </a:p>
                  </a:txBody>
                  <a:tcPr marL="28255" marR="28255" marT="28255" marB="282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pPr>
                      <a:r>
                        <a:rPr lang="en-GB" sz="1400" dirty="0">
                          <a:effectLst/>
                          <a:latin typeface="Times New Roman" panose="02020603050405020304" pitchFamily="18" charset="0"/>
                          <a:cs typeface="Times New Roman" panose="02020603050405020304" pitchFamily="18" charset="0"/>
                        </a:rPr>
                        <a:t>01A (Tauktae), 02B (Yaas), 03B (Gulab), 03A (</a:t>
                      </a:r>
                      <a:r>
                        <a:rPr lang="en-GB" sz="1400" dirty="0" err="1">
                          <a:effectLst/>
                          <a:latin typeface="Times New Roman" panose="02020603050405020304" pitchFamily="18" charset="0"/>
                          <a:cs typeface="Times New Roman" panose="02020603050405020304" pitchFamily="18" charset="0"/>
                        </a:rPr>
                        <a:t>Shaheen</a:t>
                      </a:r>
                      <a:r>
                        <a:rPr lang="en-GB" sz="1400" dirty="0">
                          <a:effectLst/>
                          <a:latin typeface="Times New Roman" panose="02020603050405020304" pitchFamily="18" charset="0"/>
                          <a:cs typeface="Times New Roman" panose="02020603050405020304" pitchFamily="18" charset="0"/>
                        </a:rPr>
                        <a:t>)</a:t>
                      </a:r>
                      <a:endParaRPr lang="en-IN" sz="1400" dirty="0">
                        <a:effectLst/>
                        <a:latin typeface="Times New Roman" panose="02020603050405020304" pitchFamily="18" charset="0"/>
                        <a:ea typeface="Arial" panose="020B0604020202020204" pitchFamily="34" charset="0"/>
                        <a:cs typeface="Times New Roman" panose="02020603050405020304" pitchFamily="18" charset="0"/>
                      </a:endParaRPr>
                    </a:p>
                  </a:txBody>
                  <a:tcPr marL="28255" marR="28255" marT="28255" marB="282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77596023"/>
                  </a:ext>
                </a:extLst>
              </a:tr>
              <a:tr h="253567">
                <a:tc>
                  <a:txBody>
                    <a:bodyPr/>
                    <a:lstStyle/>
                    <a:p>
                      <a:pPr algn="ctr">
                        <a:lnSpc>
                          <a:spcPct val="115000"/>
                        </a:lnSpc>
                      </a:pPr>
                      <a:r>
                        <a:rPr lang="en-IN" sz="1400" kern="1200" dirty="0">
                          <a:solidFill>
                            <a:schemeClr val="dk1"/>
                          </a:solidFill>
                          <a:effectLst/>
                          <a:latin typeface="Times New Roman" panose="02020603050405020304" pitchFamily="18" charset="0"/>
                          <a:ea typeface="+mn-ea"/>
                          <a:cs typeface="Times New Roman" panose="02020603050405020304" pitchFamily="18" charset="0"/>
                        </a:rPr>
                        <a:t>2022</a:t>
                      </a:r>
                    </a:p>
                  </a:txBody>
                  <a:tcPr marL="28255" marR="28255" marT="28255" marB="282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15000"/>
                        </a:lnSpc>
                      </a:pPr>
                      <a:r>
                        <a:rPr lang="en-IN" sz="1400" kern="1200" dirty="0">
                          <a:solidFill>
                            <a:schemeClr val="dk1"/>
                          </a:solidFill>
                          <a:effectLst/>
                          <a:latin typeface="Times New Roman" panose="02020603050405020304" pitchFamily="18" charset="0"/>
                          <a:ea typeface="+mn-ea"/>
                          <a:cs typeface="Times New Roman" panose="02020603050405020304" pitchFamily="18" charset="0"/>
                        </a:rPr>
                        <a:t>01B, 02B(</a:t>
                      </a:r>
                      <a:r>
                        <a:rPr lang="en-IN" sz="1400" kern="1200" dirty="0" err="1">
                          <a:solidFill>
                            <a:schemeClr val="dk1"/>
                          </a:solidFill>
                          <a:effectLst/>
                          <a:latin typeface="Times New Roman" panose="02020603050405020304" pitchFamily="18" charset="0"/>
                          <a:ea typeface="+mn-ea"/>
                          <a:cs typeface="Times New Roman" panose="02020603050405020304" pitchFamily="18" charset="0"/>
                        </a:rPr>
                        <a:t>Asani</a:t>
                      </a:r>
                      <a:r>
                        <a:rPr lang="en-IN" sz="1400" kern="1200" dirty="0">
                          <a:solidFill>
                            <a:schemeClr val="dk1"/>
                          </a:solidFill>
                          <a:effectLst/>
                          <a:latin typeface="Times New Roman" panose="02020603050405020304" pitchFamily="18" charset="0"/>
                          <a:ea typeface="+mn-ea"/>
                          <a:cs typeface="Times New Roman" panose="02020603050405020304" pitchFamily="18" charset="0"/>
                        </a:rPr>
                        <a:t>)</a:t>
                      </a:r>
                    </a:p>
                  </a:txBody>
                  <a:tcPr marL="28255" marR="28255" marT="28255" marB="2825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00058697"/>
                  </a:ext>
                </a:extLst>
              </a:tr>
            </a:tbl>
          </a:graphicData>
        </a:graphic>
      </p:graphicFrame>
      <p:pic>
        <p:nvPicPr>
          <p:cNvPr id="5" name="Picture 4">
            <a:extLst>
              <a:ext uri="{FF2B5EF4-FFF2-40B4-BE49-F238E27FC236}">
                <a16:creationId xmlns:a16="http://schemas.microsoft.com/office/drawing/2014/main" id="{FDC88BA6-F9A6-B4A9-6669-B08867D532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2"/>
            <a:ext cx="720000" cy="77429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Slide Number Placeholder 2">
            <a:extLst>
              <a:ext uri="{FF2B5EF4-FFF2-40B4-BE49-F238E27FC236}">
                <a16:creationId xmlns:a16="http://schemas.microsoft.com/office/drawing/2014/main" id="{B8B91077-DC87-F5D8-8FAA-C1A5BA6B469C}"/>
              </a:ext>
            </a:extLst>
          </p:cNvPr>
          <p:cNvSpPr txBox="1">
            <a:spLocks/>
          </p:cNvSpPr>
          <p:nvPr/>
        </p:nvSpPr>
        <p:spPr>
          <a:xfrm>
            <a:off x="11763866" y="6492875"/>
            <a:ext cx="428134"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9099E15-0B61-4255-AA40-DB1990BD2F98}" type="slidenum">
              <a:rPr lang="en-IN" smtClean="0">
                <a:latin typeface="Times New Roman" panose="02020603050405020304" pitchFamily="18" charset="0"/>
                <a:cs typeface="Times New Roman" panose="02020603050405020304" pitchFamily="18" charset="0"/>
              </a:rPr>
              <a:pPr/>
              <a:t>14</a:t>
            </a:fld>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29298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09FDAB3-D853-EE3A-7D91-936B62B4D0B3}"/>
              </a:ext>
            </a:extLst>
          </p:cNvPr>
          <p:cNvSpPr txBox="1">
            <a:spLocks/>
          </p:cNvSpPr>
          <p:nvPr/>
        </p:nvSpPr>
        <p:spPr>
          <a:xfrm>
            <a:off x="2100467" y="-4344"/>
            <a:ext cx="7991065" cy="611671"/>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sz="4000" b="1" dirty="0">
                <a:latin typeface="Times New Roman" panose="02020603050405020304" pitchFamily="18" charset="0"/>
                <a:ea typeface="Roboto" panose="02000000000000000000" pitchFamily="2" charset="0"/>
                <a:cs typeface="Times New Roman" panose="02020603050405020304" pitchFamily="18" charset="0"/>
              </a:rPr>
              <a:t>Image Processing and Tuning</a:t>
            </a:r>
          </a:p>
        </p:txBody>
      </p:sp>
      <p:pic>
        <p:nvPicPr>
          <p:cNvPr id="11" name="Picture 10">
            <a:extLst>
              <a:ext uri="{FF2B5EF4-FFF2-40B4-BE49-F238E27FC236}">
                <a16:creationId xmlns:a16="http://schemas.microsoft.com/office/drawing/2014/main" id="{9504E771-16AF-31E8-28BE-2A0B82912E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47307" y="774297"/>
            <a:ext cx="2489914" cy="2413301"/>
          </a:xfrm>
          <a:prstGeom prst="rect">
            <a:avLst/>
          </a:prstGeom>
        </p:spPr>
      </p:pic>
      <p:pic>
        <p:nvPicPr>
          <p:cNvPr id="12" name="Picture 11">
            <a:extLst>
              <a:ext uri="{FF2B5EF4-FFF2-40B4-BE49-F238E27FC236}">
                <a16:creationId xmlns:a16="http://schemas.microsoft.com/office/drawing/2014/main" id="{4C585142-F34D-6E3F-604F-46A461758B5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43556" y="3290977"/>
            <a:ext cx="2393665" cy="2320014"/>
          </a:xfrm>
          <a:prstGeom prst="rect">
            <a:avLst/>
          </a:prstGeom>
        </p:spPr>
      </p:pic>
      <p:sp>
        <p:nvSpPr>
          <p:cNvPr id="2" name="TextBox 1">
            <a:extLst>
              <a:ext uri="{FF2B5EF4-FFF2-40B4-BE49-F238E27FC236}">
                <a16:creationId xmlns:a16="http://schemas.microsoft.com/office/drawing/2014/main" id="{7D0D56B9-5DFA-3A9E-3B5A-6F67417FA570}"/>
              </a:ext>
            </a:extLst>
          </p:cNvPr>
          <p:cNvSpPr txBox="1"/>
          <p:nvPr/>
        </p:nvSpPr>
        <p:spPr>
          <a:xfrm>
            <a:off x="7561006" y="5714371"/>
            <a:ext cx="4610472" cy="646331"/>
          </a:xfrm>
          <a:prstGeom prst="rect">
            <a:avLst/>
          </a:prstGeom>
          <a:noFill/>
          <a:ln>
            <a:solidFill>
              <a:schemeClr val="tx1"/>
            </a:solidFill>
          </a:ln>
        </p:spPr>
        <p:txBody>
          <a:bodyPr wrap="square" rtlCol="0">
            <a:spAutoFit/>
          </a:bodyPr>
          <a:lstStyle/>
          <a:p>
            <a:pPr algn="ctr"/>
            <a:r>
              <a:rPr lang="en-IN" dirty="0">
                <a:latin typeface="Times New Roman" panose="02020603050405020304" pitchFamily="18" charset="0"/>
                <a:cs typeface="Times New Roman" panose="02020603050405020304" pitchFamily="18" charset="0"/>
              </a:rPr>
              <a:t>Fig: Pre-processed image (thresholding at 126 pixel value)</a:t>
            </a:r>
          </a:p>
        </p:txBody>
      </p:sp>
      <p:graphicFrame>
        <p:nvGraphicFramePr>
          <p:cNvPr id="5" name="Table 4">
            <a:extLst>
              <a:ext uri="{FF2B5EF4-FFF2-40B4-BE49-F238E27FC236}">
                <a16:creationId xmlns:a16="http://schemas.microsoft.com/office/drawing/2014/main" id="{0F053F5A-EAE2-A1DF-73E2-97473B24E5E9}"/>
              </a:ext>
            </a:extLst>
          </p:cNvPr>
          <p:cNvGraphicFramePr>
            <a:graphicFrameLocks noGrp="1"/>
          </p:cNvGraphicFramePr>
          <p:nvPr>
            <p:extLst>
              <p:ext uri="{D42A27DB-BD31-4B8C-83A1-F6EECF244321}">
                <p14:modId xmlns:p14="http://schemas.microsoft.com/office/powerpoint/2010/main" val="3167941624"/>
              </p:ext>
            </p:extLst>
          </p:nvPr>
        </p:nvGraphicFramePr>
        <p:xfrm>
          <a:off x="104906" y="2102972"/>
          <a:ext cx="7669013" cy="3077091"/>
        </p:xfrm>
        <a:graphic>
          <a:graphicData uri="http://schemas.openxmlformats.org/drawingml/2006/table">
            <a:tbl>
              <a:tblPr bandRow="1">
                <a:tableStyleId>{5C22544A-7EE6-4342-B048-85BDC9FD1C3A}</a:tableStyleId>
              </a:tblPr>
              <a:tblGrid>
                <a:gridCol w="1606021">
                  <a:extLst>
                    <a:ext uri="{9D8B030D-6E8A-4147-A177-3AD203B41FA5}">
                      <a16:colId xmlns:a16="http://schemas.microsoft.com/office/drawing/2014/main" val="3484448722"/>
                    </a:ext>
                  </a:extLst>
                </a:gridCol>
                <a:gridCol w="1840127">
                  <a:extLst>
                    <a:ext uri="{9D8B030D-6E8A-4147-A177-3AD203B41FA5}">
                      <a16:colId xmlns:a16="http://schemas.microsoft.com/office/drawing/2014/main" val="2579580907"/>
                    </a:ext>
                  </a:extLst>
                </a:gridCol>
                <a:gridCol w="2194560">
                  <a:extLst>
                    <a:ext uri="{9D8B030D-6E8A-4147-A177-3AD203B41FA5}">
                      <a16:colId xmlns:a16="http://schemas.microsoft.com/office/drawing/2014/main" val="286659603"/>
                    </a:ext>
                  </a:extLst>
                </a:gridCol>
                <a:gridCol w="2028305">
                  <a:extLst>
                    <a:ext uri="{9D8B030D-6E8A-4147-A177-3AD203B41FA5}">
                      <a16:colId xmlns:a16="http://schemas.microsoft.com/office/drawing/2014/main" val="1024910370"/>
                    </a:ext>
                  </a:extLst>
                </a:gridCol>
              </a:tblGrid>
              <a:tr h="397857">
                <a:tc>
                  <a:txBody>
                    <a:bodyPr/>
                    <a:lstStyle/>
                    <a:p>
                      <a:pPr algn="just"/>
                      <a:r>
                        <a:rPr lang="en-IN" sz="1600" dirty="0">
                          <a:effectLst/>
                          <a:latin typeface="Times New Roman" panose="02020603050405020304" pitchFamily="18" charset="0"/>
                          <a:cs typeface="Times New Roman" panose="02020603050405020304" pitchFamily="18" charset="0"/>
                        </a:rPr>
                        <a:t> </a:t>
                      </a:r>
                      <a:endParaRPr lang="en-IN"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IN" sz="1600" b="1">
                          <a:effectLst/>
                          <a:latin typeface="Times New Roman" panose="02020603050405020304" pitchFamily="18" charset="0"/>
                          <a:cs typeface="Times New Roman" panose="02020603050405020304" pitchFamily="18" charset="0"/>
                        </a:rPr>
                        <a:t>Binary Classifier</a:t>
                      </a:r>
                      <a:endParaRPr lang="en-IN" sz="16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IN" sz="1600" b="1">
                          <a:effectLst/>
                          <a:latin typeface="Times New Roman" panose="02020603050405020304" pitchFamily="18" charset="0"/>
                          <a:cs typeface="Times New Roman" panose="02020603050405020304" pitchFamily="18" charset="0"/>
                        </a:rPr>
                        <a:t>Multiclass classifier</a:t>
                      </a:r>
                      <a:endParaRPr lang="en-IN" sz="16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IN" sz="1600" b="1">
                          <a:effectLst/>
                          <a:latin typeface="Times New Roman" panose="02020603050405020304" pitchFamily="18" charset="0"/>
                          <a:cs typeface="Times New Roman" panose="02020603050405020304" pitchFamily="18" charset="0"/>
                        </a:rPr>
                        <a:t>Regression</a:t>
                      </a:r>
                      <a:endParaRPr lang="en-IN" sz="16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2244263"/>
                  </a:ext>
                </a:extLst>
              </a:tr>
              <a:tr h="284559">
                <a:tc>
                  <a:txBody>
                    <a:bodyPr/>
                    <a:lstStyle/>
                    <a:p>
                      <a:pPr algn="just"/>
                      <a:r>
                        <a:rPr lang="en-IN" sz="1600">
                          <a:effectLst/>
                          <a:latin typeface="Times New Roman" panose="02020603050405020304" pitchFamily="18" charset="0"/>
                          <a:cs typeface="Times New Roman" panose="02020603050405020304" pitchFamily="18" charset="0"/>
                        </a:rPr>
                        <a:t>Epochs</a:t>
                      </a:r>
                      <a:endParaRPr lang="en-IN"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IN" sz="1600">
                          <a:effectLst/>
                          <a:latin typeface="Times New Roman" panose="02020603050405020304" pitchFamily="18" charset="0"/>
                          <a:ea typeface="Times New Roman" panose="02020603050405020304" pitchFamily="18" charset="0"/>
                          <a:cs typeface="Times New Roman" panose="02020603050405020304" pitchFamily="18" charset="0"/>
                        </a:rPr>
                        <a:t>30</a:t>
                      </a:r>
                      <a:endParaRPr lang="en-IN"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IN" sz="1600">
                          <a:effectLst/>
                          <a:latin typeface="Times New Roman" panose="02020603050405020304" pitchFamily="18" charset="0"/>
                          <a:ea typeface="Times New Roman" panose="02020603050405020304" pitchFamily="18" charset="0"/>
                          <a:cs typeface="Times New Roman" panose="02020603050405020304" pitchFamily="18" charset="0"/>
                        </a:rPr>
                        <a:t>50</a:t>
                      </a:r>
                      <a:endParaRPr lang="en-IN"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IN" sz="1600">
                          <a:effectLst/>
                          <a:latin typeface="Times New Roman" panose="02020603050405020304" pitchFamily="18" charset="0"/>
                          <a:ea typeface="Times New Roman" panose="02020603050405020304" pitchFamily="18" charset="0"/>
                          <a:cs typeface="Times New Roman" panose="02020603050405020304" pitchFamily="18" charset="0"/>
                        </a:rPr>
                        <a:t>40</a:t>
                      </a:r>
                      <a:endParaRPr lang="en-IN"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67116961"/>
                  </a:ext>
                </a:extLst>
              </a:tr>
              <a:tr h="284559">
                <a:tc>
                  <a:txBody>
                    <a:bodyPr/>
                    <a:lstStyle/>
                    <a:p>
                      <a:pPr algn="just"/>
                      <a:r>
                        <a:rPr lang="en-IN" sz="1600">
                          <a:effectLst/>
                          <a:latin typeface="Times New Roman" panose="02020603050405020304" pitchFamily="18" charset="0"/>
                          <a:cs typeface="Times New Roman" panose="02020603050405020304" pitchFamily="18" charset="0"/>
                        </a:rPr>
                        <a:t>Optimiser</a:t>
                      </a:r>
                      <a:endParaRPr lang="en-IN"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IN" sz="1600">
                          <a:effectLst/>
                          <a:latin typeface="Times New Roman" panose="02020603050405020304" pitchFamily="18" charset="0"/>
                          <a:cs typeface="Times New Roman" panose="02020603050405020304" pitchFamily="18" charset="0"/>
                        </a:rPr>
                        <a:t>Adam</a:t>
                      </a:r>
                      <a:endParaRPr lang="en-IN"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IN" sz="1600">
                          <a:effectLst/>
                          <a:latin typeface="Times New Roman" panose="02020603050405020304" pitchFamily="18" charset="0"/>
                          <a:cs typeface="Times New Roman" panose="02020603050405020304" pitchFamily="18" charset="0"/>
                        </a:rPr>
                        <a:t>Adam</a:t>
                      </a:r>
                      <a:endParaRPr lang="en-IN"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IN" sz="1600" dirty="0">
                          <a:effectLst/>
                          <a:latin typeface="Times New Roman" panose="02020603050405020304" pitchFamily="18" charset="0"/>
                          <a:cs typeface="Times New Roman" panose="02020603050405020304" pitchFamily="18" charset="0"/>
                        </a:rPr>
                        <a:t>Adam</a:t>
                      </a:r>
                      <a:endParaRPr lang="en-IN"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65864019"/>
                  </a:ext>
                </a:extLst>
              </a:tr>
              <a:tr h="565621">
                <a:tc>
                  <a:txBody>
                    <a:bodyPr/>
                    <a:lstStyle/>
                    <a:p>
                      <a:pPr algn="just"/>
                      <a:r>
                        <a:rPr lang="en-IN" sz="1600" dirty="0">
                          <a:effectLst/>
                          <a:latin typeface="Times New Roman" panose="02020603050405020304" pitchFamily="18" charset="0"/>
                          <a:cs typeface="Times New Roman" panose="02020603050405020304" pitchFamily="18" charset="0"/>
                        </a:rPr>
                        <a:t>Loss function</a:t>
                      </a:r>
                      <a:endParaRPr lang="en-IN"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IN" sz="1600">
                          <a:effectLst/>
                          <a:latin typeface="Times New Roman" panose="02020603050405020304" pitchFamily="18" charset="0"/>
                          <a:cs typeface="Times New Roman" panose="02020603050405020304" pitchFamily="18" charset="0"/>
                        </a:rPr>
                        <a:t>Binary Cross-entropy</a:t>
                      </a:r>
                      <a:endParaRPr lang="en-IN"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IN" sz="1600" dirty="0">
                          <a:effectLst/>
                          <a:latin typeface="Times New Roman" panose="02020603050405020304" pitchFamily="18" charset="0"/>
                          <a:cs typeface="Times New Roman" panose="02020603050405020304" pitchFamily="18" charset="0"/>
                        </a:rPr>
                        <a:t>Categorical Cross-entropy</a:t>
                      </a:r>
                      <a:endParaRPr lang="en-IN"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IN" sz="1600">
                          <a:effectLst/>
                          <a:latin typeface="Times New Roman" panose="02020603050405020304" pitchFamily="18" charset="0"/>
                          <a:cs typeface="Times New Roman" panose="02020603050405020304" pitchFamily="18" charset="0"/>
                        </a:rPr>
                        <a:t>Mean Squared Error (MSE)</a:t>
                      </a:r>
                      <a:endParaRPr lang="en-IN"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97049124"/>
                  </a:ext>
                </a:extLst>
              </a:tr>
              <a:tr h="569135">
                <a:tc>
                  <a:txBody>
                    <a:bodyPr/>
                    <a:lstStyle/>
                    <a:p>
                      <a:pPr algn="just"/>
                      <a:r>
                        <a:rPr lang="en-IN" sz="1600">
                          <a:effectLst/>
                          <a:latin typeface="Times New Roman" panose="02020603050405020304" pitchFamily="18" charset="0"/>
                          <a:cs typeface="Times New Roman" panose="02020603050405020304" pitchFamily="18" charset="0"/>
                        </a:rPr>
                        <a:t>Initial Learning rate</a:t>
                      </a:r>
                      <a:endParaRPr lang="en-IN"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IN" sz="1600" dirty="0">
                          <a:effectLst/>
                          <a:latin typeface="Times New Roman" panose="02020603050405020304" pitchFamily="18" charset="0"/>
                          <a:cs typeface="Times New Roman" panose="02020603050405020304" pitchFamily="18" charset="0"/>
                        </a:rPr>
                        <a:t>0.0001</a:t>
                      </a:r>
                      <a:endParaRPr lang="en-IN"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IN" sz="1600">
                          <a:effectLst/>
                          <a:latin typeface="Times New Roman" panose="02020603050405020304" pitchFamily="18" charset="0"/>
                          <a:cs typeface="Times New Roman" panose="02020603050405020304" pitchFamily="18" charset="0"/>
                        </a:rPr>
                        <a:t>0.0001</a:t>
                      </a:r>
                      <a:endParaRPr lang="en-IN"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IN" sz="1600">
                          <a:effectLst/>
                          <a:latin typeface="Times New Roman" panose="02020603050405020304" pitchFamily="18" charset="0"/>
                          <a:cs typeface="Times New Roman" panose="02020603050405020304" pitchFamily="18" charset="0"/>
                        </a:rPr>
                        <a:t>0.001</a:t>
                      </a:r>
                      <a:endParaRPr lang="en-IN"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69973416"/>
                  </a:ext>
                </a:extLst>
              </a:tr>
              <a:tr h="569135">
                <a:tc>
                  <a:txBody>
                    <a:bodyPr/>
                    <a:lstStyle/>
                    <a:p>
                      <a:pPr algn="just"/>
                      <a:r>
                        <a:rPr lang="en-IN" sz="1600" dirty="0">
                          <a:effectLst/>
                          <a:latin typeface="Times New Roman" panose="02020603050405020304" pitchFamily="18" charset="0"/>
                          <a:ea typeface="Times New Roman" panose="02020603050405020304" pitchFamily="18" charset="0"/>
                          <a:cs typeface="Times New Roman" panose="02020603050405020304" pitchFamily="18" charset="0"/>
                        </a:rPr>
                        <a:t>Batch size(Training, Validation, Testing)</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IN" sz="1600" dirty="0">
                          <a:effectLst/>
                          <a:latin typeface="Times New Roman" panose="02020603050405020304" pitchFamily="18" charset="0"/>
                          <a:ea typeface="Times New Roman" panose="02020603050405020304" pitchFamily="18" charset="0"/>
                          <a:cs typeface="Times New Roman" panose="02020603050405020304" pitchFamily="18" charset="0"/>
                        </a:rPr>
                        <a:t>2, 1, 1 (70:15:15)</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IN" sz="1600" dirty="0">
                          <a:effectLst/>
                          <a:latin typeface="Times New Roman" panose="02020603050405020304" pitchFamily="18" charset="0"/>
                          <a:ea typeface="Times New Roman" panose="02020603050405020304" pitchFamily="18" charset="0"/>
                          <a:cs typeface="Times New Roman" panose="02020603050405020304" pitchFamily="18" charset="0"/>
                        </a:rPr>
                        <a:t>2, 1, 1</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r>
                        <a:rPr lang="en-IN" sz="1600" dirty="0">
                          <a:effectLst/>
                          <a:latin typeface="Times New Roman" panose="02020603050405020304" pitchFamily="18" charset="0"/>
                          <a:ea typeface="Times New Roman" panose="02020603050405020304" pitchFamily="18" charset="0"/>
                          <a:cs typeface="Times New Roman" panose="02020603050405020304" pitchFamily="18" charset="0"/>
                        </a:rPr>
                        <a:t>2, 1, 1</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533076"/>
                  </a:ext>
                </a:extLst>
              </a:tr>
            </a:tbl>
          </a:graphicData>
        </a:graphic>
      </p:graphicFrame>
      <p:sp>
        <p:nvSpPr>
          <p:cNvPr id="7" name="TextBox 6">
            <a:extLst>
              <a:ext uri="{FF2B5EF4-FFF2-40B4-BE49-F238E27FC236}">
                <a16:creationId xmlns:a16="http://schemas.microsoft.com/office/drawing/2014/main" id="{134C5C3B-FA77-ECAE-04BD-2F1EEA48DD6F}"/>
              </a:ext>
            </a:extLst>
          </p:cNvPr>
          <p:cNvSpPr txBox="1"/>
          <p:nvPr/>
        </p:nvSpPr>
        <p:spPr>
          <a:xfrm>
            <a:off x="1169575" y="1611615"/>
            <a:ext cx="5539673" cy="369332"/>
          </a:xfrm>
          <a:prstGeom prst="rect">
            <a:avLst/>
          </a:prstGeom>
          <a:noFill/>
          <a:ln>
            <a:solidFill>
              <a:schemeClr val="tx1"/>
            </a:solidFill>
          </a:ln>
        </p:spPr>
        <p:txBody>
          <a:bodyPr wrap="square" rtlCol="0">
            <a:spAutoFit/>
          </a:bodyPr>
          <a:lstStyle/>
          <a:p>
            <a:pPr algn="ctr"/>
            <a:r>
              <a:rPr lang="en-IN" dirty="0">
                <a:latin typeface="Times New Roman" panose="02020603050405020304" pitchFamily="18" charset="0"/>
                <a:cs typeface="Times New Roman" panose="02020603050405020304" pitchFamily="18" charset="0"/>
              </a:rPr>
              <a:t>Table: Hyperparameter optimised for proposed model</a:t>
            </a:r>
          </a:p>
        </p:txBody>
      </p:sp>
      <p:pic>
        <p:nvPicPr>
          <p:cNvPr id="9" name="Picture 8">
            <a:extLst>
              <a:ext uri="{FF2B5EF4-FFF2-40B4-BE49-F238E27FC236}">
                <a16:creationId xmlns:a16="http://schemas.microsoft.com/office/drawing/2014/main" id="{50D32A0A-0BD9-57BC-9913-2193A470D7D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 y="2"/>
            <a:ext cx="720000" cy="77429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3" name="Slide Number Placeholder 2">
            <a:extLst>
              <a:ext uri="{FF2B5EF4-FFF2-40B4-BE49-F238E27FC236}">
                <a16:creationId xmlns:a16="http://schemas.microsoft.com/office/drawing/2014/main" id="{11DA8AA8-1D93-4AF2-8353-70EFC4408239}"/>
              </a:ext>
            </a:extLst>
          </p:cNvPr>
          <p:cNvSpPr txBox="1">
            <a:spLocks/>
          </p:cNvSpPr>
          <p:nvPr/>
        </p:nvSpPr>
        <p:spPr>
          <a:xfrm>
            <a:off x="11763866" y="6492875"/>
            <a:ext cx="428134"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9099E15-0B61-4255-AA40-DB1990BD2F98}" type="slidenum">
              <a:rPr lang="en-IN" smtClean="0">
                <a:latin typeface="Times New Roman" panose="02020603050405020304" pitchFamily="18" charset="0"/>
                <a:cs typeface="Times New Roman" panose="02020603050405020304" pitchFamily="18" charset="0"/>
              </a:rPr>
              <a:pPr/>
              <a:t>15</a:t>
            </a:fld>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266531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Diagram 5">
            <a:extLst>
              <a:ext uri="{FF2B5EF4-FFF2-40B4-BE49-F238E27FC236}">
                <a16:creationId xmlns:a16="http://schemas.microsoft.com/office/drawing/2014/main" id="{C62D44C1-0441-624E-5AC2-439E91BFE48C}"/>
              </a:ext>
            </a:extLst>
          </p:cNvPr>
          <p:cNvGraphicFramePr/>
          <p:nvPr>
            <p:extLst>
              <p:ext uri="{D42A27DB-BD31-4B8C-83A1-F6EECF244321}">
                <p14:modId xmlns:p14="http://schemas.microsoft.com/office/powerpoint/2010/main" val="3289206334"/>
              </p:ext>
            </p:extLst>
          </p:nvPr>
        </p:nvGraphicFramePr>
        <p:xfrm>
          <a:off x="108155" y="943271"/>
          <a:ext cx="6194322" cy="488725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8" name="Group 7">
            <a:extLst>
              <a:ext uri="{FF2B5EF4-FFF2-40B4-BE49-F238E27FC236}">
                <a16:creationId xmlns:a16="http://schemas.microsoft.com/office/drawing/2014/main" id="{E78EAA89-D75A-BCE4-3E41-0BE4298CE047}"/>
              </a:ext>
            </a:extLst>
          </p:cNvPr>
          <p:cNvGrpSpPr/>
          <p:nvPr/>
        </p:nvGrpSpPr>
        <p:grpSpPr>
          <a:xfrm>
            <a:off x="6860900" y="707798"/>
            <a:ext cx="4771776" cy="4058715"/>
            <a:chOff x="6860900" y="707798"/>
            <a:chExt cx="4771776" cy="4058715"/>
          </a:xfrm>
        </p:grpSpPr>
        <p:sp>
          <p:nvSpPr>
            <p:cNvPr id="9" name="Rectangle 8">
              <a:extLst>
                <a:ext uri="{FF2B5EF4-FFF2-40B4-BE49-F238E27FC236}">
                  <a16:creationId xmlns:a16="http://schemas.microsoft.com/office/drawing/2014/main" id="{5F3D36CC-46C8-7894-E4AD-C65344D88F79}"/>
                </a:ext>
              </a:extLst>
            </p:cNvPr>
            <p:cNvSpPr/>
            <p:nvPr/>
          </p:nvSpPr>
          <p:spPr>
            <a:xfrm>
              <a:off x="6860900" y="707798"/>
              <a:ext cx="4771776" cy="4052738"/>
            </a:xfrm>
            <a:prstGeom prst="rect">
              <a:avLst/>
            </a:prstGeom>
            <a:noFill/>
          </p:spPr>
        </p:sp>
        <p:sp>
          <p:nvSpPr>
            <p:cNvPr id="10" name="Freeform: Shape 9">
              <a:extLst>
                <a:ext uri="{FF2B5EF4-FFF2-40B4-BE49-F238E27FC236}">
                  <a16:creationId xmlns:a16="http://schemas.microsoft.com/office/drawing/2014/main" id="{55D5A0EB-0184-5659-8ABE-9142D9A20926}"/>
                </a:ext>
              </a:extLst>
            </p:cNvPr>
            <p:cNvSpPr/>
            <p:nvPr/>
          </p:nvSpPr>
          <p:spPr>
            <a:xfrm>
              <a:off x="8002075" y="1894355"/>
              <a:ext cx="2489425" cy="2489425"/>
            </a:xfrm>
            <a:custGeom>
              <a:avLst/>
              <a:gdLst>
                <a:gd name="connsiteX0" fmla="*/ 0 w 2489425"/>
                <a:gd name="connsiteY0" fmla="*/ 1244713 h 2489425"/>
                <a:gd name="connsiteX1" fmla="*/ 1244713 w 2489425"/>
                <a:gd name="connsiteY1" fmla="*/ 0 h 2489425"/>
                <a:gd name="connsiteX2" fmla="*/ 2489426 w 2489425"/>
                <a:gd name="connsiteY2" fmla="*/ 1244713 h 2489425"/>
                <a:gd name="connsiteX3" fmla="*/ 1244713 w 2489425"/>
                <a:gd name="connsiteY3" fmla="*/ 2489426 h 2489425"/>
                <a:gd name="connsiteX4" fmla="*/ 0 w 2489425"/>
                <a:gd name="connsiteY4" fmla="*/ 1244713 h 24894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89425" h="2489425">
                  <a:moveTo>
                    <a:pt x="0" y="1244713"/>
                  </a:moveTo>
                  <a:cubicBezTo>
                    <a:pt x="0" y="557277"/>
                    <a:pt x="557277" y="0"/>
                    <a:pt x="1244713" y="0"/>
                  </a:cubicBezTo>
                  <a:cubicBezTo>
                    <a:pt x="1932149" y="0"/>
                    <a:pt x="2489426" y="557277"/>
                    <a:pt x="2489426" y="1244713"/>
                  </a:cubicBezTo>
                  <a:cubicBezTo>
                    <a:pt x="2489426" y="1932149"/>
                    <a:pt x="1932149" y="2489426"/>
                    <a:pt x="1244713" y="2489426"/>
                  </a:cubicBezTo>
                  <a:cubicBezTo>
                    <a:pt x="557277" y="2489426"/>
                    <a:pt x="0" y="1932149"/>
                    <a:pt x="0" y="1244713"/>
                  </a:cubicBezTo>
                  <a:close/>
                </a:path>
              </a:pathLst>
            </a:custGeom>
          </p:spPr>
          <p:style>
            <a:lnRef idx="0">
              <a:schemeClr val="lt2">
                <a:hueOff val="0"/>
                <a:satOff val="0"/>
                <a:lumOff val="0"/>
                <a:alphaOff val="0"/>
              </a:schemeClr>
            </a:lnRef>
            <a:fillRef idx="3">
              <a:schemeClr val="dk2">
                <a:alpha val="50000"/>
                <a:hueOff val="0"/>
                <a:satOff val="0"/>
                <a:lumOff val="0"/>
                <a:alphaOff val="0"/>
              </a:schemeClr>
            </a:fillRef>
            <a:effectRef idx="0">
              <a:schemeClr val="dk2">
                <a:alpha val="50000"/>
                <a:hueOff val="0"/>
                <a:satOff val="0"/>
                <a:lumOff val="0"/>
                <a:alphaOff val="0"/>
              </a:schemeClr>
            </a:effectRef>
            <a:fontRef idx="minor">
              <a:schemeClr val="tx1"/>
            </a:fontRef>
          </p:style>
          <p:txBody>
            <a:bodyPr spcFirstLastPara="0" vert="horz" wrap="square" lIns="387428" tIns="387428" rIns="387428" bIns="387428" numCol="1" spcCol="1270" anchor="ctr" anchorCtr="0">
              <a:noAutofit/>
            </a:bodyPr>
            <a:lstStyle/>
            <a:p>
              <a:pPr marL="0" lvl="0" indent="0" algn="ctr" defTabSz="800100">
                <a:lnSpc>
                  <a:spcPct val="90000"/>
                </a:lnSpc>
                <a:spcBef>
                  <a:spcPct val="0"/>
                </a:spcBef>
                <a:spcAft>
                  <a:spcPct val="35000"/>
                </a:spcAft>
                <a:buNone/>
              </a:pPr>
              <a:r>
                <a:rPr lang="en-IN" sz="1800" kern="1200" dirty="0">
                  <a:latin typeface="Times New Roman" panose="02020603050405020304" pitchFamily="18" charset="0"/>
                  <a:cs typeface="Times New Roman" panose="02020603050405020304" pitchFamily="18" charset="0"/>
                </a:rPr>
                <a:t>Class Imbalance problem</a:t>
              </a:r>
            </a:p>
          </p:txBody>
        </p:sp>
        <p:sp>
          <p:nvSpPr>
            <p:cNvPr id="11" name="Freeform: Shape 10">
              <a:extLst>
                <a:ext uri="{FF2B5EF4-FFF2-40B4-BE49-F238E27FC236}">
                  <a16:creationId xmlns:a16="http://schemas.microsoft.com/office/drawing/2014/main" id="{A8BB0495-6D01-6A8B-FA9C-4F708BC7F898}"/>
                </a:ext>
              </a:extLst>
            </p:cNvPr>
            <p:cNvSpPr/>
            <p:nvPr/>
          </p:nvSpPr>
          <p:spPr>
            <a:xfrm>
              <a:off x="8327922" y="707798"/>
              <a:ext cx="1800000" cy="1800000"/>
            </a:xfrm>
            <a:custGeom>
              <a:avLst/>
              <a:gdLst>
                <a:gd name="connsiteX0" fmla="*/ 0 w 1244712"/>
                <a:gd name="connsiteY0" fmla="*/ 622356 h 1244712"/>
                <a:gd name="connsiteX1" fmla="*/ 622356 w 1244712"/>
                <a:gd name="connsiteY1" fmla="*/ 0 h 1244712"/>
                <a:gd name="connsiteX2" fmla="*/ 1244712 w 1244712"/>
                <a:gd name="connsiteY2" fmla="*/ 622356 h 1244712"/>
                <a:gd name="connsiteX3" fmla="*/ 622356 w 1244712"/>
                <a:gd name="connsiteY3" fmla="*/ 1244712 h 1244712"/>
                <a:gd name="connsiteX4" fmla="*/ 0 w 1244712"/>
                <a:gd name="connsiteY4" fmla="*/ 622356 h 12447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4712" h="1244712">
                  <a:moveTo>
                    <a:pt x="0" y="622356"/>
                  </a:moveTo>
                  <a:cubicBezTo>
                    <a:pt x="0" y="278638"/>
                    <a:pt x="278638" y="0"/>
                    <a:pt x="622356" y="0"/>
                  </a:cubicBezTo>
                  <a:cubicBezTo>
                    <a:pt x="966074" y="0"/>
                    <a:pt x="1244712" y="278638"/>
                    <a:pt x="1244712" y="622356"/>
                  </a:cubicBezTo>
                  <a:cubicBezTo>
                    <a:pt x="1244712" y="966074"/>
                    <a:pt x="966074" y="1244712"/>
                    <a:pt x="622356" y="1244712"/>
                  </a:cubicBezTo>
                  <a:cubicBezTo>
                    <a:pt x="278638" y="1244712"/>
                    <a:pt x="0" y="966074"/>
                    <a:pt x="0" y="622356"/>
                  </a:cubicBezTo>
                  <a:close/>
                </a:path>
              </a:pathLst>
            </a:custGeom>
          </p:spPr>
          <p:style>
            <a:lnRef idx="0">
              <a:schemeClr val="lt2">
                <a:hueOff val="0"/>
                <a:satOff val="0"/>
                <a:lumOff val="0"/>
                <a:alphaOff val="0"/>
              </a:schemeClr>
            </a:lnRef>
            <a:fillRef idx="3">
              <a:schemeClr val="dk2">
                <a:alpha val="50000"/>
                <a:hueOff val="0"/>
                <a:satOff val="0"/>
                <a:lumOff val="0"/>
                <a:alphaOff val="0"/>
              </a:schemeClr>
            </a:fillRef>
            <a:effectRef idx="0">
              <a:schemeClr val="dk2">
                <a:alpha val="50000"/>
                <a:hueOff val="0"/>
                <a:satOff val="0"/>
                <a:lumOff val="0"/>
                <a:alphaOff val="0"/>
              </a:schemeClr>
            </a:effectRef>
            <a:fontRef idx="minor">
              <a:schemeClr val="tx1"/>
            </a:fontRef>
          </p:style>
          <p:txBody>
            <a:bodyPr spcFirstLastPara="0" vert="horz" wrap="square" lIns="205144" tIns="205144" rIns="205144" bIns="205144" numCol="1" spcCol="1270" anchor="ctr" anchorCtr="0">
              <a:noAutofit/>
            </a:bodyPr>
            <a:lstStyle/>
            <a:p>
              <a:pPr marL="0" lvl="0" indent="0" algn="ctr" defTabSz="800100">
                <a:lnSpc>
                  <a:spcPct val="90000"/>
                </a:lnSpc>
                <a:spcBef>
                  <a:spcPct val="0"/>
                </a:spcBef>
                <a:spcAft>
                  <a:spcPct val="35000"/>
                </a:spcAft>
                <a:buNone/>
              </a:pPr>
              <a:r>
                <a:rPr lang="en-IN" sz="1800" kern="1200" dirty="0">
                  <a:latin typeface="Times New Roman" panose="02020603050405020304" pitchFamily="18" charset="0"/>
                  <a:cs typeface="Times New Roman" panose="02020603050405020304" pitchFamily="18" charset="0"/>
                </a:rPr>
                <a:t>Data augmentation</a:t>
              </a:r>
            </a:p>
          </p:txBody>
        </p:sp>
        <p:sp>
          <p:nvSpPr>
            <p:cNvPr id="12" name="Freeform: Shape 11">
              <a:extLst>
                <a:ext uri="{FF2B5EF4-FFF2-40B4-BE49-F238E27FC236}">
                  <a16:creationId xmlns:a16="http://schemas.microsoft.com/office/drawing/2014/main" id="{D5D83362-A9EB-6734-D4D4-DCDBB963E6C3}"/>
                </a:ext>
              </a:extLst>
            </p:cNvPr>
            <p:cNvSpPr/>
            <p:nvPr/>
          </p:nvSpPr>
          <p:spPr>
            <a:xfrm>
              <a:off x="10027049" y="3326513"/>
              <a:ext cx="1440000" cy="1440000"/>
            </a:xfrm>
            <a:custGeom>
              <a:avLst/>
              <a:gdLst>
                <a:gd name="connsiteX0" fmla="*/ 0 w 1244712"/>
                <a:gd name="connsiteY0" fmla="*/ 622356 h 1244712"/>
                <a:gd name="connsiteX1" fmla="*/ 622356 w 1244712"/>
                <a:gd name="connsiteY1" fmla="*/ 0 h 1244712"/>
                <a:gd name="connsiteX2" fmla="*/ 1244712 w 1244712"/>
                <a:gd name="connsiteY2" fmla="*/ 622356 h 1244712"/>
                <a:gd name="connsiteX3" fmla="*/ 622356 w 1244712"/>
                <a:gd name="connsiteY3" fmla="*/ 1244712 h 1244712"/>
                <a:gd name="connsiteX4" fmla="*/ 0 w 1244712"/>
                <a:gd name="connsiteY4" fmla="*/ 622356 h 12447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4712" h="1244712">
                  <a:moveTo>
                    <a:pt x="0" y="622356"/>
                  </a:moveTo>
                  <a:cubicBezTo>
                    <a:pt x="0" y="278638"/>
                    <a:pt x="278638" y="0"/>
                    <a:pt x="622356" y="0"/>
                  </a:cubicBezTo>
                  <a:cubicBezTo>
                    <a:pt x="966074" y="0"/>
                    <a:pt x="1244712" y="278638"/>
                    <a:pt x="1244712" y="622356"/>
                  </a:cubicBezTo>
                  <a:cubicBezTo>
                    <a:pt x="1244712" y="966074"/>
                    <a:pt x="966074" y="1244712"/>
                    <a:pt x="622356" y="1244712"/>
                  </a:cubicBezTo>
                  <a:cubicBezTo>
                    <a:pt x="278638" y="1244712"/>
                    <a:pt x="0" y="966074"/>
                    <a:pt x="0" y="622356"/>
                  </a:cubicBezTo>
                  <a:close/>
                </a:path>
              </a:pathLst>
            </a:custGeom>
          </p:spPr>
          <p:style>
            <a:lnRef idx="0">
              <a:schemeClr val="lt2">
                <a:hueOff val="0"/>
                <a:satOff val="0"/>
                <a:lumOff val="0"/>
                <a:alphaOff val="0"/>
              </a:schemeClr>
            </a:lnRef>
            <a:fillRef idx="3">
              <a:schemeClr val="dk2">
                <a:alpha val="50000"/>
                <a:hueOff val="0"/>
                <a:satOff val="0"/>
                <a:lumOff val="0"/>
                <a:alphaOff val="0"/>
              </a:schemeClr>
            </a:fillRef>
            <a:effectRef idx="0">
              <a:schemeClr val="dk2">
                <a:alpha val="50000"/>
                <a:hueOff val="0"/>
                <a:satOff val="0"/>
                <a:lumOff val="0"/>
                <a:alphaOff val="0"/>
              </a:schemeClr>
            </a:effectRef>
            <a:fontRef idx="minor">
              <a:schemeClr val="tx1"/>
            </a:fontRef>
          </p:style>
          <p:txBody>
            <a:bodyPr spcFirstLastPara="0" vert="horz" wrap="square" lIns="205144" tIns="205144" rIns="205144" bIns="205144" numCol="1" spcCol="1270" anchor="ctr" anchorCtr="0">
              <a:noAutofit/>
            </a:bodyPr>
            <a:lstStyle/>
            <a:p>
              <a:pPr marL="0" lvl="0" indent="0" algn="ctr" defTabSz="800100">
                <a:lnSpc>
                  <a:spcPct val="90000"/>
                </a:lnSpc>
                <a:spcBef>
                  <a:spcPct val="0"/>
                </a:spcBef>
                <a:spcAft>
                  <a:spcPct val="35000"/>
                </a:spcAft>
                <a:buNone/>
              </a:pPr>
              <a:r>
                <a:rPr lang="en-IN" sz="1800" kern="1200" dirty="0">
                  <a:latin typeface="Times New Roman" panose="02020603050405020304" pitchFamily="18" charset="0"/>
                  <a:cs typeface="Times New Roman" panose="02020603050405020304" pitchFamily="18" charset="0"/>
                </a:rPr>
                <a:t>Class weights</a:t>
              </a:r>
            </a:p>
          </p:txBody>
        </p:sp>
        <p:sp>
          <p:nvSpPr>
            <p:cNvPr id="13" name="Freeform: Shape 12">
              <a:extLst>
                <a:ext uri="{FF2B5EF4-FFF2-40B4-BE49-F238E27FC236}">
                  <a16:creationId xmlns:a16="http://schemas.microsoft.com/office/drawing/2014/main" id="{1CFFD714-58DD-57FA-5A2E-935C97AABB80}"/>
                </a:ext>
              </a:extLst>
            </p:cNvPr>
            <p:cNvSpPr/>
            <p:nvPr/>
          </p:nvSpPr>
          <p:spPr>
            <a:xfrm>
              <a:off x="7010400" y="3326511"/>
              <a:ext cx="1440000" cy="1440000"/>
            </a:xfrm>
            <a:custGeom>
              <a:avLst/>
              <a:gdLst>
                <a:gd name="connsiteX0" fmla="*/ 0 w 1244712"/>
                <a:gd name="connsiteY0" fmla="*/ 622356 h 1244712"/>
                <a:gd name="connsiteX1" fmla="*/ 622356 w 1244712"/>
                <a:gd name="connsiteY1" fmla="*/ 0 h 1244712"/>
                <a:gd name="connsiteX2" fmla="*/ 1244712 w 1244712"/>
                <a:gd name="connsiteY2" fmla="*/ 622356 h 1244712"/>
                <a:gd name="connsiteX3" fmla="*/ 622356 w 1244712"/>
                <a:gd name="connsiteY3" fmla="*/ 1244712 h 1244712"/>
                <a:gd name="connsiteX4" fmla="*/ 0 w 1244712"/>
                <a:gd name="connsiteY4" fmla="*/ 622356 h 12447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4712" h="1244712">
                  <a:moveTo>
                    <a:pt x="0" y="622356"/>
                  </a:moveTo>
                  <a:cubicBezTo>
                    <a:pt x="0" y="278638"/>
                    <a:pt x="278638" y="0"/>
                    <a:pt x="622356" y="0"/>
                  </a:cubicBezTo>
                  <a:cubicBezTo>
                    <a:pt x="966074" y="0"/>
                    <a:pt x="1244712" y="278638"/>
                    <a:pt x="1244712" y="622356"/>
                  </a:cubicBezTo>
                  <a:cubicBezTo>
                    <a:pt x="1244712" y="966074"/>
                    <a:pt x="966074" y="1244712"/>
                    <a:pt x="622356" y="1244712"/>
                  </a:cubicBezTo>
                  <a:cubicBezTo>
                    <a:pt x="278638" y="1244712"/>
                    <a:pt x="0" y="966074"/>
                    <a:pt x="0" y="622356"/>
                  </a:cubicBezTo>
                  <a:close/>
                </a:path>
              </a:pathLst>
            </a:custGeom>
          </p:spPr>
          <p:style>
            <a:lnRef idx="0">
              <a:schemeClr val="lt2">
                <a:hueOff val="0"/>
                <a:satOff val="0"/>
                <a:lumOff val="0"/>
                <a:alphaOff val="0"/>
              </a:schemeClr>
            </a:lnRef>
            <a:fillRef idx="3">
              <a:schemeClr val="dk2">
                <a:alpha val="50000"/>
                <a:hueOff val="0"/>
                <a:satOff val="0"/>
                <a:lumOff val="0"/>
                <a:alphaOff val="0"/>
              </a:schemeClr>
            </a:fillRef>
            <a:effectRef idx="0">
              <a:schemeClr val="dk2">
                <a:alpha val="50000"/>
                <a:hueOff val="0"/>
                <a:satOff val="0"/>
                <a:lumOff val="0"/>
                <a:alphaOff val="0"/>
              </a:schemeClr>
            </a:effectRef>
            <a:fontRef idx="minor">
              <a:schemeClr val="tx1"/>
            </a:fontRef>
          </p:style>
          <p:txBody>
            <a:bodyPr spcFirstLastPara="0" vert="horz" wrap="square" lIns="205144" tIns="205144" rIns="205144" bIns="205144" numCol="1" spcCol="1270" anchor="ctr" anchorCtr="0">
              <a:noAutofit/>
            </a:bodyPr>
            <a:lstStyle/>
            <a:p>
              <a:pPr marL="0" lvl="0" indent="0" algn="ctr" defTabSz="800100">
                <a:lnSpc>
                  <a:spcPct val="90000"/>
                </a:lnSpc>
                <a:spcBef>
                  <a:spcPct val="0"/>
                </a:spcBef>
                <a:spcAft>
                  <a:spcPct val="35000"/>
                </a:spcAft>
                <a:buNone/>
              </a:pPr>
              <a:r>
                <a:rPr lang="en-IN" sz="1800" kern="1200" dirty="0">
                  <a:latin typeface="Times New Roman" panose="02020603050405020304" pitchFamily="18" charset="0"/>
                  <a:cs typeface="Times New Roman" panose="02020603050405020304" pitchFamily="18" charset="0"/>
                </a:rPr>
                <a:t>Ensemble methods</a:t>
              </a:r>
            </a:p>
          </p:txBody>
        </p:sp>
      </p:grpSp>
      <p:sp>
        <p:nvSpPr>
          <p:cNvPr id="3" name="Title 2">
            <a:extLst>
              <a:ext uri="{FF2B5EF4-FFF2-40B4-BE49-F238E27FC236}">
                <a16:creationId xmlns:a16="http://schemas.microsoft.com/office/drawing/2014/main" id="{7206BF8A-948B-AFE4-9744-BD87395BEBE8}"/>
              </a:ext>
            </a:extLst>
          </p:cNvPr>
          <p:cNvSpPr txBox="1">
            <a:spLocks/>
          </p:cNvSpPr>
          <p:nvPr/>
        </p:nvSpPr>
        <p:spPr>
          <a:xfrm>
            <a:off x="910889" y="0"/>
            <a:ext cx="10567448" cy="60063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sz="4000" b="1" dirty="0">
                <a:latin typeface="Times New Roman" panose="02020603050405020304" pitchFamily="18" charset="0"/>
                <a:ea typeface="Roboto" panose="02000000000000000000" pitchFamily="2" charset="0"/>
                <a:cs typeface="Times New Roman" panose="02020603050405020304" pitchFamily="18" charset="0"/>
              </a:rPr>
              <a:t>Data Processing and Modelling</a:t>
            </a:r>
          </a:p>
        </p:txBody>
      </p:sp>
      <p:pic>
        <p:nvPicPr>
          <p:cNvPr id="4" name="Picture 3">
            <a:extLst>
              <a:ext uri="{FF2B5EF4-FFF2-40B4-BE49-F238E27FC236}">
                <a16:creationId xmlns:a16="http://schemas.microsoft.com/office/drawing/2014/main" id="{4D7B4980-9D7E-632C-D00A-CC1E124BDFC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 y="2"/>
            <a:ext cx="720000" cy="77429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TextBox 4">
            <a:extLst>
              <a:ext uri="{FF2B5EF4-FFF2-40B4-BE49-F238E27FC236}">
                <a16:creationId xmlns:a16="http://schemas.microsoft.com/office/drawing/2014/main" id="{2A085BB6-D709-1621-FB96-7B0F721FDA64}"/>
              </a:ext>
            </a:extLst>
          </p:cNvPr>
          <p:cNvSpPr txBox="1"/>
          <p:nvPr/>
        </p:nvSpPr>
        <p:spPr>
          <a:xfrm>
            <a:off x="4827639" y="4935484"/>
            <a:ext cx="2536722" cy="1477328"/>
          </a:xfrm>
          <a:prstGeom prst="rect">
            <a:avLst/>
          </a:prstGeom>
          <a:noFill/>
        </p:spPr>
        <p:txBody>
          <a:bodyPr wrap="square" rtlCol="0">
            <a:spAutoFit/>
          </a:bodyPr>
          <a:lstStyle/>
          <a:p>
            <a:r>
              <a:rPr lang="en-IN" i="1" dirty="0" err="1">
                <a:latin typeface="Times New Roman" panose="02020603050405020304" pitchFamily="18" charset="0"/>
                <a:cs typeface="Times New Roman" panose="02020603050405020304" pitchFamily="18" charset="0"/>
              </a:rPr>
              <a:t>rotation_range</a:t>
            </a:r>
            <a:r>
              <a:rPr lang="en-IN" i="1" dirty="0">
                <a:latin typeface="Times New Roman" panose="02020603050405020304" pitchFamily="18" charset="0"/>
                <a:cs typeface="Times New Roman" panose="02020603050405020304" pitchFamily="18" charset="0"/>
              </a:rPr>
              <a:t> </a:t>
            </a:r>
            <a:r>
              <a:rPr lang="en-IN" dirty="0">
                <a:latin typeface="Times New Roman" panose="02020603050405020304" pitchFamily="18" charset="0"/>
                <a:cs typeface="Times New Roman" panose="02020603050405020304" pitchFamily="18" charset="0"/>
              </a:rPr>
              <a:t>= 10</a:t>
            </a:r>
          </a:p>
          <a:p>
            <a:r>
              <a:rPr lang="en-IN" i="1" dirty="0" err="1">
                <a:latin typeface="Times New Roman" panose="02020603050405020304" pitchFamily="18" charset="0"/>
                <a:cs typeface="Times New Roman" panose="02020603050405020304" pitchFamily="18" charset="0"/>
              </a:rPr>
              <a:t>fill_mode</a:t>
            </a:r>
            <a:r>
              <a:rPr lang="en-IN" i="1" dirty="0">
                <a:latin typeface="Times New Roman" panose="02020603050405020304" pitchFamily="18" charset="0"/>
                <a:cs typeface="Times New Roman" panose="02020603050405020304" pitchFamily="18" charset="0"/>
              </a:rPr>
              <a:t> </a:t>
            </a:r>
            <a:r>
              <a:rPr lang="en-IN" dirty="0">
                <a:latin typeface="Times New Roman" panose="02020603050405020304" pitchFamily="18" charset="0"/>
                <a:cs typeface="Times New Roman" panose="02020603050405020304" pitchFamily="18" charset="0"/>
              </a:rPr>
              <a:t>= ‘constant’</a:t>
            </a:r>
          </a:p>
          <a:p>
            <a:r>
              <a:rPr lang="en-IN" i="1" dirty="0" err="1">
                <a:latin typeface="Times New Roman" panose="02020603050405020304" pitchFamily="18" charset="0"/>
                <a:cs typeface="Times New Roman" panose="02020603050405020304" pitchFamily="18" charset="0"/>
              </a:rPr>
              <a:t>cval</a:t>
            </a:r>
            <a:r>
              <a:rPr lang="en-IN" dirty="0">
                <a:latin typeface="Times New Roman" panose="02020603050405020304" pitchFamily="18" charset="0"/>
                <a:cs typeface="Times New Roman" panose="02020603050405020304" pitchFamily="18" charset="0"/>
              </a:rPr>
              <a:t> = 0</a:t>
            </a:r>
          </a:p>
          <a:p>
            <a:pPr marL="0" marR="0" lvl="0" indent="0" algn="l" defTabSz="914400" rtl="0" eaLnBrk="1" fontAlgn="auto" latinLnBrk="0" hangingPunct="1">
              <a:lnSpc>
                <a:spcPct val="100000"/>
              </a:lnSpc>
              <a:spcBef>
                <a:spcPts val="0"/>
              </a:spcBef>
              <a:spcAft>
                <a:spcPts val="0"/>
              </a:spcAft>
              <a:buClrTx/>
              <a:buSzTx/>
              <a:buFontTx/>
              <a:buNone/>
              <a:tabLst/>
              <a:defRPr/>
            </a:pPr>
            <a:r>
              <a:rPr lang="en-IN" i="1" dirty="0">
                <a:latin typeface="Times New Roman" panose="02020603050405020304" pitchFamily="18" charset="0"/>
                <a:cs typeface="Times New Roman" panose="02020603050405020304" pitchFamily="18" charset="0"/>
              </a:rPr>
              <a:t>Dropout value </a:t>
            </a:r>
            <a:r>
              <a:rPr lang="en-IN" dirty="0">
                <a:latin typeface="Times New Roman" panose="02020603050405020304" pitchFamily="18" charset="0"/>
                <a:cs typeface="Times New Roman" panose="02020603050405020304" pitchFamily="18" charset="0"/>
              </a:rPr>
              <a:t>= 0.4</a:t>
            </a:r>
          </a:p>
          <a:p>
            <a:pPr marL="0" marR="0" lvl="0" indent="0" algn="l" defTabSz="914400" rtl="0" eaLnBrk="1" fontAlgn="auto" latinLnBrk="0" hangingPunct="1">
              <a:lnSpc>
                <a:spcPct val="100000"/>
              </a:lnSpc>
              <a:spcBef>
                <a:spcPts val="0"/>
              </a:spcBef>
              <a:spcAft>
                <a:spcPts val="0"/>
              </a:spcAft>
              <a:buClrTx/>
              <a:buSzTx/>
              <a:buFontTx/>
              <a:buNone/>
              <a:tabLst/>
              <a:defRPr/>
            </a:pPr>
            <a:r>
              <a:rPr lang="en-IN" i="1" dirty="0">
                <a:latin typeface="Times New Roman" panose="02020603050405020304" pitchFamily="18" charset="0"/>
                <a:cs typeface="Times New Roman" panose="02020603050405020304" pitchFamily="18" charset="0"/>
              </a:rPr>
              <a:t>monitor</a:t>
            </a:r>
            <a:r>
              <a:rPr lang="en-IN" dirty="0">
                <a:latin typeface="Times New Roman" panose="02020603050405020304" pitchFamily="18" charset="0"/>
                <a:cs typeface="Times New Roman" panose="02020603050405020304" pitchFamily="18" charset="0"/>
              </a:rPr>
              <a:t> = ‘</a:t>
            </a:r>
            <a:r>
              <a:rPr lang="en-IN" dirty="0" err="1">
                <a:latin typeface="Times New Roman" panose="02020603050405020304" pitchFamily="18" charset="0"/>
                <a:cs typeface="Times New Roman" panose="02020603050405020304" pitchFamily="18" charset="0"/>
              </a:rPr>
              <a:t>val_accuracy</a:t>
            </a:r>
            <a:r>
              <a:rPr lang="en-IN" dirty="0">
                <a:latin typeface="Times New Roman" panose="02020603050405020304" pitchFamily="18" charset="0"/>
                <a:cs typeface="Times New Roman" panose="02020603050405020304" pitchFamily="18" charset="0"/>
              </a:rPr>
              <a:t>’</a:t>
            </a:r>
          </a:p>
        </p:txBody>
      </p:sp>
      <p:sp>
        <p:nvSpPr>
          <p:cNvPr id="7" name="Slide Number Placeholder 2">
            <a:extLst>
              <a:ext uri="{FF2B5EF4-FFF2-40B4-BE49-F238E27FC236}">
                <a16:creationId xmlns:a16="http://schemas.microsoft.com/office/drawing/2014/main" id="{458BCEE5-DE1E-AAD6-0F8A-707480AF4AE2}"/>
              </a:ext>
            </a:extLst>
          </p:cNvPr>
          <p:cNvSpPr txBox="1">
            <a:spLocks/>
          </p:cNvSpPr>
          <p:nvPr/>
        </p:nvSpPr>
        <p:spPr>
          <a:xfrm>
            <a:off x="11763866" y="6492875"/>
            <a:ext cx="428134"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9099E15-0B61-4255-AA40-DB1990BD2F98}" type="slidenum">
              <a:rPr lang="en-IN" smtClean="0">
                <a:latin typeface="Times New Roman" panose="02020603050405020304" pitchFamily="18" charset="0"/>
                <a:cs typeface="Times New Roman" panose="02020603050405020304" pitchFamily="18" charset="0"/>
              </a:rPr>
              <a:pPr/>
              <a:t>16</a:t>
            </a:fld>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101653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FF69BD4-DB99-4187-8EBA-4A43C297FC13}"/>
              </a:ext>
            </a:extLst>
          </p:cNvPr>
          <p:cNvSpPr>
            <a:spLocks noGrp="1"/>
          </p:cNvSpPr>
          <p:nvPr>
            <p:ph type="title"/>
          </p:nvPr>
        </p:nvSpPr>
        <p:spPr>
          <a:xfrm>
            <a:off x="3101233" y="-8481"/>
            <a:ext cx="5616734" cy="717176"/>
          </a:xfrm>
        </p:spPr>
        <p:txBody>
          <a:bodyPr>
            <a:normAutofit/>
          </a:bodyPr>
          <a:lstStyle/>
          <a:p>
            <a:pPr algn="ctr"/>
            <a:r>
              <a:rPr lang="en-IN" sz="4000" b="1" dirty="0">
                <a:solidFill>
                  <a:schemeClr val="tx1"/>
                </a:solidFill>
                <a:latin typeface="Times New Roman" panose="02020603050405020304" pitchFamily="18" charset="0"/>
                <a:ea typeface="Roboto" panose="02000000000000000000" pitchFamily="2" charset="0"/>
                <a:cs typeface="Times New Roman" panose="02020603050405020304" pitchFamily="18" charset="0"/>
              </a:rPr>
              <a:t>Proposed CNN Model</a:t>
            </a:r>
          </a:p>
        </p:txBody>
      </p:sp>
      <p:graphicFrame>
        <p:nvGraphicFramePr>
          <p:cNvPr id="7" name="Table 6">
            <a:extLst>
              <a:ext uri="{FF2B5EF4-FFF2-40B4-BE49-F238E27FC236}">
                <a16:creationId xmlns:a16="http://schemas.microsoft.com/office/drawing/2014/main" id="{8F570B9E-868D-17E3-87DC-301EB937062E}"/>
              </a:ext>
            </a:extLst>
          </p:cNvPr>
          <p:cNvGraphicFramePr>
            <a:graphicFrameLocks noGrp="1"/>
          </p:cNvGraphicFramePr>
          <p:nvPr>
            <p:extLst>
              <p:ext uri="{D42A27DB-BD31-4B8C-83A1-F6EECF244321}">
                <p14:modId xmlns:p14="http://schemas.microsoft.com/office/powerpoint/2010/main" val="2478945273"/>
              </p:ext>
            </p:extLst>
          </p:nvPr>
        </p:nvGraphicFramePr>
        <p:xfrm>
          <a:off x="78059" y="915282"/>
          <a:ext cx="5295943" cy="5742048"/>
        </p:xfrm>
        <a:graphic>
          <a:graphicData uri="http://schemas.openxmlformats.org/drawingml/2006/table">
            <a:tbl>
              <a:tblPr bandRow="1">
                <a:tableStyleId>{5C22544A-7EE6-4342-B048-85BDC9FD1C3A}</a:tableStyleId>
              </a:tblPr>
              <a:tblGrid>
                <a:gridCol w="1293541">
                  <a:extLst>
                    <a:ext uri="{9D8B030D-6E8A-4147-A177-3AD203B41FA5}">
                      <a16:colId xmlns:a16="http://schemas.microsoft.com/office/drawing/2014/main" val="431295946"/>
                    </a:ext>
                  </a:extLst>
                </a:gridCol>
                <a:gridCol w="1572322">
                  <a:extLst>
                    <a:ext uri="{9D8B030D-6E8A-4147-A177-3AD203B41FA5}">
                      <a16:colId xmlns:a16="http://schemas.microsoft.com/office/drawing/2014/main" val="4196607739"/>
                    </a:ext>
                  </a:extLst>
                </a:gridCol>
                <a:gridCol w="1260088">
                  <a:extLst>
                    <a:ext uri="{9D8B030D-6E8A-4147-A177-3AD203B41FA5}">
                      <a16:colId xmlns:a16="http://schemas.microsoft.com/office/drawing/2014/main" val="1150757753"/>
                    </a:ext>
                  </a:extLst>
                </a:gridCol>
                <a:gridCol w="1169992">
                  <a:extLst>
                    <a:ext uri="{9D8B030D-6E8A-4147-A177-3AD203B41FA5}">
                      <a16:colId xmlns:a16="http://schemas.microsoft.com/office/drawing/2014/main" val="2092458120"/>
                    </a:ext>
                  </a:extLst>
                </a:gridCol>
              </a:tblGrid>
              <a:tr h="596873">
                <a:tc>
                  <a:txBody>
                    <a:bodyPr/>
                    <a:lstStyle/>
                    <a:p>
                      <a:pPr algn="ctr"/>
                      <a:r>
                        <a:rPr lang="en-IN" sz="1600" b="1" dirty="0">
                          <a:effectLst/>
                          <a:latin typeface="Times New Roman" panose="02020603050405020304" pitchFamily="18" charset="0"/>
                          <a:cs typeface="Times New Roman" panose="02020603050405020304" pitchFamily="18" charset="0"/>
                        </a:rPr>
                        <a:t>Layer</a:t>
                      </a:r>
                      <a:endParaRPr lang="en-IN" sz="16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600" b="1" dirty="0">
                          <a:effectLst/>
                          <a:latin typeface="Times New Roman" panose="02020603050405020304" pitchFamily="18" charset="0"/>
                          <a:cs typeface="Times New Roman" panose="02020603050405020304" pitchFamily="18" charset="0"/>
                        </a:rPr>
                        <a:t>Filters/Dropout value/Units</a:t>
                      </a:r>
                      <a:endParaRPr lang="en-IN" sz="16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600" b="1" dirty="0">
                          <a:effectLst/>
                          <a:latin typeface="Times New Roman" panose="02020603050405020304" pitchFamily="18" charset="0"/>
                          <a:cs typeface="Times New Roman" panose="02020603050405020304" pitchFamily="18" charset="0"/>
                        </a:rPr>
                        <a:t>Kernel size/ Pool size</a:t>
                      </a:r>
                      <a:endParaRPr lang="en-IN" sz="16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600" b="1" dirty="0">
                          <a:effectLst/>
                          <a:latin typeface="Times New Roman" panose="02020603050405020304" pitchFamily="18" charset="0"/>
                          <a:cs typeface="Times New Roman" panose="02020603050405020304" pitchFamily="18" charset="0"/>
                        </a:rPr>
                        <a:t>Activation</a:t>
                      </a:r>
                      <a:endParaRPr lang="en-IN" sz="16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90464065"/>
                  </a:ext>
                </a:extLst>
              </a:tr>
              <a:tr h="298437">
                <a:tc>
                  <a:txBody>
                    <a:bodyPr/>
                    <a:lstStyle/>
                    <a:p>
                      <a:pPr algn="ctr"/>
                      <a:r>
                        <a:rPr lang="en-IN" sz="1600">
                          <a:effectLst/>
                          <a:latin typeface="Times New Roman" panose="02020603050405020304" pitchFamily="18" charset="0"/>
                          <a:cs typeface="Times New Roman" panose="02020603050405020304" pitchFamily="18" charset="0"/>
                        </a:rPr>
                        <a:t>Convolution</a:t>
                      </a:r>
                      <a:endParaRPr lang="en-IN"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600" dirty="0">
                          <a:effectLst/>
                          <a:latin typeface="Times New Roman" panose="02020603050405020304" pitchFamily="18" charset="0"/>
                          <a:cs typeface="Times New Roman" panose="02020603050405020304" pitchFamily="18" charset="0"/>
                        </a:rPr>
                        <a:t>32</a:t>
                      </a:r>
                      <a:endParaRPr lang="en-IN"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600" dirty="0">
                          <a:effectLst/>
                          <a:latin typeface="Times New Roman" panose="02020603050405020304" pitchFamily="18" charset="0"/>
                          <a:cs typeface="Times New Roman" panose="02020603050405020304" pitchFamily="18" charset="0"/>
                        </a:rPr>
                        <a:t>3,3</a:t>
                      </a:r>
                      <a:endParaRPr lang="en-IN"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600">
                          <a:effectLst/>
                          <a:latin typeface="Times New Roman" panose="02020603050405020304" pitchFamily="18" charset="0"/>
                          <a:cs typeface="Times New Roman" panose="02020603050405020304" pitchFamily="18" charset="0"/>
                        </a:rPr>
                        <a:t>ReLU</a:t>
                      </a:r>
                      <a:endParaRPr lang="en-IN"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13802752"/>
                  </a:ext>
                </a:extLst>
              </a:tr>
              <a:tr h="298437">
                <a:tc>
                  <a:txBody>
                    <a:bodyPr/>
                    <a:lstStyle/>
                    <a:p>
                      <a:pPr algn="ctr"/>
                      <a:r>
                        <a:rPr lang="en-IN" sz="1600" dirty="0">
                          <a:effectLst/>
                          <a:latin typeface="Times New Roman" panose="02020603050405020304" pitchFamily="18" charset="0"/>
                          <a:cs typeface="Times New Roman" panose="02020603050405020304" pitchFamily="18" charset="0"/>
                        </a:rPr>
                        <a:t>Max Pooling</a:t>
                      </a:r>
                      <a:endParaRPr lang="en-IN"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600" dirty="0">
                          <a:effectLst/>
                          <a:latin typeface="Times New Roman" panose="02020603050405020304" pitchFamily="18" charset="0"/>
                          <a:cs typeface="Times New Roman" panose="02020603050405020304" pitchFamily="18" charset="0"/>
                        </a:rPr>
                        <a:t> </a:t>
                      </a:r>
                      <a:endParaRPr lang="en-IN"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600" dirty="0">
                          <a:effectLst/>
                          <a:latin typeface="Times New Roman" panose="02020603050405020304" pitchFamily="18" charset="0"/>
                          <a:cs typeface="Times New Roman" panose="02020603050405020304" pitchFamily="18" charset="0"/>
                        </a:rPr>
                        <a:t>2,2</a:t>
                      </a:r>
                      <a:endParaRPr lang="en-IN"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600">
                          <a:effectLst/>
                          <a:latin typeface="Times New Roman" panose="02020603050405020304" pitchFamily="18" charset="0"/>
                          <a:cs typeface="Times New Roman" panose="02020603050405020304" pitchFamily="18" charset="0"/>
                        </a:rPr>
                        <a:t> </a:t>
                      </a:r>
                      <a:endParaRPr lang="en-IN"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80273837"/>
                  </a:ext>
                </a:extLst>
              </a:tr>
              <a:tr h="298437">
                <a:tc>
                  <a:txBody>
                    <a:bodyPr/>
                    <a:lstStyle/>
                    <a:p>
                      <a:pPr algn="ctr"/>
                      <a:r>
                        <a:rPr lang="en-IN" sz="1600" dirty="0">
                          <a:effectLst/>
                          <a:latin typeface="Times New Roman" panose="02020603050405020304" pitchFamily="18" charset="0"/>
                          <a:cs typeface="Times New Roman" panose="02020603050405020304" pitchFamily="18" charset="0"/>
                        </a:rPr>
                        <a:t>Dropout</a:t>
                      </a:r>
                      <a:endParaRPr lang="en-IN"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600" dirty="0">
                          <a:effectLst/>
                          <a:latin typeface="Times New Roman" panose="02020603050405020304" pitchFamily="18" charset="0"/>
                          <a:cs typeface="Times New Roman" panose="02020603050405020304" pitchFamily="18" charset="0"/>
                        </a:rPr>
                        <a:t>0.4</a:t>
                      </a:r>
                      <a:endParaRPr lang="en-IN"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600">
                          <a:effectLst/>
                          <a:latin typeface="Times New Roman" panose="02020603050405020304" pitchFamily="18" charset="0"/>
                          <a:cs typeface="Times New Roman" panose="02020603050405020304" pitchFamily="18" charset="0"/>
                        </a:rPr>
                        <a:t> </a:t>
                      </a:r>
                      <a:endParaRPr lang="en-IN"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600">
                          <a:effectLst/>
                          <a:latin typeface="Times New Roman" panose="02020603050405020304" pitchFamily="18" charset="0"/>
                          <a:cs typeface="Times New Roman" panose="02020603050405020304" pitchFamily="18" charset="0"/>
                        </a:rPr>
                        <a:t> </a:t>
                      </a:r>
                      <a:endParaRPr lang="en-IN"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32670654"/>
                  </a:ext>
                </a:extLst>
              </a:tr>
              <a:tr h="298437">
                <a:tc>
                  <a:txBody>
                    <a:bodyPr/>
                    <a:lstStyle/>
                    <a:p>
                      <a:pPr algn="ctr"/>
                      <a:r>
                        <a:rPr lang="en-IN" sz="1600">
                          <a:effectLst/>
                          <a:latin typeface="Times New Roman" panose="02020603050405020304" pitchFamily="18" charset="0"/>
                          <a:cs typeface="Times New Roman" panose="02020603050405020304" pitchFamily="18" charset="0"/>
                        </a:rPr>
                        <a:t>Convolution</a:t>
                      </a:r>
                      <a:endParaRPr lang="en-IN"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600" dirty="0">
                          <a:effectLst/>
                          <a:latin typeface="Times New Roman" panose="02020603050405020304" pitchFamily="18" charset="0"/>
                          <a:cs typeface="Times New Roman" panose="02020603050405020304" pitchFamily="18" charset="0"/>
                        </a:rPr>
                        <a:t>64</a:t>
                      </a:r>
                      <a:endParaRPr lang="en-IN"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600" dirty="0">
                          <a:effectLst/>
                          <a:latin typeface="Times New Roman" panose="02020603050405020304" pitchFamily="18" charset="0"/>
                          <a:cs typeface="Times New Roman" panose="02020603050405020304" pitchFamily="18" charset="0"/>
                        </a:rPr>
                        <a:t>3,3</a:t>
                      </a:r>
                      <a:endParaRPr lang="en-IN"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600">
                          <a:effectLst/>
                          <a:latin typeface="Times New Roman" panose="02020603050405020304" pitchFamily="18" charset="0"/>
                          <a:cs typeface="Times New Roman" panose="02020603050405020304" pitchFamily="18" charset="0"/>
                        </a:rPr>
                        <a:t>ReLU</a:t>
                      </a:r>
                      <a:endParaRPr lang="en-IN"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73429332"/>
                  </a:ext>
                </a:extLst>
              </a:tr>
              <a:tr h="298437">
                <a:tc>
                  <a:txBody>
                    <a:bodyPr/>
                    <a:lstStyle/>
                    <a:p>
                      <a:pPr algn="ctr"/>
                      <a:r>
                        <a:rPr lang="en-IN" sz="1600">
                          <a:effectLst/>
                          <a:latin typeface="Times New Roman" panose="02020603050405020304" pitchFamily="18" charset="0"/>
                          <a:cs typeface="Times New Roman" panose="02020603050405020304" pitchFamily="18" charset="0"/>
                        </a:rPr>
                        <a:t>Max Pooling</a:t>
                      </a:r>
                      <a:endParaRPr lang="en-IN"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600" dirty="0">
                          <a:effectLst/>
                          <a:latin typeface="Times New Roman" panose="02020603050405020304" pitchFamily="18" charset="0"/>
                          <a:cs typeface="Times New Roman" panose="02020603050405020304" pitchFamily="18" charset="0"/>
                        </a:rPr>
                        <a:t> </a:t>
                      </a:r>
                      <a:endParaRPr lang="en-IN"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600" dirty="0">
                          <a:effectLst/>
                          <a:latin typeface="Times New Roman" panose="02020603050405020304" pitchFamily="18" charset="0"/>
                          <a:cs typeface="Times New Roman" panose="02020603050405020304" pitchFamily="18" charset="0"/>
                        </a:rPr>
                        <a:t>2,2</a:t>
                      </a:r>
                      <a:endParaRPr lang="en-IN"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600" dirty="0">
                          <a:effectLst/>
                          <a:latin typeface="Times New Roman" panose="02020603050405020304" pitchFamily="18" charset="0"/>
                          <a:cs typeface="Times New Roman" panose="02020603050405020304" pitchFamily="18" charset="0"/>
                        </a:rPr>
                        <a:t> </a:t>
                      </a:r>
                      <a:endParaRPr lang="en-IN"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46876111"/>
                  </a:ext>
                </a:extLst>
              </a:tr>
              <a:tr h="298437">
                <a:tc>
                  <a:txBody>
                    <a:bodyPr/>
                    <a:lstStyle/>
                    <a:p>
                      <a:pPr algn="ctr"/>
                      <a:r>
                        <a:rPr lang="en-IN" sz="1600" dirty="0">
                          <a:effectLst/>
                          <a:latin typeface="Times New Roman" panose="02020603050405020304" pitchFamily="18" charset="0"/>
                          <a:cs typeface="Times New Roman" panose="02020603050405020304" pitchFamily="18" charset="0"/>
                        </a:rPr>
                        <a:t>Dropout</a:t>
                      </a:r>
                      <a:endParaRPr lang="en-IN"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600" dirty="0">
                          <a:effectLst/>
                          <a:latin typeface="Times New Roman" panose="02020603050405020304" pitchFamily="18" charset="0"/>
                          <a:cs typeface="Times New Roman" panose="02020603050405020304" pitchFamily="18" charset="0"/>
                        </a:rPr>
                        <a:t>0.4</a:t>
                      </a:r>
                      <a:endParaRPr lang="en-IN"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600">
                          <a:effectLst/>
                          <a:latin typeface="Times New Roman" panose="02020603050405020304" pitchFamily="18" charset="0"/>
                          <a:cs typeface="Times New Roman" panose="02020603050405020304" pitchFamily="18" charset="0"/>
                        </a:rPr>
                        <a:t> </a:t>
                      </a:r>
                      <a:endParaRPr lang="en-IN"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600">
                          <a:effectLst/>
                          <a:latin typeface="Times New Roman" panose="02020603050405020304" pitchFamily="18" charset="0"/>
                          <a:cs typeface="Times New Roman" panose="02020603050405020304" pitchFamily="18" charset="0"/>
                        </a:rPr>
                        <a:t> </a:t>
                      </a:r>
                      <a:endParaRPr lang="en-IN"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18513387"/>
                  </a:ext>
                </a:extLst>
              </a:tr>
              <a:tr h="298437">
                <a:tc>
                  <a:txBody>
                    <a:bodyPr/>
                    <a:lstStyle/>
                    <a:p>
                      <a:pPr algn="ctr"/>
                      <a:r>
                        <a:rPr lang="en-IN" sz="1600" dirty="0">
                          <a:effectLst/>
                          <a:latin typeface="Times New Roman" panose="02020603050405020304" pitchFamily="18" charset="0"/>
                          <a:cs typeface="Times New Roman" panose="02020603050405020304" pitchFamily="18" charset="0"/>
                        </a:rPr>
                        <a:t>Convolution</a:t>
                      </a:r>
                      <a:endParaRPr lang="en-IN"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600" dirty="0">
                          <a:effectLst/>
                          <a:latin typeface="Times New Roman" panose="02020603050405020304" pitchFamily="18" charset="0"/>
                          <a:cs typeface="Times New Roman" panose="02020603050405020304" pitchFamily="18" charset="0"/>
                        </a:rPr>
                        <a:t>128</a:t>
                      </a:r>
                      <a:endParaRPr lang="en-IN"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600">
                          <a:effectLst/>
                          <a:latin typeface="Times New Roman" panose="02020603050405020304" pitchFamily="18" charset="0"/>
                          <a:cs typeface="Times New Roman" panose="02020603050405020304" pitchFamily="18" charset="0"/>
                        </a:rPr>
                        <a:t>3,3</a:t>
                      </a:r>
                      <a:endParaRPr lang="en-IN"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600">
                          <a:effectLst/>
                          <a:latin typeface="Times New Roman" panose="02020603050405020304" pitchFamily="18" charset="0"/>
                          <a:cs typeface="Times New Roman" panose="02020603050405020304" pitchFamily="18" charset="0"/>
                        </a:rPr>
                        <a:t>ReLU</a:t>
                      </a:r>
                      <a:endParaRPr lang="en-IN"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10474557"/>
                  </a:ext>
                </a:extLst>
              </a:tr>
              <a:tr h="334310">
                <a:tc>
                  <a:txBody>
                    <a:bodyPr/>
                    <a:lstStyle/>
                    <a:p>
                      <a:pPr algn="ctr"/>
                      <a:r>
                        <a:rPr lang="en-IN" sz="1600">
                          <a:effectLst/>
                          <a:latin typeface="Times New Roman" panose="02020603050405020304" pitchFamily="18" charset="0"/>
                          <a:cs typeface="Times New Roman" panose="02020603050405020304" pitchFamily="18" charset="0"/>
                        </a:rPr>
                        <a:t>Max Pooling</a:t>
                      </a:r>
                      <a:endParaRPr lang="en-IN"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600" dirty="0">
                          <a:effectLst/>
                          <a:latin typeface="Times New Roman" panose="02020603050405020304" pitchFamily="18" charset="0"/>
                          <a:cs typeface="Times New Roman" panose="02020603050405020304" pitchFamily="18" charset="0"/>
                        </a:rPr>
                        <a:t> </a:t>
                      </a:r>
                      <a:endParaRPr lang="en-IN"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600">
                          <a:effectLst/>
                          <a:latin typeface="Times New Roman" panose="02020603050405020304" pitchFamily="18" charset="0"/>
                          <a:cs typeface="Times New Roman" panose="02020603050405020304" pitchFamily="18" charset="0"/>
                        </a:rPr>
                        <a:t>2,2</a:t>
                      </a:r>
                      <a:endParaRPr lang="en-IN"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600">
                          <a:effectLst/>
                          <a:latin typeface="Times New Roman" panose="02020603050405020304" pitchFamily="18" charset="0"/>
                          <a:cs typeface="Times New Roman" panose="02020603050405020304" pitchFamily="18" charset="0"/>
                        </a:rPr>
                        <a:t> </a:t>
                      </a:r>
                      <a:endParaRPr lang="en-IN"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93126514"/>
                  </a:ext>
                </a:extLst>
              </a:tr>
              <a:tr h="298437">
                <a:tc>
                  <a:txBody>
                    <a:bodyPr/>
                    <a:lstStyle/>
                    <a:p>
                      <a:pPr algn="ctr"/>
                      <a:r>
                        <a:rPr lang="en-IN" sz="1600" dirty="0">
                          <a:effectLst/>
                          <a:latin typeface="Times New Roman" panose="02020603050405020304" pitchFamily="18" charset="0"/>
                          <a:cs typeface="Times New Roman" panose="02020603050405020304" pitchFamily="18" charset="0"/>
                        </a:rPr>
                        <a:t>Dropout</a:t>
                      </a:r>
                      <a:endParaRPr lang="en-IN"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600" dirty="0">
                          <a:effectLst/>
                          <a:latin typeface="Times New Roman" panose="02020603050405020304" pitchFamily="18" charset="0"/>
                          <a:cs typeface="Times New Roman" panose="02020603050405020304" pitchFamily="18" charset="0"/>
                        </a:rPr>
                        <a:t>0.4</a:t>
                      </a:r>
                      <a:endParaRPr lang="en-IN"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600">
                          <a:effectLst/>
                          <a:latin typeface="Times New Roman" panose="02020603050405020304" pitchFamily="18" charset="0"/>
                          <a:cs typeface="Times New Roman" panose="02020603050405020304" pitchFamily="18" charset="0"/>
                        </a:rPr>
                        <a:t> </a:t>
                      </a:r>
                      <a:endParaRPr lang="en-IN"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600">
                          <a:effectLst/>
                          <a:latin typeface="Times New Roman" panose="02020603050405020304" pitchFamily="18" charset="0"/>
                          <a:cs typeface="Times New Roman" panose="02020603050405020304" pitchFamily="18" charset="0"/>
                        </a:rPr>
                        <a:t> </a:t>
                      </a:r>
                      <a:endParaRPr lang="en-IN"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59839166"/>
                  </a:ext>
                </a:extLst>
              </a:tr>
              <a:tr h="334310">
                <a:tc>
                  <a:txBody>
                    <a:bodyPr/>
                    <a:lstStyle/>
                    <a:p>
                      <a:pPr algn="ctr"/>
                      <a:r>
                        <a:rPr lang="en-IN" sz="1600">
                          <a:effectLst/>
                          <a:latin typeface="Times New Roman" panose="02020603050405020304" pitchFamily="18" charset="0"/>
                          <a:cs typeface="Times New Roman" panose="02020603050405020304" pitchFamily="18" charset="0"/>
                        </a:rPr>
                        <a:t>Convolution</a:t>
                      </a:r>
                      <a:endParaRPr lang="en-IN"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600" dirty="0">
                          <a:effectLst/>
                          <a:latin typeface="Times New Roman" panose="02020603050405020304" pitchFamily="18" charset="0"/>
                          <a:cs typeface="Times New Roman" panose="02020603050405020304" pitchFamily="18" charset="0"/>
                        </a:rPr>
                        <a:t>128</a:t>
                      </a:r>
                      <a:endParaRPr lang="en-IN"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600">
                          <a:effectLst/>
                          <a:latin typeface="Times New Roman" panose="02020603050405020304" pitchFamily="18" charset="0"/>
                          <a:cs typeface="Times New Roman" panose="02020603050405020304" pitchFamily="18" charset="0"/>
                        </a:rPr>
                        <a:t>3,3</a:t>
                      </a:r>
                      <a:endParaRPr lang="en-IN"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600">
                          <a:effectLst/>
                          <a:latin typeface="Times New Roman" panose="02020603050405020304" pitchFamily="18" charset="0"/>
                          <a:cs typeface="Times New Roman" panose="02020603050405020304" pitchFamily="18" charset="0"/>
                        </a:rPr>
                        <a:t>ReLU</a:t>
                      </a:r>
                      <a:endParaRPr lang="en-IN"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21033791"/>
                  </a:ext>
                </a:extLst>
              </a:tr>
              <a:tr h="298437">
                <a:tc>
                  <a:txBody>
                    <a:bodyPr/>
                    <a:lstStyle/>
                    <a:p>
                      <a:pPr algn="ctr"/>
                      <a:r>
                        <a:rPr lang="en-IN" sz="1600">
                          <a:effectLst/>
                          <a:latin typeface="Times New Roman" panose="02020603050405020304" pitchFamily="18" charset="0"/>
                          <a:cs typeface="Times New Roman" panose="02020603050405020304" pitchFamily="18" charset="0"/>
                        </a:rPr>
                        <a:t>Max Pooling</a:t>
                      </a:r>
                      <a:endParaRPr lang="en-IN"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600" dirty="0">
                          <a:effectLst/>
                          <a:latin typeface="Times New Roman" panose="02020603050405020304" pitchFamily="18" charset="0"/>
                          <a:cs typeface="Times New Roman" panose="02020603050405020304" pitchFamily="18" charset="0"/>
                        </a:rPr>
                        <a:t> </a:t>
                      </a:r>
                      <a:endParaRPr lang="en-IN"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600">
                          <a:effectLst/>
                          <a:latin typeface="Times New Roman" panose="02020603050405020304" pitchFamily="18" charset="0"/>
                          <a:cs typeface="Times New Roman" panose="02020603050405020304" pitchFamily="18" charset="0"/>
                        </a:rPr>
                        <a:t>2,2</a:t>
                      </a:r>
                      <a:endParaRPr lang="en-IN"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600">
                          <a:effectLst/>
                          <a:latin typeface="Times New Roman" panose="02020603050405020304" pitchFamily="18" charset="0"/>
                          <a:cs typeface="Times New Roman" panose="02020603050405020304" pitchFamily="18" charset="0"/>
                        </a:rPr>
                        <a:t> </a:t>
                      </a:r>
                      <a:endParaRPr lang="en-IN"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8646450"/>
                  </a:ext>
                </a:extLst>
              </a:tr>
              <a:tr h="298437">
                <a:tc>
                  <a:txBody>
                    <a:bodyPr/>
                    <a:lstStyle/>
                    <a:p>
                      <a:pPr algn="ctr"/>
                      <a:r>
                        <a:rPr lang="en-IN" sz="1600">
                          <a:effectLst/>
                          <a:latin typeface="Times New Roman" panose="02020603050405020304" pitchFamily="18" charset="0"/>
                          <a:cs typeface="Times New Roman" panose="02020603050405020304" pitchFamily="18" charset="0"/>
                        </a:rPr>
                        <a:t>Dropout</a:t>
                      </a:r>
                      <a:endParaRPr lang="en-IN"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600" dirty="0">
                          <a:effectLst/>
                          <a:latin typeface="Times New Roman" panose="02020603050405020304" pitchFamily="18" charset="0"/>
                          <a:cs typeface="Times New Roman" panose="02020603050405020304" pitchFamily="18" charset="0"/>
                        </a:rPr>
                        <a:t>0.4</a:t>
                      </a:r>
                      <a:endParaRPr lang="en-IN"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600">
                          <a:effectLst/>
                          <a:latin typeface="Times New Roman" panose="02020603050405020304" pitchFamily="18" charset="0"/>
                          <a:cs typeface="Times New Roman" panose="02020603050405020304" pitchFamily="18" charset="0"/>
                        </a:rPr>
                        <a:t> </a:t>
                      </a:r>
                      <a:endParaRPr lang="en-IN"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600">
                          <a:effectLst/>
                          <a:latin typeface="Times New Roman" panose="02020603050405020304" pitchFamily="18" charset="0"/>
                          <a:cs typeface="Times New Roman" panose="02020603050405020304" pitchFamily="18" charset="0"/>
                        </a:rPr>
                        <a:t> </a:t>
                      </a:r>
                      <a:endParaRPr lang="en-IN"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89557671"/>
                  </a:ext>
                </a:extLst>
              </a:tr>
              <a:tr h="298437">
                <a:tc>
                  <a:txBody>
                    <a:bodyPr/>
                    <a:lstStyle/>
                    <a:p>
                      <a:pPr algn="ctr"/>
                      <a:r>
                        <a:rPr lang="en-IN" sz="1600">
                          <a:effectLst/>
                          <a:latin typeface="Times New Roman" panose="02020603050405020304" pitchFamily="18" charset="0"/>
                          <a:cs typeface="Times New Roman" panose="02020603050405020304" pitchFamily="18" charset="0"/>
                        </a:rPr>
                        <a:t>Flatten</a:t>
                      </a:r>
                      <a:endParaRPr lang="en-IN"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600" dirty="0">
                          <a:effectLst/>
                          <a:latin typeface="Times New Roman" panose="02020603050405020304" pitchFamily="18" charset="0"/>
                          <a:cs typeface="Times New Roman" panose="02020603050405020304" pitchFamily="18" charset="0"/>
                        </a:rPr>
                        <a:t> </a:t>
                      </a:r>
                      <a:endParaRPr lang="en-IN"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600">
                          <a:effectLst/>
                          <a:latin typeface="Times New Roman" panose="02020603050405020304" pitchFamily="18" charset="0"/>
                          <a:cs typeface="Times New Roman" panose="02020603050405020304" pitchFamily="18" charset="0"/>
                        </a:rPr>
                        <a:t> </a:t>
                      </a:r>
                      <a:endParaRPr lang="en-IN"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600">
                          <a:effectLst/>
                          <a:latin typeface="Times New Roman" panose="02020603050405020304" pitchFamily="18" charset="0"/>
                          <a:cs typeface="Times New Roman" panose="02020603050405020304" pitchFamily="18" charset="0"/>
                        </a:rPr>
                        <a:t> </a:t>
                      </a:r>
                      <a:endParaRPr lang="en-IN"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25750481"/>
                  </a:ext>
                </a:extLst>
              </a:tr>
              <a:tr h="298437">
                <a:tc>
                  <a:txBody>
                    <a:bodyPr/>
                    <a:lstStyle/>
                    <a:p>
                      <a:pPr algn="ctr"/>
                      <a:r>
                        <a:rPr lang="en-IN" sz="1600">
                          <a:effectLst/>
                          <a:latin typeface="Times New Roman" panose="02020603050405020304" pitchFamily="18" charset="0"/>
                          <a:cs typeface="Times New Roman" panose="02020603050405020304" pitchFamily="18" charset="0"/>
                        </a:rPr>
                        <a:t>Dropout</a:t>
                      </a:r>
                      <a:endParaRPr lang="en-IN"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600" dirty="0">
                          <a:effectLst/>
                          <a:latin typeface="Times New Roman" panose="02020603050405020304" pitchFamily="18" charset="0"/>
                          <a:cs typeface="Times New Roman" panose="02020603050405020304" pitchFamily="18" charset="0"/>
                        </a:rPr>
                        <a:t>0.4</a:t>
                      </a:r>
                      <a:endParaRPr lang="en-IN"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600">
                          <a:effectLst/>
                          <a:latin typeface="Times New Roman" panose="02020603050405020304" pitchFamily="18" charset="0"/>
                          <a:cs typeface="Times New Roman" panose="02020603050405020304" pitchFamily="18" charset="0"/>
                        </a:rPr>
                        <a:t> </a:t>
                      </a:r>
                      <a:endParaRPr lang="en-IN"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600">
                          <a:effectLst/>
                          <a:latin typeface="Times New Roman" panose="02020603050405020304" pitchFamily="18" charset="0"/>
                          <a:cs typeface="Times New Roman" panose="02020603050405020304" pitchFamily="18" charset="0"/>
                        </a:rPr>
                        <a:t> </a:t>
                      </a:r>
                      <a:endParaRPr lang="en-IN"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82727814"/>
                  </a:ext>
                </a:extLst>
              </a:tr>
              <a:tr h="298437">
                <a:tc>
                  <a:txBody>
                    <a:bodyPr/>
                    <a:lstStyle/>
                    <a:p>
                      <a:pPr algn="ctr"/>
                      <a:r>
                        <a:rPr lang="en-IN" sz="1600">
                          <a:effectLst/>
                          <a:latin typeface="Times New Roman" panose="02020603050405020304" pitchFamily="18" charset="0"/>
                          <a:cs typeface="Times New Roman" panose="02020603050405020304" pitchFamily="18" charset="0"/>
                        </a:rPr>
                        <a:t>Dense</a:t>
                      </a:r>
                      <a:endParaRPr lang="en-IN"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600" dirty="0">
                          <a:effectLst/>
                          <a:latin typeface="Times New Roman" panose="02020603050405020304" pitchFamily="18" charset="0"/>
                          <a:cs typeface="Times New Roman" panose="02020603050405020304" pitchFamily="18" charset="0"/>
                        </a:rPr>
                        <a:t>512</a:t>
                      </a:r>
                      <a:endParaRPr lang="en-IN"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600">
                          <a:effectLst/>
                          <a:latin typeface="Times New Roman" panose="02020603050405020304" pitchFamily="18" charset="0"/>
                          <a:cs typeface="Times New Roman" panose="02020603050405020304" pitchFamily="18" charset="0"/>
                        </a:rPr>
                        <a:t> </a:t>
                      </a:r>
                      <a:endParaRPr lang="en-IN"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600">
                          <a:effectLst/>
                          <a:latin typeface="Times New Roman" panose="02020603050405020304" pitchFamily="18" charset="0"/>
                          <a:cs typeface="Times New Roman" panose="02020603050405020304" pitchFamily="18" charset="0"/>
                        </a:rPr>
                        <a:t>ReLU</a:t>
                      </a:r>
                      <a:endParaRPr lang="en-IN"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89571551"/>
                  </a:ext>
                </a:extLst>
              </a:tr>
              <a:tr h="298437">
                <a:tc>
                  <a:txBody>
                    <a:bodyPr/>
                    <a:lstStyle/>
                    <a:p>
                      <a:pPr algn="ctr"/>
                      <a:r>
                        <a:rPr lang="en-IN" sz="1600">
                          <a:effectLst/>
                          <a:latin typeface="Times New Roman" panose="02020603050405020304" pitchFamily="18" charset="0"/>
                          <a:cs typeface="Times New Roman" panose="02020603050405020304" pitchFamily="18" charset="0"/>
                        </a:rPr>
                        <a:t>Dropout</a:t>
                      </a:r>
                      <a:endParaRPr lang="en-IN"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600" dirty="0">
                          <a:effectLst/>
                          <a:latin typeface="Times New Roman" panose="02020603050405020304" pitchFamily="18" charset="0"/>
                          <a:cs typeface="Times New Roman" panose="02020603050405020304" pitchFamily="18" charset="0"/>
                        </a:rPr>
                        <a:t>0.4</a:t>
                      </a:r>
                      <a:endParaRPr lang="en-IN"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600">
                          <a:effectLst/>
                          <a:latin typeface="Times New Roman" panose="02020603050405020304" pitchFamily="18" charset="0"/>
                          <a:cs typeface="Times New Roman" panose="02020603050405020304" pitchFamily="18" charset="0"/>
                        </a:rPr>
                        <a:t> </a:t>
                      </a:r>
                      <a:endParaRPr lang="en-IN"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600" dirty="0">
                          <a:effectLst/>
                          <a:latin typeface="Times New Roman" panose="02020603050405020304" pitchFamily="18" charset="0"/>
                          <a:cs typeface="Times New Roman" panose="02020603050405020304" pitchFamily="18" charset="0"/>
                        </a:rPr>
                        <a:t> </a:t>
                      </a:r>
                      <a:endParaRPr lang="en-IN"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61558653"/>
                  </a:ext>
                </a:extLst>
              </a:tr>
              <a:tr h="298437">
                <a:tc>
                  <a:txBody>
                    <a:bodyPr/>
                    <a:lstStyle/>
                    <a:p>
                      <a:pPr algn="ctr"/>
                      <a:r>
                        <a:rPr lang="en-IN" sz="1600" dirty="0">
                          <a:effectLst/>
                          <a:latin typeface="Times New Roman" panose="02020603050405020304" pitchFamily="18" charset="0"/>
                          <a:ea typeface="Times New Roman" panose="02020603050405020304" pitchFamily="18" charset="0"/>
                          <a:cs typeface="Times New Roman" panose="02020603050405020304" pitchFamily="18" charset="0"/>
                        </a:rPr>
                        <a:t>Dense</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600" dirty="0">
                          <a:effectLst/>
                          <a:latin typeface="Times New Roman" panose="02020603050405020304" pitchFamily="18" charset="0"/>
                          <a:ea typeface="Times New Roman" panose="02020603050405020304" pitchFamily="18" charset="0"/>
                          <a:cs typeface="Times New Roman" panose="02020603050405020304" pitchFamily="18" charset="0"/>
                        </a:rPr>
                        <a:t>5</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IN"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600" dirty="0">
                          <a:effectLst/>
                          <a:latin typeface="Times New Roman" panose="02020603050405020304" pitchFamily="18" charset="0"/>
                          <a:ea typeface="Times New Roman" panose="02020603050405020304" pitchFamily="18" charset="0"/>
                          <a:cs typeface="Times New Roman" panose="02020603050405020304" pitchFamily="18" charset="0"/>
                        </a:rPr>
                        <a:t>SoftMax</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02482113"/>
                  </a:ext>
                </a:extLst>
              </a:tr>
            </a:tbl>
          </a:graphicData>
        </a:graphic>
      </p:graphicFrame>
      <p:pic>
        <p:nvPicPr>
          <p:cNvPr id="4" name="Picture 3">
            <a:extLst>
              <a:ext uri="{FF2B5EF4-FFF2-40B4-BE49-F238E27FC236}">
                <a16:creationId xmlns:a16="http://schemas.microsoft.com/office/drawing/2014/main" id="{BF4C02B4-9D62-2A71-980F-1A63E5C0F4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2"/>
            <a:ext cx="720000" cy="77429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Picture 7">
            <a:extLst>
              <a:ext uri="{FF2B5EF4-FFF2-40B4-BE49-F238E27FC236}">
                <a16:creationId xmlns:a16="http://schemas.microsoft.com/office/drawing/2014/main" id="{80126E52-9113-C3F0-42F2-23D94E770F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74002" y="1097358"/>
            <a:ext cx="2162176" cy="2095648"/>
          </a:xfrm>
          <a:prstGeom prst="rect">
            <a:avLst/>
          </a:prstGeom>
        </p:spPr>
      </p:pic>
      <p:sp>
        <p:nvSpPr>
          <p:cNvPr id="9" name="Arrow: Right 8">
            <a:extLst>
              <a:ext uri="{FF2B5EF4-FFF2-40B4-BE49-F238E27FC236}">
                <a16:creationId xmlns:a16="http://schemas.microsoft.com/office/drawing/2014/main" id="{2FAD6702-7FE3-684D-3E89-5CA24CCF140C}"/>
              </a:ext>
            </a:extLst>
          </p:cNvPr>
          <p:cNvSpPr/>
          <p:nvPr/>
        </p:nvSpPr>
        <p:spPr>
          <a:xfrm>
            <a:off x="7576248" y="2040233"/>
            <a:ext cx="352854" cy="20989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1" name="Picture 10">
            <a:extLst>
              <a:ext uri="{FF2B5EF4-FFF2-40B4-BE49-F238E27FC236}">
                <a16:creationId xmlns:a16="http://schemas.microsoft.com/office/drawing/2014/main" id="{CE2E0F66-DED8-12E7-8E7F-6F406D085F9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87241" y="1279432"/>
            <a:ext cx="1663212" cy="1663212"/>
          </a:xfrm>
          <a:prstGeom prst="rect">
            <a:avLst/>
          </a:prstGeom>
        </p:spPr>
      </p:pic>
      <p:sp>
        <p:nvSpPr>
          <p:cNvPr id="12" name="Arrow: Right 11">
            <a:extLst>
              <a:ext uri="{FF2B5EF4-FFF2-40B4-BE49-F238E27FC236}">
                <a16:creationId xmlns:a16="http://schemas.microsoft.com/office/drawing/2014/main" id="{381D355F-50EA-49D1-6FDE-3825FA03F5A4}"/>
              </a:ext>
            </a:extLst>
          </p:cNvPr>
          <p:cNvSpPr/>
          <p:nvPr/>
        </p:nvSpPr>
        <p:spPr>
          <a:xfrm>
            <a:off x="9908592" y="2085393"/>
            <a:ext cx="352854" cy="20989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DDD0B96F-C5C8-22B6-1B65-36722593EF8F}"/>
              </a:ext>
            </a:extLst>
          </p:cNvPr>
          <p:cNvSpPr txBox="1"/>
          <p:nvPr/>
        </p:nvSpPr>
        <p:spPr>
          <a:xfrm>
            <a:off x="5909600" y="3258518"/>
            <a:ext cx="1320032" cy="369332"/>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Input image</a:t>
            </a:r>
          </a:p>
        </p:txBody>
      </p:sp>
      <p:sp>
        <p:nvSpPr>
          <p:cNvPr id="6" name="TextBox 5">
            <a:extLst>
              <a:ext uri="{FF2B5EF4-FFF2-40B4-BE49-F238E27FC236}">
                <a16:creationId xmlns:a16="http://schemas.microsoft.com/office/drawing/2014/main" id="{000D8C32-38FD-A9C1-55DD-85B9AAD622CC}"/>
              </a:ext>
            </a:extLst>
          </p:cNvPr>
          <p:cNvSpPr txBox="1"/>
          <p:nvPr/>
        </p:nvSpPr>
        <p:spPr>
          <a:xfrm>
            <a:off x="8238565" y="3120019"/>
            <a:ext cx="1399377" cy="646331"/>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CNN Architecture</a:t>
            </a:r>
          </a:p>
        </p:txBody>
      </p:sp>
      <p:sp>
        <p:nvSpPr>
          <p:cNvPr id="10" name="TextBox 9">
            <a:extLst>
              <a:ext uri="{FF2B5EF4-FFF2-40B4-BE49-F238E27FC236}">
                <a16:creationId xmlns:a16="http://schemas.microsoft.com/office/drawing/2014/main" id="{00AB4B57-1CE3-61BE-DD06-A23056CF8B64}"/>
              </a:ext>
            </a:extLst>
          </p:cNvPr>
          <p:cNvSpPr txBox="1"/>
          <p:nvPr/>
        </p:nvSpPr>
        <p:spPr>
          <a:xfrm>
            <a:off x="10521494" y="3258518"/>
            <a:ext cx="1490597" cy="369332"/>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Output result</a:t>
            </a:r>
          </a:p>
        </p:txBody>
      </p:sp>
      <p:sp>
        <p:nvSpPr>
          <p:cNvPr id="13" name="TextBox 12">
            <a:extLst>
              <a:ext uri="{FF2B5EF4-FFF2-40B4-BE49-F238E27FC236}">
                <a16:creationId xmlns:a16="http://schemas.microsoft.com/office/drawing/2014/main" id="{A67EA381-222B-E6DF-3F43-F3C825621226}"/>
              </a:ext>
            </a:extLst>
          </p:cNvPr>
          <p:cNvSpPr txBox="1"/>
          <p:nvPr/>
        </p:nvSpPr>
        <p:spPr>
          <a:xfrm>
            <a:off x="6588343" y="3888923"/>
            <a:ext cx="4699819" cy="369332"/>
          </a:xfrm>
          <a:prstGeom prst="rect">
            <a:avLst/>
          </a:prstGeom>
          <a:noFill/>
          <a:ln>
            <a:solidFill>
              <a:schemeClr val="tx1"/>
            </a:solidFill>
          </a:ln>
        </p:spPr>
        <p:txBody>
          <a:bodyPr wrap="square" rtlCol="0">
            <a:spAutoFit/>
          </a:bodyPr>
          <a:lstStyle/>
          <a:p>
            <a:pPr algn="ctr"/>
            <a:r>
              <a:rPr lang="en-IN" dirty="0">
                <a:latin typeface="Times New Roman" panose="02020603050405020304" pitchFamily="18" charset="0"/>
                <a:cs typeface="Times New Roman" panose="02020603050405020304" pitchFamily="18" charset="0"/>
              </a:rPr>
              <a:t>Fig: Pictorial representation (general workflow)</a:t>
            </a:r>
          </a:p>
        </p:txBody>
      </p:sp>
      <p:sp>
        <p:nvSpPr>
          <p:cNvPr id="14" name="TextBox 13">
            <a:extLst>
              <a:ext uri="{FF2B5EF4-FFF2-40B4-BE49-F238E27FC236}">
                <a16:creationId xmlns:a16="http://schemas.microsoft.com/office/drawing/2014/main" id="{8AF5F9F0-588A-6AFC-5B48-06B2B11AF86D}"/>
              </a:ext>
            </a:extLst>
          </p:cNvPr>
          <p:cNvSpPr txBox="1"/>
          <p:nvPr/>
        </p:nvSpPr>
        <p:spPr>
          <a:xfrm>
            <a:off x="10419585" y="1759455"/>
            <a:ext cx="1814555" cy="861774"/>
          </a:xfrm>
          <a:prstGeom prst="rect">
            <a:avLst/>
          </a:prstGeom>
          <a:noFill/>
        </p:spPr>
        <p:txBody>
          <a:bodyPr wrap="square" rtlCol="0">
            <a:spAutoFit/>
          </a:bodyPr>
          <a:lstStyle/>
          <a:p>
            <a:r>
              <a:rPr lang="en-IN" sz="1600" dirty="0">
                <a:latin typeface="Times New Roman" panose="02020603050405020304" pitchFamily="18" charset="0"/>
                <a:cs typeface="Times New Roman" panose="02020603050405020304" pitchFamily="18" charset="0"/>
              </a:rPr>
              <a:t>Category : Depression</a:t>
            </a:r>
          </a:p>
          <a:p>
            <a:r>
              <a:rPr lang="en-IN" sz="1600" dirty="0">
                <a:latin typeface="Times New Roman" panose="02020603050405020304" pitchFamily="18" charset="0"/>
                <a:cs typeface="Times New Roman" panose="02020603050405020304" pitchFamily="18" charset="0"/>
              </a:rPr>
              <a:t>MSW : 24 knots</a:t>
            </a:r>
          </a:p>
        </p:txBody>
      </p:sp>
      <p:sp>
        <p:nvSpPr>
          <p:cNvPr id="2" name="TextBox 1">
            <a:extLst>
              <a:ext uri="{FF2B5EF4-FFF2-40B4-BE49-F238E27FC236}">
                <a16:creationId xmlns:a16="http://schemas.microsoft.com/office/drawing/2014/main" id="{E2CA21B3-C535-5F59-9636-F8B295E7B474}"/>
              </a:ext>
            </a:extLst>
          </p:cNvPr>
          <p:cNvSpPr txBox="1"/>
          <p:nvPr/>
        </p:nvSpPr>
        <p:spPr>
          <a:xfrm>
            <a:off x="5909600" y="4584192"/>
            <a:ext cx="5378562" cy="1477328"/>
          </a:xfrm>
          <a:prstGeom prst="rect">
            <a:avLst/>
          </a:prstGeom>
          <a:noFill/>
        </p:spPr>
        <p:txBody>
          <a:bodyPr wrap="square" rtlCol="0">
            <a:spAutoFit/>
          </a:bodyPr>
          <a:lstStyle/>
          <a:p>
            <a:pPr marL="342900" indent="-342900" algn="just">
              <a:buFont typeface="Arial" panose="020B0604020202020204" pitchFamily="34" charset="0"/>
              <a:buChar char="•"/>
            </a:pPr>
            <a:r>
              <a:rPr lang="en-IN" sz="1800" dirty="0">
                <a:latin typeface="Times New Roman" panose="02020603050405020304" pitchFamily="18" charset="0"/>
                <a:cs typeface="Times New Roman" panose="02020603050405020304" pitchFamily="18" charset="0"/>
              </a:rPr>
              <a:t>Used a custom network architecture that outputs an actual class and wind speed estimate.</a:t>
            </a:r>
          </a:p>
          <a:p>
            <a:pPr marL="342900" indent="-342900" algn="just">
              <a:buFont typeface="Arial" panose="020B0604020202020204" pitchFamily="34" charset="0"/>
              <a:buChar char="•"/>
            </a:pPr>
            <a:r>
              <a:rPr lang="en-IN" sz="1800" dirty="0">
                <a:latin typeface="Times New Roman" panose="02020603050405020304" pitchFamily="18" charset="0"/>
                <a:cs typeface="Times New Roman" panose="02020603050405020304" pitchFamily="18" charset="0"/>
              </a:rPr>
              <a:t>4 convolutional layers.</a:t>
            </a:r>
          </a:p>
          <a:p>
            <a:pPr marL="342900" indent="-342900" algn="just">
              <a:buFont typeface="Arial" panose="020B0604020202020204" pitchFamily="34" charset="0"/>
              <a:buChar char="•"/>
            </a:pPr>
            <a:r>
              <a:rPr lang="en-IN" sz="1800" dirty="0">
                <a:latin typeface="Times New Roman" panose="02020603050405020304" pitchFamily="18" charset="0"/>
                <a:cs typeface="Times New Roman" panose="02020603050405020304" pitchFamily="18" charset="0"/>
              </a:rPr>
              <a:t>2 dense layers</a:t>
            </a:r>
          </a:p>
          <a:p>
            <a:pPr marL="342900" indent="-342900" algn="just">
              <a:buFont typeface="Arial" panose="020B0604020202020204" pitchFamily="34" charset="0"/>
              <a:buChar char="•"/>
            </a:pPr>
            <a:r>
              <a:rPr lang="en-IN" sz="1800" dirty="0">
                <a:latin typeface="Times New Roman" panose="02020603050405020304" pitchFamily="18" charset="0"/>
                <a:cs typeface="Times New Roman" panose="02020603050405020304" pitchFamily="18" charset="0"/>
              </a:rPr>
              <a:t>Model was built using TensorFlow</a:t>
            </a:r>
          </a:p>
        </p:txBody>
      </p:sp>
    </p:spTree>
    <p:extLst>
      <p:ext uri="{BB962C8B-B14F-4D97-AF65-F5344CB8AC3E}">
        <p14:creationId xmlns:p14="http://schemas.microsoft.com/office/powerpoint/2010/main" val="1061111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2">
            <a:extLst>
              <a:ext uri="{FF2B5EF4-FFF2-40B4-BE49-F238E27FC236}">
                <a16:creationId xmlns:a16="http://schemas.microsoft.com/office/drawing/2014/main" id="{9C777433-3554-2B42-75A2-1411E9E19ED5}"/>
              </a:ext>
            </a:extLst>
          </p:cNvPr>
          <p:cNvSpPr txBox="1">
            <a:spLocks/>
          </p:cNvSpPr>
          <p:nvPr/>
        </p:nvSpPr>
        <p:spPr>
          <a:xfrm>
            <a:off x="3432928" y="-19747"/>
            <a:ext cx="5326144" cy="575291"/>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sz="4000" b="1" dirty="0">
                <a:latin typeface="Times New Roman" panose="02020603050405020304" pitchFamily="18" charset="0"/>
                <a:ea typeface="Roboto" panose="02000000000000000000" pitchFamily="2" charset="0"/>
                <a:cs typeface="Times New Roman" panose="02020603050405020304" pitchFamily="18" charset="0"/>
              </a:rPr>
              <a:t>Summarised Workflow</a:t>
            </a:r>
          </a:p>
        </p:txBody>
      </p:sp>
      <p:pic>
        <p:nvPicPr>
          <p:cNvPr id="5" name="image7.png">
            <a:extLst>
              <a:ext uri="{FF2B5EF4-FFF2-40B4-BE49-F238E27FC236}">
                <a16:creationId xmlns:a16="http://schemas.microsoft.com/office/drawing/2014/main" id="{AD87E473-4DE7-B625-382D-D8AFFD40459F}"/>
              </a:ext>
            </a:extLst>
          </p:cNvPr>
          <p:cNvPicPr/>
          <p:nvPr/>
        </p:nvPicPr>
        <p:blipFill>
          <a:blip r:embed="rId2">
            <a:extLst>
              <a:ext uri="{28A0092B-C50C-407E-A947-70E740481C1C}">
                <a14:useLocalDpi xmlns:a14="http://schemas.microsoft.com/office/drawing/2010/main" val="0"/>
              </a:ext>
            </a:extLst>
          </a:blip>
          <a:srcRect/>
          <a:stretch>
            <a:fillRect/>
          </a:stretch>
        </p:blipFill>
        <p:spPr>
          <a:xfrm>
            <a:off x="3881325" y="614967"/>
            <a:ext cx="4429350" cy="5428529"/>
          </a:xfrm>
          <a:prstGeom prst="rect">
            <a:avLst/>
          </a:prstGeom>
          <a:ln/>
        </p:spPr>
      </p:pic>
      <p:sp>
        <p:nvSpPr>
          <p:cNvPr id="6" name="TextBox 5">
            <a:extLst>
              <a:ext uri="{FF2B5EF4-FFF2-40B4-BE49-F238E27FC236}">
                <a16:creationId xmlns:a16="http://schemas.microsoft.com/office/drawing/2014/main" id="{B810116E-623C-AF3F-A502-B93822862D96}"/>
              </a:ext>
            </a:extLst>
          </p:cNvPr>
          <p:cNvSpPr txBox="1"/>
          <p:nvPr/>
        </p:nvSpPr>
        <p:spPr>
          <a:xfrm>
            <a:off x="3881325" y="6043496"/>
            <a:ext cx="4661647" cy="369332"/>
          </a:xfrm>
          <a:prstGeom prst="rect">
            <a:avLst/>
          </a:prstGeom>
          <a:noFill/>
        </p:spPr>
        <p:txBody>
          <a:bodyPr wrap="square" rtlCol="0">
            <a:spAutoFit/>
          </a:bodyPr>
          <a:lstStyle/>
          <a:p>
            <a:pPr algn="ctr"/>
            <a:r>
              <a:rPr lang="en-US" dirty="0">
                <a:latin typeface="Times New Roman" panose="02020603050405020304" pitchFamily="18" charset="0"/>
                <a:ea typeface="Roboto" panose="02000000000000000000" pitchFamily="2" charset="0"/>
                <a:cs typeface="Times New Roman" panose="02020603050405020304" pitchFamily="18" charset="0"/>
              </a:rPr>
              <a:t>Fig: Flowchart of the implemented pipeline.</a:t>
            </a:r>
          </a:p>
        </p:txBody>
      </p:sp>
      <p:pic>
        <p:nvPicPr>
          <p:cNvPr id="10" name="Picture 9">
            <a:extLst>
              <a:ext uri="{FF2B5EF4-FFF2-40B4-BE49-F238E27FC236}">
                <a16:creationId xmlns:a16="http://schemas.microsoft.com/office/drawing/2014/main" id="{54BD8F4C-95E5-CC0A-4BFD-01DF24BC96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2"/>
            <a:ext cx="720000" cy="77429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Slide Number Placeholder 2">
            <a:extLst>
              <a:ext uri="{FF2B5EF4-FFF2-40B4-BE49-F238E27FC236}">
                <a16:creationId xmlns:a16="http://schemas.microsoft.com/office/drawing/2014/main" id="{10260F80-E7DF-3B96-A2E3-FF91DF0E3E0E}"/>
              </a:ext>
            </a:extLst>
          </p:cNvPr>
          <p:cNvSpPr txBox="1">
            <a:spLocks/>
          </p:cNvSpPr>
          <p:nvPr/>
        </p:nvSpPr>
        <p:spPr>
          <a:xfrm>
            <a:off x="11763866" y="6492875"/>
            <a:ext cx="428134"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9099E15-0B61-4255-AA40-DB1990BD2F98}" type="slidenum">
              <a:rPr lang="en-IN" smtClean="0">
                <a:latin typeface="Times New Roman" panose="02020603050405020304" pitchFamily="18" charset="0"/>
                <a:cs typeface="Times New Roman" panose="02020603050405020304" pitchFamily="18" charset="0"/>
              </a:rPr>
              <a:pPr/>
              <a:t>18</a:t>
            </a:fld>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541352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5B676D-8DF3-434F-8738-0A3B2BE363FE}"/>
              </a:ext>
            </a:extLst>
          </p:cNvPr>
          <p:cNvSpPr>
            <a:spLocks noGrp="1"/>
          </p:cNvSpPr>
          <p:nvPr>
            <p:ph type="title"/>
          </p:nvPr>
        </p:nvSpPr>
        <p:spPr>
          <a:xfrm>
            <a:off x="4783647" y="0"/>
            <a:ext cx="2624703" cy="618771"/>
          </a:xfrm>
        </p:spPr>
        <p:txBody>
          <a:bodyPr>
            <a:normAutofit/>
          </a:bodyPr>
          <a:lstStyle/>
          <a:p>
            <a:pPr algn="ctr"/>
            <a:r>
              <a:rPr lang="en-IN" sz="4000" b="1" dirty="0">
                <a:solidFill>
                  <a:schemeClr val="tx1"/>
                </a:solidFill>
                <a:latin typeface="Times New Roman" panose="02020603050405020304" pitchFamily="18" charset="0"/>
                <a:ea typeface="Roboto" panose="02000000000000000000" pitchFamily="2" charset="0"/>
                <a:cs typeface="Times New Roman" panose="02020603050405020304" pitchFamily="18" charset="0"/>
              </a:rPr>
              <a:t>Results</a:t>
            </a:r>
          </a:p>
        </p:txBody>
      </p:sp>
      <p:graphicFrame>
        <p:nvGraphicFramePr>
          <p:cNvPr id="2" name="Table 1">
            <a:extLst>
              <a:ext uri="{FF2B5EF4-FFF2-40B4-BE49-F238E27FC236}">
                <a16:creationId xmlns:a16="http://schemas.microsoft.com/office/drawing/2014/main" id="{90A672BF-D1E0-5E58-7E10-468F4898C9DC}"/>
              </a:ext>
            </a:extLst>
          </p:cNvPr>
          <p:cNvGraphicFramePr>
            <a:graphicFrameLocks noGrp="1"/>
          </p:cNvGraphicFramePr>
          <p:nvPr>
            <p:extLst>
              <p:ext uri="{D42A27DB-BD31-4B8C-83A1-F6EECF244321}">
                <p14:modId xmlns:p14="http://schemas.microsoft.com/office/powerpoint/2010/main" val="1748575135"/>
              </p:ext>
            </p:extLst>
          </p:nvPr>
        </p:nvGraphicFramePr>
        <p:xfrm>
          <a:off x="366084" y="1203484"/>
          <a:ext cx="11459827" cy="2101041"/>
        </p:xfrm>
        <a:graphic>
          <a:graphicData uri="http://schemas.openxmlformats.org/drawingml/2006/table">
            <a:tbl>
              <a:tblPr bandRow="1">
                <a:tableStyleId>{5C22544A-7EE6-4342-B048-85BDC9FD1C3A}</a:tableStyleId>
              </a:tblPr>
              <a:tblGrid>
                <a:gridCol w="2018276">
                  <a:extLst>
                    <a:ext uri="{9D8B030D-6E8A-4147-A177-3AD203B41FA5}">
                      <a16:colId xmlns:a16="http://schemas.microsoft.com/office/drawing/2014/main" val="241116569"/>
                    </a:ext>
                  </a:extLst>
                </a:gridCol>
                <a:gridCol w="3503620">
                  <a:extLst>
                    <a:ext uri="{9D8B030D-6E8A-4147-A177-3AD203B41FA5}">
                      <a16:colId xmlns:a16="http://schemas.microsoft.com/office/drawing/2014/main" val="3919491651"/>
                    </a:ext>
                  </a:extLst>
                </a:gridCol>
                <a:gridCol w="3120419">
                  <a:extLst>
                    <a:ext uri="{9D8B030D-6E8A-4147-A177-3AD203B41FA5}">
                      <a16:colId xmlns:a16="http://schemas.microsoft.com/office/drawing/2014/main" val="882974494"/>
                    </a:ext>
                  </a:extLst>
                </a:gridCol>
                <a:gridCol w="2817512">
                  <a:extLst>
                    <a:ext uri="{9D8B030D-6E8A-4147-A177-3AD203B41FA5}">
                      <a16:colId xmlns:a16="http://schemas.microsoft.com/office/drawing/2014/main" val="1304700916"/>
                    </a:ext>
                  </a:extLst>
                </a:gridCol>
              </a:tblGrid>
              <a:tr h="378362">
                <a:tc>
                  <a:txBody>
                    <a:bodyPr/>
                    <a:lstStyle/>
                    <a:p>
                      <a:pPr algn="ctr"/>
                      <a:r>
                        <a:rPr lang="en-IN" sz="1600" b="1">
                          <a:effectLst/>
                          <a:latin typeface="Times New Roman" panose="02020603050405020304" pitchFamily="18" charset="0"/>
                          <a:cs typeface="Times New Roman" panose="02020603050405020304" pitchFamily="18" charset="0"/>
                        </a:rPr>
                        <a:t>Model</a:t>
                      </a:r>
                      <a:endParaRPr lang="en-IN" sz="1600" b="1">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600" b="1" dirty="0">
                          <a:effectLst/>
                          <a:latin typeface="Times New Roman" panose="02020603050405020304" pitchFamily="18" charset="0"/>
                          <a:cs typeface="Times New Roman" panose="02020603050405020304" pitchFamily="18" charset="0"/>
                        </a:rPr>
                        <a:t>Multiclass Classification Accuracy</a:t>
                      </a:r>
                      <a:endParaRPr lang="en-IN" sz="16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600" b="1" dirty="0">
                          <a:effectLst/>
                          <a:latin typeface="Times New Roman" panose="02020603050405020304" pitchFamily="18" charset="0"/>
                          <a:cs typeface="Times New Roman" panose="02020603050405020304" pitchFamily="18" charset="0"/>
                        </a:rPr>
                        <a:t>Binary Classification Accuracy</a:t>
                      </a:r>
                      <a:endParaRPr lang="en-IN" sz="16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600" b="1" dirty="0">
                          <a:effectLst/>
                          <a:latin typeface="Times New Roman" panose="02020603050405020304" pitchFamily="18" charset="0"/>
                          <a:cs typeface="Times New Roman" panose="02020603050405020304" pitchFamily="18" charset="0"/>
                        </a:rPr>
                        <a:t>Regression RMSE</a:t>
                      </a:r>
                      <a:endParaRPr lang="en-IN" sz="16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36987798"/>
                  </a:ext>
                </a:extLst>
              </a:tr>
              <a:tr h="326264">
                <a:tc>
                  <a:txBody>
                    <a:bodyPr/>
                    <a:lstStyle/>
                    <a:p>
                      <a:r>
                        <a:rPr lang="en-IN" sz="1600" dirty="0">
                          <a:effectLst/>
                          <a:latin typeface="Times New Roman" panose="02020603050405020304" pitchFamily="18" charset="0"/>
                          <a:cs typeface="Times New Roman" panose="02020603050405020304" pitchFamily="18" charset="0"/>
                        </a:rPr>
                        <a:t>Proposed Model</a:t>
                      </a:r>
                      <a:endParaRPr lang="en-IN"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sz="1600" kern="1200" dirty="0">
                          <a:solidFill>
                            <a:schemeClr val="dk1"/>
                          </a:solidFill>
                          <a:effectLst/>
                          <a:latin typeface="Times New Roman" panose="02020603050405020304" pitchFamily="18" charset="0"/>
                          <a:ea typeface="+mn-ea"/>
                          <a:cs typeface="Times New Roman" panose="02020603050405020304" pitchFamily="18" charset="0"/>
                        </a:rPr>
                        <a:t>63.83 ± 1.3 [31.2 ± 0.78]</a:t>
                      </a:r>
                      <a:endParaRPr lang="en-IN"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sz="1600" kern="1200" dirty="0">
                          <a:solidFill>
                            <a:schemeClr val="dk1"/>
                          </a:solidFill>
                          <a:effectLst/>
                          <a:latin typeface="Times New Roman" panose="02020603050405020304" pitchFamily="18" charset="0"/>
                          <a:ea typeface="+mn-ea"/>
                          <a:cs typeface="Times New Roman" panose="02020603050405020304" pitchFamily="18" charset="0"/>
                        </a:rPr>
                        <a:t>98.4 ± 0.003</a:t>
                      </a:r>
                      <a:endParaRPr lang="en-IN"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sz="1600" kern="1200" dirty="0">
                          <a:solidFill>
                            <a:schemeClr val="dk1"/>
                          </a:solidFill>
                          <a:effectLst/>
                          <a:latin typeface="Times New Roman" panose="02020603050405020304" pitchFamily="18" charset="0"/>
                          <a:ea typeface="+mn-ea"/>
                          <a:cs typeface="Times New Roman" panose="02020603050405020304" pitchFamily="18" charset="0"/>
                        </a:rPr>
                        <a:t>16.2 ± 0.9 [26.69 ± 0.88]</a:t>
                      </a:r>
                      <a:endParaRPr lang="en-IN"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97635570"/>
                  </a:ext>
                </a:extLst>
              </a:tr>
              <a:tr h="326264">
                <a:tc>
                  <a:txBody>
                    <a:bodyPr/>
                    <a:lstStyle/>
                    <a:p>
                      <a:r>
                        <a:rPr lang="en-IN" sz="1600">
                          <a:effectLst/>
                          <a:latin typeface="Times New Roman" panose="02020603050405020304" pitchFamily="18" charset="0"/>
                          <a:cs typeface="Times New Roman" panose="02020603050405020304" pitchFamily="18" charset="0"/>
                        </a:rPr>
                        <a:t>VGG-16 Model</a:t>
                      </a:r>
                      <a:endParaRPr lang="en-IN"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sz="1600" kern="1200" dirty="0">
                          <a:solidFill>
                            <a:schemeClr val="dk1"/>
                          </a:solidFill>
                          <a:effectLst/>
                          <a:latin typeface="Times New Roman" panose="02020603050405020304" pitchFamily="18" charset="0"/>
                          <a:ea typeface="+mn-ea"/>
                          <a:cs typeface="Times New Roman" panose="02020603050405020304" pitchFamily="18" charset="0"/>
                        </a:rPr>
                        <a:t>39.83 ± 0.86 [30.3 ± 1.04]</a:t>
                      </a:r>
                      <a:endParaRPr lang="en-IN"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sz="1600" kern="1200" dirty="0">
                          <a:solidFill>
                            <a:schemeClr val="dk1"/>
                          </a:solidFill>
                          <a:effectLst/>
                          <a:latin typeface="Times New Roman" panose="02020603050405020304" pitchFamily="18" charset="0"/>
                          <a:ea typeface="+mn-ea"/>
                          <a:cs typeface="Times New Roman" panose="02020603050405020304" pitchFamily="18" charset="0"/>
                        </a:rPr>
                        <a:t>96.7 ± 0.007</a:t>
                      </a:r>
                      <a:endParaRPr lang="en-IN"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sz="1600" kern="1200" dirty="0">
                          <a:solidFill>
                            <a:schemeClr val="dk1"/>
                          </a:solidFill>
                          <a:effectLst/>
                          <a:latin typeface="Times New Roman" panose="02020603050405020304" pitchFamily="18" charset="0"/>
                          <a:ea typeface="+mn-ea"/>
                          <a:cs typeface="Times New Roman" panose="02020603050405020304" pitchFamily="18" charset="0"/>
                        </a:rPr>
                        <a:t>19.79 ± 0.21 [20.67 ± 0.03]</a:t>
                      </a:r>
                      <a:endParaRPr lang="en-IN"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96072846"/>
                  </a:ext>
                </a:extLst>
              </a:tr>
              <a:tr h="345143">
                <a:tc>
                  <a:txBody>
                    <a:bodyPr/>
                    <a:lstStyle/>
                    <a:p>
                      <a:r>
                        <a:rPr lang="en-IN" sz="1600">
                          <a:effectLst/>
                          <a:latin typeface="Times New Roman" panose="02020603050405020304" pitchFamily="18" charset="0"/>
                          <a:cs typeface="Times New Roman" panose="02020603050405020304" pitchFamily="18" charset="0"/>
                        </a:rPr>
                        <a:t>Inceptionv3 Model</a:t>
                      </a:r>
                      <a:endParaRPr lang="en-IN"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sz="1600" kern="1200" dirty="0">
                          <a:solidFill>
                            <a:schemeClr val="dk1"/>
                          </a:solidFill>
                          <a:effectLst/>
                          <a:latin typeface="Times New Roman" panose="02020603050405020304" pitchFamily="18" charset="0"/>
                          <a:ea typeface="+mn-ea"/>
                          <a:cs typeface="Times New Roman" panose="02020603050405020304" pitchFamily="18" charset="0"/>
                        </a:rPr>
                        <a:t>51.51 ± 1.29 [36.1 ±5.65]</a:t>
                      </a:r>
                      <a:endParaRPr lang="en-IN"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15000"/>
                        </a:lnSpc>
                      </a:pP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97.5 ± 0.01</a:t>
                      </a:r>
                      <a:endParaRPr lang="en-IN" sz="1600" dirty="0">
                        <a:effectLst/>
                        <a:latin typeface="Times New Roman" panose="02020603050405020304" pitchFamily="18" charset="0"/>
                        <a:ea typeface="Arial" panose="020B060402020202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sz="1600" kern="1200" dirty="0">
                          <a:solidFill>
                            <a:schemeClr val="dk1"/>
                          </a:solidFill>
                          <a:effectLst/>
                          <a:latin typeface="Times New Roman" panose="02020603050405020304" pitchFamily="18" charset="0"/>
                          <a:ea typeface="+mn-ea"/>
                          <a:cs typeface="Times New Roman" panose="02020603050405020304" pitchFamily="18" charset="0"/>
                        </a:rPr>
                        <a:t>12.4 ± 0.29 [17.28 ± 0.53]</a:t>
                      </a:r>
                      <a:endParaRPr lang="en-IN"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75209601"/>
                  </a:ext>
                </a:extLst>
              </a:tr>
              <a:tr h="326264">
                <a:tc>
                  <a:txBody>
                    <a:bodyPr/>
                    <a:lstStyle/>
                    <a:p>
                      <a:r>
                        <a:rPr lang="en-IN" sz="1600">
                          <a:effectLst/>
                          <a:latin typeface="Times New Roman" panose="02020603050405020304" pitchFamily="18" charset="0"/>
                          <a:cs typeface="Times New Roman" panose="02020603050405020304" pitchFamily="18" charset="0"/>
                        </a:rPr>
                        <a:t>XceptionNet</a:t>
                      </a:r>
                      <a:endParaRPr lang="en-IN" sz="16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sz="1600" kern="1200" dirty="0">
                          <a:solidFill>
                            <a:schemeClr val="dk1"/>
                          </a:solidFill>
                          <a:effectLst/>
                          <a:latin typeface="Times New Roman" panose="02020603050405020304" pitchFamily="18" charset="0"/>
                          <a:ea typeface="+mn-ea"/>
                          <a:cs typeface="Times New Roman" panose="02020603050405020304" pitchFamily="18" charset="0"/>
                        </a:rPr>
                        <a:t>40.19 ± 1.07 [30.9 ± 1.78]</a:t>
                      </a:r>
                      <a:endParaRPr lang="en-IN"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sz="1600" kern="1200" dirty="0">
                          <a:solidFill>
                            <a:schemeClr val="dk1"/>
                          </a:solidFill>
                          <a:effectLst/>
                          <a:latin typeface="Times New Roman" panose="02020603050405020304" pitchFamily="18" charset="0"/>
                          <a:ea typeface="+mn-ea"/>
                          <a:cs typeface="Times New Roman" panose="02020603050405020304" pitchFamily="18" charset="0"/>
                        </a:rPr>
                        <a:t>97.9 ± 0.0024</a:t>
                      </a:r>
                      <a:endParaRPr lang="en-IN"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sz="1600" kern="1200" dirty="0">
                          <a:solidFill>
                            <a:schemeClr val="dk1"/>
                          </a:solidFill>
                          <a:effectLst/>
                          <a:latin typeface="Times New Roman" panose="02020603050405020304" pitchFamily="18" charset="0"/>
                          <a:ea typeface="+mn-ea"/>
                          <a:cs typeface="Times New Roman" panose="02020603050405020304" pitchFamily="18" charset="0"/>
                        </a:rPr>
                        <a:t>22.52 ± 0.8 [21.32 ± 1.43]</a:t>
                      </a:r>
                      <a:endParaRPr lang="en-IN"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71667059"/>
                  </a:ext>
                </a:extLst>
              </a:tr>
              <a:tr h="398744">
                <a:tc>
                  <a:txBody>
                    <a:bodyPr/>
                    <a:lstStyle/>
                    <a:p>
                      <a:r>
                        <a:rPr lang="en-IN" sz="1600" dirty="0">
                          <a:effectLst/>
                          <a:latin typeface="Times New Roman" panose="02020603050405020304" pitchFamily="18" charset="0"/>
                          <a:ea typeface="Times New Roman" panose="02020603050405020304" pitchFamily="18" charset="0"/>
                          <a:cs typeface="Times New Roman" panose="02020603050405020304" pitchFamily="18" charset="0"/>
                        </a:rPr>
                        <a:t>ResNet50</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sz="1600" kern="1200" dirty="0">
                          <a:solidFill>
                            <a:schemeClr val="dk1"/>
                          </a:solidFill>
                          <a:effectLst/>
                          <a:latin typeface="Times New Roman" panose="02020603050405020304" pitchFamily="18" charset="0"/>
                          <a:ea typeface="+mn-ea"/>
                          <a:cs typeface="Times New Roman" panose="02020603050405020304" pitchFamily="18" charset="0"/>
                        </a:rPr>
                        <a:t>28.81 ± 0.005 [28.4 ± 0]</a:t>
                      </a:r>
                      <a:endParaRPr lang="en-IN"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sz="1600" kern="1200" dirty="0">
                          <a:solidFill>
                            <a:schemeClr val="dk1"/>
                          </a:solidFill>
                          <a:effectLst/>
                          <a:latin typeface="Times New Roman" panose="02020603050405020304" pitchFamily="18" charset="0"/>
                          <a:ea typeface="+mn-ea"/>
                          <a:cs typeface="Times New Roman" panose="02020603050405020304" pitchFamily="18" charset="0"/>
                        </a:rPr>
                        <a:t>98.3 ± 0.0015</a:t>
                      </a:r>
                      <a:endParaRPr lang="en-IN"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GB" sz="1600" kern="1200" dirty="0">
                          <a:solidFill>
                            <a:schemeClr val="dk1"/>
                          </a:solidFill>
                          <a:effectLst/>
                          <a:latin typeface="Times New Roman" panose="02020603050405020304" pitchFamily="18" charset="0"/>
                          <a:ea typeface="+mn-ea"/>
                          <a:cs typeface="Times New Roman" panose="02020603050405020304" pitchFamily="18" charset="0"/>
                        </a:rPr>
                        <a:t>13.88 ± 0.28 [22.35 ± 0.47]</a:t>
                      </a:r>
                      <a:endParaRPr lang="en-IN" sz="16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27472381"/>
                  </a:ext>
                </a:extLst>
              </a:tr>
            </a:tbl>
          </a:graphicData>
        </a:graphic>
      </p:graphicFrame>
      <p:pic>
        <p:nvPicPr>
          <p:cNvPr id="8" name="Picture 7">
            <a:extLst>
              <a:ext uri="{FF2B5EF4-FFF2-40B4-BE49-F238E27FC236}">
                <a16:creationId xmlns:a16="http://schemas.microsoft.com/office/drawing/2014/main" id="{70B5B980-D9F1-B2FB-8099-700670AF60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2"/>
            <a:ext cx="720000" cy="77429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graphicFrame>
        <p:nvGraphicFramePr>
          <p:cNvPr id="9" name="Table 8">
            <a:extLst>
              <a:ext uri="{FF2B5EF4-FFF2-40B4-BE49-F238E27FC236}">
                <a16:creationId xmlns:a16="http://schemas.microsoft.com/office/drawing/2014/main" id="{90A672BF-D1E0-5E58-7E10-468F4898C9DC}"/>
              </a:ext>
            </a:extLst>
          </p:cNvPr>
          <p:cNvGraphicFramePr>
            <a:graphicFrameLocks noGrp="1"/>
          </p:cNvGraphicFramePr>
          <p:nvPr>
            <p:extLst>
              <p:ext uri="{D42A27DB-BD31-4B8C-83A1-F6EECF244321}">
                <p14:modId xmlns:p14="http://schemas.microsoft.com/office/powerpoint/2010/main" val="2676806848"/>
              </p:ext>
            </p:extLst>
          </p:nvPr>
        </p:nvGraphicFramePr>
        <p:xfrm>
          <a:off x="306177" y="4168536"/>
          <a:ext cx="5077236" cy="2101041"/>
        </p:xfrm>
        <a:graphic>
          <a:graphicData uri="http://schemas.openxmlformats.org/drawingml/2006/table">
            <a:tbl>
              <a:tblPr bandRow="1">
                <a:tableStyleId>{5C22544A-7EE6-4342-B048-85BDC9FD1C3A}</a:tableStyleId>
              </a:tblPr>
              <a:tblGrid>
                <a:gridCol w="1665444">
                  <a:extLst>
                    <a:ext uri="{9D8B030D-6E8A-4147-A177-3AD203B41FA5}">
                      <a16:colId xmlns:a16="http://schemas.microsoft.com/office/drawing/2014/main" val="241116569"/>
                    </a:ext>
                  </a:extLst>
                </a:gridCol>
                <a:gridCol w="1199535">
                  <a:extLst>
                    <a:ext uri="{9D8B030D-6E8A-4147-A177-3AD203B41FA5}">
                      <a16:colId xmlns:a16="http://schemas.microsoft.com/office/drawing/2014/main" val="3919491651"/>
                    </a:ext>
                  </a:extLst>
                </a:gridCol>
                <a:gridCol w="1052052">
                  <a:extLst>
                    <a:ext uri="{9D8B030D-6E8A-4147-A177-3AD203B41FA5}">
                      <a16:colId xmlns:a16="http://schemas.microsoft.com/office/drawing/2014/main" val="882974494"/>
                    </a:ext>
                  </a:extLst>
                </a:gridCol>
                <a:gridCol w="1160205">
                  <a:extLst>
                    <a:ext uri="{9D8B030D-6E8A-4147-A177-3AD203B41FA5}">
                      <a16:colId xmlns:a16="http://schemas.microsoft.com/office/drawing/2014/main" val="1304700916"/>
                    </a:ext>
                  </a:extLst>
                </a:gridCol>
              </a:tblGrid>
              <a:tr h="378362">
                <a:tc>
                  <a:txBody>
                    <a:bodyPr/>
                    <a:lstStyle/>
                    <a:p>
                      <a:pPr algn="ctr"/>
                      <a:r>
                        <a:rPr lang="en-IN" sz="1600" b="1" dirty="0">
                          <a:effectLst/>
                          <a:latin typeface="Times New Roman" panose="02020603050405020304" pitchFamily="18" charset="0"/>
                          <a:ea typeface="Times New Roman" panose="02020603050405020304" pitchFamily="18" charset="0"/>
                          <a:cs typeface="Times New Roman" panose="02020603050405020304" pitchFamily="18" charset="0"/>
                        </a:rPr>
                        <a:t>Category</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600" b="1" dirty="0">
                          <a:effectLst/>
                          <a:latin typeface="Times New Roman" panose="02020603050405020304" pitchFamily="18" charset="0"/>
                          <a:ea typeface="Times New Roman" panose="02020603050405020304" pitchFamily="18" charset="0"/>
                          <a:cs typeface="Times New Roman" panose="02020603050405020304" pitchFamily="18" charset="0"/>
                        </a:rPr>
                        <a:t>Precision</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600" b="1" dirty="0">
                          <a:effectLst/>
                          <a:latin typeface="Times New Roman" panose="02020603050405020304" pitchFamily="18" charset="0"/>
                          <a:ea typeface="Times New Roman" panose="02020603050405020304" pitchFamily="18" charset="0"/>
                          <a:cs typeface="Times New Roman" panose="02020603050405020304" pitchFamily="18" charset="0"/>
                        </a:rPr>
                        <a:t>Recall</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IN" sz="1600" b="1" dirty="0">
                          <a:effectLst/>
                          <a:latin typeface="Times New Roman" panose="02020603050405020304" pitchFamily="18" charset="0"/>
                          <a:ea typeface="Times New Roman" panose="02020603050405020304" pitchFamily="18" charset="0"/>
                          <a:cs typeface="Times New Roman" panose="02020603050405020304" pitchFamily="18" charset="0"/>
                        </a:rPr>
                        <a:t>F1-score</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36987798"/>
                  </a:ext>
                </a:extLst>
              </a:tr>
              <a:tr h="326264">
                <a:tc>
                  <a:txBody>
                    <a:bodyPr/>
                    <a:lstStyle/>
                    <a:p>
                      <a:r>
                        <a:rPr lang="en-IN" sz="1600" dirty="0">
                          <a:effectLst/>
                          <a:latin typeface="Times New Roman" panose="02020603050405020304" pitchFamily="18" charset="0"/>
                          <a:ea typeface="Times New Roman" panose="02020603050405020304" pitchFamily="18" charset="0"/>
                          <a:cs typeface="Times New Roman" panose="02020603050405020304" pitchFamily="18" charset="0"/>
                        </a:rPr>
                        <a:t>D (20-25)</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600" dirty="0">
                          <a:effectLst/>
                          <a:latin typeface="Times New Roman" panose="02020603050405020304" pitchFamily="18" charset="0"/>
                          <a:ea typeface="Times New Roman" panose="02020603050405020304" pitchFamily="18" charset="0"/>
                          <a:cs typeface="Times New Roman" panose="02020603050405020304" pitchFamily="18" charset="0"/>
                        </a:rPr>
                        <a:t>0.70</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600" dirty="0">
                          <a:effectLst/>
                          <a:latin typeface="Times New Roman" panose="02020603050405020304" pitchFamily="18" charset="0"/>
                          <a:ea typeface="Times New Roman" panose="02020603050405020304" pitchFamily="18" charset="0"/>
                          <a:cs typeface="Times New Roman" panose="02020603050405020304" pitchFamily="18" charset="0"/>
                        </a:rPr>
                        <a:t>0.64</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600" dirty="0">
                          <a:effectLst/>
                          <a:latin typeface="Times New Roman" panose="02020603050405020304" pitchFamily="18" charset="0"/>
                          <a:ea typeface="Times New Roman" panose="02020603050405020304" pitchFamily="18" charset="0"/>
                          <a:cs typeface="Times New Roman" panose="02020603050405020304" pitchFamily="18" charset="0"/>
                        </a:rPr>
                        <a:t>0.67</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97635570"/>
                  </a:ext>
                </a:extLst>
              </a:tr>
              <a:tr h="326264">
                <a:tc>
                  <a:txBody>
                    <a:bodyPr/>
                    <a:lstStyle/>
                    <a:p>
                      <a:r>
                        <a:rPr lang="en-IN" sz="1600" dirty="0">
                          <a:effectLst/>
                          <a:latin typeface="Times New Roman" panose="02020603050405020304" pitchFamily="18" charset="0"/>
                          <a:ea typeface="Times New Roman" panose="02020603050405020304" pitchFamily="18" charset="0"/>
                          <a:cs typeface="Times New Roman" panose="02020603050405020304" pitchFamily="18" charset="0"/>
                        </a:rPr>
                        <a:t>DD(30-35)</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600" dirty="0">
                          <a:effectLst/>
                          <a:latin typeface="Times New Roman" panose="02020603050405020304" pitchFamily="18" charset="0"/>
                          <a:ea typeface="Times New Roman" panose="02020603050405020304" pitchFamily="18" charset="0"/>
                          <a:cs typeface="Times New Roman" panose="02020603050405020304" pitchFamily="18" charset="0"/>
                        </a:rPr>
                        <a:t>0.62</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600" dirty="0">
                          <a:effectLst/>
                          <a:latin typeface="Times New Roman" panose="02020603050405020304" pitchFamily="18" charset="0"/>
                          <a:ea typeface="Times New Roman" panose="02020603050405020304" pitchFamily="18" charset="0"/>
                          <a:cs typeface="Times New Roman" panose="02020603050405020304" pitchFamily="18" charset="0"/>
                        </a:rPr>
                        <a:t>0.72</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600" dirty="0">
                          <a:effectLst/>
                          <a:latin typeface="Times New Roman" panose="02020603050405020304" pitchFamily="18" charset="0"/>
                          <a:ea typeface="Times New Roman" panose="02020603050405020304" pitchFamily="18" charset="0"/>
                          <a:cs typeface="Times New Roman" panose="02020603050405020304" pitchFamily="18" charset="0"/>
                        </a:rPr>
                        <a:t>0.67</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96072846"/>
                  </a:ext>
                </a:extLst>
              </a:tr>
              <a:tr h="345143">
                <a:tc>
                  <a:txBody>
                    <a:bodyPr/>
                    <a:lstStyle/>
                    <a:p>
                      <a:r>
                        <a:rPr lang="en-IN" sz="1600" dirty="0">
                          <a:effectLst/>
                          <a:latin typeface="Times New Roman" panose="02020603050405020304" pitchFamily="18" charset="0"/>
                          <a:ea typeface="Times New Roman" panose="02020603050405020304" pitchFamily="18" charset="0"/>
                          <a:cs typeface="Times New Roman" panose="02020603050405020304" pitchFamily="18" charset="0"/>
                        </a:rPr>
                        <a:t>CS(40-50)</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600" dirty="0">
                          <a:effectLst/>
                          <a:latin typeface="Times New Roman" panose="02020603050405020304" pitchFamily="18" charset="0"/>
                          <a:ea typeface="Times New Roman" panose="02020603050405020304" pitchFamily="18" charset="0"/>
                          <a:cs typeface="Times New Roman" panose="02020603050405020304" pitchFamily="18" charset="0"/>
                        </a:rPr>
                        <a:t>0.54</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15000"/>
                        </a:lnSpc>
                      </a:pPr>
                      <a:r>
                        <a:rPr lang="en-IN" sz="1600" dirty="0">
                          <a:effectLst/>
                          <a:latin typeface="Times New Roman" panose="02020603050405020304" pitchFamily="18" charset="0"/>
                          <a:ea typeface="Arial" panose="020B0604020202020204" pitchFamily="34" charset="0"/>
                          <a:cs typeface="Times New Roman" panose="02020603050405020304" pitchFamily="18" charset="0"/>
                        </a:rPr>
                        <a:t>0.55</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600" dirty="0">
                          <a:effectLst/>
                          <a:latin typeface="Times New Roman" panose="02020603050405020304" pitchFamily="18" charset="0"/>
                          <a:ea typeface="Times New Roman" panose="02020603050405020304" pitchFamily="18" charset="0"/>
                          <a:cs typeface="Times New Roman" panose="02020603050405020304" pitchFamily="18" charset="0"/>
                        </a:rPr>
                        <a:t>0.54</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75209601"/>
                  </a:ext>
                </a:extLst>
              </a:tr>
              <a:tr h="326264">
                <a:tc>
                  <a:txBody>
                    <a:bodyPr/>
                    <a:lstStyle/>
                    <a:p>
                      <a:r>
                        <a:rPr lang="en-IN" sz="1600" dirty="0">
                          <a:effectLst/>
                          <a:latin typeface="Times New Roman" panose="02020603050405020304" pitchFamily="18" charset="0"/>
                          <a:ea typeface="Times New Roman" panose="02020603050405020304" pitchFamily="18" charset="0"/>
                          <a:cs typeface="Times New Roman" panose="02020603050405020304" pitchFamily="18" charset="0"/>
                        </a:rPr>
                        <a:t>SevereCS(55-65)</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600" dirty="0">
                          <a:effectLst/>
                          <a:latin typeface="Times New Roman" panose="02020603050405020304" pitchFamily="18" charset="0"/>
                          <a:ea typeface="Times New Roman" panose="02020603050405020304" pitchFamily="18" charset="0"/>
                          <a:cs typeface="Times New Roman" panose="02020603050405020304" pitchFamily="18" charset="0"/>
                        </a:rPr>
                        <a:t>0.59</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600" dirty="0">
                          <a:effectLst/>
                          <a:latin typeface="Times New Roman" panose="02020603050405020304" pitchFamily="18" charset="0"/>
                          <a:ea typeface="Times New Roman" panose="02020603050405020304" pitchFamily="18" charset="0"/>
                          <a:cs typeface="Times New Roman" panose="02020603050405020304" pitchFamily="18" charset="0"/>
                        </a:rPr>
                        <a:t>0.59</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600" dirty="0">
                          <a:effectLst/>
                          <a:latin typeface="Times New Roman" panose="02020603050405020304" pitchFamily="18" charset="0"/>
                          <a:ea typeface="Times New Roman" panose="02020603050405020304" pitchFamily="18" charset="0"/>
                          <a:cs typeface="Times New Roman" panose="02020603050405020304" pitchFamily="18" charset="0"/>
                        </a:rPr>
                        <a:t>0.59</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71667059"/>
                  </a:ext>
                </a:extLst>
              </a:tr>
              <a:tr h="398744">
                <a:tc>
                  <a:txBody>
                    <a:bodyPr/>
                    <a:lstStyle/>
                    <a:p>
                      <a:r>
                        <a:rPr lang="en-IN" sz="1600" dirty="0">
                          <a:effectLst/>
                          <a:latin typeface="Times New Roman" panose="02020603050405020304" pitchFamily="18" charset="0"/>
                          <a:ea typeface="Times New Roman" panose="02020603050405020304" pitchFamily="18" charset="0"/>
                          <a:cs typeface="Times New Roman" panose="02020603050405020304" pitchFamily="18" charset="0"/>
                        </a:rPr>
                        <a:t>VSCS (70+)</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600" dirty="0">
                          <a:effectLst/>
                          <a:latin typeface="Times New Roman" panose="02020603050405020304" pitchFamily="18" charset="0"/>
                          <a:ea typeface="Times New Roman" panose="02020603050405020304" pitchFamily="18" charset="0"/>
                          <a:cs typeface="Times New Roman" panose="02020603050405020304" pitchFamily="18" charset="0"/>
                        </a:rPr>
                        <a:t>0.76</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600" dirty="0">
                          <a:effectLst/>
                          <a:latin typeface="Times New Roman" panose="02020603050405020304" pitchFamily="18" charset="0"/>
                          <a:ea typeface="Times New Roman" panose="02020603050405020304" pitchFamily="18" charset="0"/>
                          <a:cs typeface="Times New Roman" panose="02020603050405020304" pitchFamily="18" charset="0"/>
                        </a:rPr>
                        <a:t>0.60</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sz="1600" dirty="0">
                          <a:effectLst/>
                          <a:latin typeface="Times New Roman" panose="02020603050405020304" pitchFamily="18" charset="0"/>
                          <a:ea typeface="Times New Roman" panose="02020603050405020304" pitchFamily="18" charset="0"/>
                          <a:cs typeface="Times New Roman" panose="02020603050405020304" pitchFamily="18" charset="0"/>
                        </a:rPr>
                        <a:t>0.67</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27472381"/>
                  </a:ext>
                </a:extLst>
              </a:tr>
            </a:tbl>
          </a:graphicData>
        </a:graphic>
      </p:graphicFrame>
      <p:graphicFrame>
        <p:nvGraphicFramePr>
          <p:cNvPr id="10" name="Table 9">
            <a:extLst>
              <a:ext uri="{FF2B5EF4-FFF2-40B4-BE49-F238E27FC236}">
                <a16:creationId xmlns:a16="http://schemas.microsoft.com/office/drawing/2014/main" id="{2721389F-1798-205F-DB25-85414C6533BD}"/>
              </a:ext>
            </a:extLst>
          </p:cNvPr>
          <p:cNvGraphicFramePr>
            <a:graphicFrameLocks noGrp="1"/>
          </p:cNvGraphicFramePr>
          <p:nvPr>
            <p:extLst>
              <p:ext uri="{D42A27DB-BD31-4B8C-83A1-F6EECF244321}">
                <p14:modId xmlns:p14="http://schemas.microsoft.com/office/powerpoint/2010/main" val="3030079631"/>
              </p:ext>
            </p:extLst>
          </p:nvPr>
        </p:nvGraphicFramePr>
        <p:xfrm>
          <a:off x="5753086" y="4044537"/>
          <a:ext cx="6010780" cy="2225040"/>
        </p:xfrm>
        <a:graphic>
          <a:graphicData uri="http://schemas.openxmlformats.org/drawingml/2006/table">
            <a:tbl>
              <a:tblPr firstRow="1" bandRow="1">
                <a:tableStyleId>{69CF1AB2-1976-4502-BF36-3FF5EA218861}</a:tableStyleId>
              </a:tblPr>
              <a:tblGrid>
                <a:gridCol w="1313727">
                  <a:extLst>
                    <a:ext uri="{9D8B030D-6E8A-4147-A177-3AD203B41FA5}">
                      <a16:colId xmlns:a16="http://schemas.microsoft.com/office/drawing/2014/main" val="2398480909"/>
                    </a:ext>
                  </a:extLst>
                </a:gridCol>
                <a:gridCol w="2172048">
                  <a:extLst>
                    <a:ext uri="{9D8B030D-6E8A-4147-A177-3AD203B41FA5}">
                      <a16:colId xmlns:a16="http://schemas.microsoft.com/office/drawing/2014/main" val="1961744741"/>
                    </a:ext>
                  </a:extLst>
                </a:gridCol>
                <a:gridCol w="2525005">
                  <a:extLst>
                    <a:ext uri="{9D8B030D-6E8A-4147-A177-3AD203B41FA5}">
                      <a16:colId xmlns:a16="http://schemas.microsoft.com/office/drawing/2014/main" val="31339250"/>
                    </a:ext>
                  </a:extLst>
                </a:gridCol>
              </a:tblGrid>
              <a:tr h="370840">
                <a:tc>
                  <a:txBody>
                    <a:bodyPr/>
                    <a:lstStyle/>
                    <a:p>
                      <a:r>
                        <a:rPr lang="en-IN" dirty="0">
                          <a:latin typeface="Times New Roman" panose="02020603050405020304" pitchFamily="18" charset="0"/>
                          <a:cs typeface="Times New Roman" panose="02020603050405020304" pitchFamily="18" charset="0"/>
                        </a:rPr>
                        <a:t>Category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Times New Roman" panose="02020603050405020304" pitchFamily="18" charset="0"/>
                          <a:cs typeface="Times New Roman" panose="02020603050405020304" pitchFamily="18" charset="0"/>
                        </a:rPr>
                        <a:t>Accuracy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Times New Roman" panose="02020603050405020304" pitchFamily="18" charset="0"/>
                          <a:cs typeface="Times New Roman" panose="02020603050405020304" pitchFamily="18" charset="0"/>
                        </a:rPr>
                        <a:t>False Positive Rate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78947721"/>
                  </a:ext>
                </a:extLst>
              </a:tr>
              <a:tr h="370840">
                <a:tc>
                  <a:txBody>
                    <a:bodyPr/>
                    <a:lstStyle/>
                    <a:p>
                      <a:r>
                        <a:rPr lang="en-IN" dirty="0">
                          <a:latin typeface="Times New Roman" panose="02020603050405020304" pitchFamily="18" charset="0"/>
                          <a:cs typeface="Times New Roman" panose="02020603050405020304" pitchFamily="18" charset="0"/>
                        </a:rPr>
                        <a:t>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Times New Roman" panose="02020603050405020304" pitchFamily="18" charset="0"/>
                          <a:cs typeface="Times New Roman" panose="02020603050405020304" pitchFamily="18" charset="0"/>
                        </a:rPr>
                        <a:t>66.5 </a:t>
                      </a:r>
                      <a:r>
                        <a:rPr lang="en-GB" sz="1800" kern="1200" dirty="0">
                          <a:solidFill>
                            <a:schemeClr val="dk1"/>
                          </a:solidFill>
                          <a:effectLst/>
                          <a:latin typeface="Times New Roman" panose="02020603050405020304" pitchFamily="18" charset="0"/>
                          <a:cs typeface="Times New Roman" panose="02020603050405020304" pitchFamily="18" charset="0"/>
                        </a:rPr>
                        <a:t>± </a:t>
                      </a:r>
                      <a:r>
                        <a:rPr lang="en-IN" dirty="0">
                          <a:latin typeface="Times New Roman" panose="02020603050405020304" pitchFamily="18" charset="0"/>
                          <a:cs typeface="Times New Roman" panose="02020603050405020304" pitchFamily="18" charset="0"/>
                        </a:rPr>
                        <a:t>2.17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Times New Roman" panose="02020603050405020304" pitchFamily="18" charset="0"/>
                          <a:cs typeface="Times New Roman" panose="02020603050405020304" pitchFamily="18" charset="0"/>
                        </a:rPr>
                        <a:t>6.77 </a:t>
                      </a:r>
                      <a:r>
                        <a:rPr lang="en-GB" sz="1800" kern="1200" dirty="0">
                          <a:solidFill>
                            <a:schemeClr val="dk1"/>
                          </a:solidFill>
                          <a:effectLst/>
                          <a:latin typeface="Times New Roman" panose="02020603050405020304" pitchFamily="18" charset="0"/>
                          <a:cs typeface="Times New Roman" panose="02020603050405020304" pitchFamily="18" charset="0"/>
                        </a:rPr>
                        <a:t>± </a:t>
                      </a:r>
                      <a:r>
                        <a:rPr lang="en-IN" dirty="0">
                          <a:latin typeface="Times New Roman" panose="02020603050405020304" pitchFamily="18" charset="0"/>
                          <a:cs typeface="Times New Roman" panose="02020603050405020304" pitchFamily="18" charset="0"/>
                        </a:rPr>
                        <a:t>0.86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40787703"/>
                  </a:ext>
                </a:extLst>
              </a:tr>
              <a:tr h="370840">
                <a:tc>
                  <a:txBody>
                    <a:bodyPr/>
                    <a:lstStyle/>
                    <a:p>
                      <a:r>
                        <a:rPr lang="en-IN" dirty="0">
                          <a:latin typeface="Times New Roman" panose="02020603050405020304" pitchFamily="18" charset="0"/>
                          <a:cs typeface="Times New Roman" panose="02020603050405020304" pitchFamily="18" charset="0"/>
                        </a:rPr>
                        <a:t>DD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Times New Roman" panose="02020603050405020304" pitchFamily="18" charset="0"/>
                          <a:cs typeface="Times New Roman" panose="02020603050405020304" pitchFamily="18" charset="0"/>
                        </a:rPr>
                        <a:t>70.54 </a:t>
                      </a:r>
                      <a:r>
                        <a:rPr lang="en-GB" sz="1800" kern="1200" dirty="0">
                          <a:solidFill>
                            <a:schemeClr val="dk1"/>
                          </a:solidFill>
                          <a:effectLst/>
                          <a:latin typeface="Times New Roman" panose="02020603050405020304" pitchFamily="18" charset="0"/>
                          <a:cs typeface="Times New Roman" panose="02020603050405020304" pitchFamily="18" charset="0"/>
                        </a:rPr>
                        <a:t>± </a:t>
                      </a:r>
                      <a:r>
                        <a:rPr lang="en-IN" dirty="0">
                          <a:latin typeface="Times New Roman" panose="02020603050405020304" pitchFamily="18" charset="0"/>
                          <a:cs typeface="Times New Roman" panose="02020603050405020304" pitchFamily="18" charset="0"/>
                        </a:rPr>
                        <a:t>2.06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Times New Roman" panose="02020603050405020304" pitchFamily="18" charset="0"/>
                          <a:cs typeface="Times New Roman" panose="02020603050405020304" pitchFamily="18" charset="0"/>
                        </a:rPr>
                        <a:t>15.25 </a:t>
                      </a:r>
                      <a:r>
                        <a:rPr lang="en-GB" sz="1800" kern="1200" dirty="0">
                          <a:solidFill>
                            <a:schemeClr val="dk1"/>
                          </a:solidFill>
                          <a:effectLst/>
                          <a:latin typeface="Times New Roman" panose="02020603050405020304" pitchFamily="18" charset="0"/>
                          <a:cs typeface="Times New Roman" panose="02020603050405020304" pitchFamily="18" charset="0"/>
                        </a:rPr>
                        <a:t>± </a:t>
                      </a:r>
                      <a:r>
                        <a:rPr lang="en-IN" dirty="0">
                          <a:latin typeface="Times New Roman" panose="02020603050405020304" pitchFamily="18" charset="0"/>
                          <a:cs typeface="Times New Roman" panose="02020603050405020304" pitchFamily="18" charset="0"/>
                        </a:rPr>
                        <a:t>0.82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09685486"/>
                  </a:ext>
                </a:extLst>
              </a:tr>
              <a:tr h="370840">
                <a:tc>
                  <a:txBody>
                    <a:bodyPr/>
                    <a:lstStyle/>
                    <a:p>
                      <a:r>
                        <a:rPr lang="en-IN" dirty="0">
                          <a:latin typeface="Times New Roman" panose="02020603050405020304" pitchFamily="18" charset="0"/>
                          <a:cs typeface="Times New Roman" panose="02020603050405020304" pitchFamily="18" charset="0"/>
                        </a:rPr>
                        <a:t>CS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Times New Roman" panose="02020603050405020304" pitchFamily="18" charset="0"/>
                          <a:cs typeface="Times New Roman" panose="02020603050405020304" pitchFamily="18" charset="0"/>
                        </a:rPr>
                        <a:t>52.34 </a:t>
                      </a:r>
                      <a:r>
                        <a:rPr lang="en-GB" sz="1800" kern="1200" dirty="0">
                          <a:solidFill>
                            <a:schemeClr val="dk1"/>
                          </a:solidFill>
                          <a:effectLst/>
                          <a:latin typeface="Times New Roman" panose="02020603050405020304" pitchFamily="18" charset="0"/>
                          <a:cs typeface="Times New Roman" panose="02020603050405020304" pitchFamily="18" charset="0"/>
                        </a:rPr>
                        <a:t>±</a:t>
                      </a:r>
                      <a:r>
                        <a:rPr lang="en-IN" dirty="0">
                          <a:latin typeface="Times New Roman" panose="02020603050405020304" pitchFamily="18" charset="0"/>
                          <a:cs typeface="Times New Roman" panose="02020603050405020304" pitchFamily="18" charset="0"/>
                        </a:rPr>
                        <a:t> 0.96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Times New Roman" panose="02020603050405020304" pitchFamily="18" charset="0"/>
                          <a:cs typeface="Times New Roman" panose="02020603050405020304" pitchFamily="18" charset="0"/>
                        </a:rPr>
                        <a:t>9.63 </a:t>
                      </a:r>
                      <a:r>
                        <a:rPr lang="en-GB" sz="1800" kern="1200" dirty="0">
                          <a:solidFill>
                            <a:schemeClr val="dk1"/>
                          </a:solidFill>
                          <a:effectLst/>
                          <a:latin typeface="Times New Roman" panose="02020603050405020304" pitchFamily="18" charset="0"/>
                          <a:cs typeface="Times New Roman" panose="02020603050405020304" pitchFamily="18" charset="0"/>
                        </a:rPr>
                        <a:t>± </a:t>
                      </a:r>
                      <a:r>
                        <a:rPr lang="en-IN" dirty="0">
                          <a:latin typeface="Times New Roman" panose="02020603050405020304" pitchFamily="18" charset="0"/>
                          <a:cs typeface="Times New Roman" panose="02020603050405020304" pitchFamily="18" charset="0"/>
                        </a:rPr>
                        <a:t>1.34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07551095"/>
                  </a:ext>
                </a:extLst>
              </a:tr>
              <a:tr h="370840">
                <a:tc>
                  <a:txBody>
                    <a:bodyPr/>
                    <a:lstStyle/>
                    <a:p>
                      <a:r>
                        <a:rPr lang="en-IN" dirty="0">
                          <a:latin typeface="Times New Roman" panose="02020603050405020304" pitchFamily="18" charset="0"/>
                          <a:cs typeface="Times New Roman" panose="02020603050405020304" pitchFamily="18" charset="0"/>
                        </a:rPr>
                        <a:t>SevereCS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Times New Roman" panose="02020603050405020304" pitchFamily="18" charset="0"/>
                          <a:cs typeface="Times New Roman" panose="02020603050405020304" pitchFamily="18" charset="0"/>
                        </a:rPr>
                        <a:t>58.51 </a:t>
                      </a:r>
                      <a:r>
                        <a:rPr lang="en-GB" sz="1800" kern="1200" dirty="0">
                          <a:solidFill>
                            <a:schemeClr val="dk1"/>
                          </a:solidFill>
                          <a:effectLst/>
                          <a:latin typeface="Times New Roman" panose="02020603050405020304" pitchFamily="18" charset="0"/>
                          <a:cs typeface="Times New Roman" panose="02020603050405020304" pitchFamily="18" charset="0"/>
                        </a:rPr>
                        <a:t>± </a:t>
                      </a:r>
                      <a:r>
                        <a:rPr lang="en-IN" dirty="0">
                          <a:latin typeface="Times New Roman" panose="02020603050405020304" pitchFamily="18" charset="0"/>
                          <a:cs typeface="Times New Roman" panose="02020603050405020304" pitchFamily="18" charset="0"/>
                        </a:rPr>
                        <a:t>1.57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Times New Roman" panose="02020603050405020304" pitchFamily="18" charset="0"/>
                          <a:cs typeface="Times New Roman" panose="02020603050405020304" pitchFamily="18" charset="0"/>
                        </a:rPr>
                        <a:t>5.22 </a:t>
                      </a:r>
                      <a:r>
                        <a:rPr lang="en-GB" sz="1800" kern="1200" dirty="0">
                          <a:solidFill>
                            <a:schemeClr val="dk1"/>
                          </a:solidFill>
                          <a:effectLst/>
                          <a:latin typeface="Times New Roman" panose="02020603050405020304" pitchFamily="18" charset="0"/>
                          <a:cs typeface="Times New Roman" panose="02020603050405020304" pitchFamily="18" charset="0"/>
                        </a:rPr>
                        <a:t>± </a:t>
                      </a:r>
                      <a:r>
                        <a:rPr lang="en-IN" dirty="0">
                          <a:latin typeface="Times New Roman" panose="02020603050405020304" pitchFamily="18" charset="0"/>
                          <a:cs typeface="Times New Roman" panose="02020603050405020304" pitchFamily="18" charset="0"/>
                        </a:rPr>
                        <a:t>0.64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09752473"/>
                  </a:ext>
                </a:extLst>
              </a:tr>
              <a:tr h="370840">
                <a:tc>
                  <a:txBody>
                    <a:bodyPr/>
                    <a:lstStyle/>
                    <a:p>
                      <a:r>
                        <a:rPr lang="en-IN" dirty="0">
                          <a:latin typeface="Times New Roman" panose="02020603050405020304" pitchFamily="18" charset="0"/>
                          <a:cs typeface="Times New Roman" panose="02020603050405020304" pitchFamily="18" charset="0"/>
                        </a:rPr>
                        <a:t>VSCS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Times New Roman" panose="02020603050405020304" pitchFamily="18" charset="0"/>
                          <a:cs typeface="Times New Roman" panose="02020603050405020304" pitchFamily="18" charset="0"/>
                        </a:rPr>
                        <a:t>71.37 </a:t>
                      </a:r>
                      <a:r>
                        <a:rPr lang="en-GB" sz="1800" kern="1200" dirty="0">
                          <a:solidFill>
                            <a:schemeClr val="dk1"/>
                          </a:solidFill>
                          <a:effectLst/>
                          <a:latin typeface="Times New Roman" panose="02020603050405020304" pitchFamily="18" charset="0"/>
                          <a:cs typeface="Times New Roman" panose="02020603050405020304" pitchFamily="18" charset="0"/>
                        </a:rPr>
                        <a:t>± </a:t>
                      </a:r>
                      <a:r>
                        <a:rPr lang="en-IN" dirty="0">
                          <a:latin typeface="Times New Roman" panose="02020603050405020304" pitchFamily="18" charset="0"/>
                          <a:cs typeface="Times New Roman" panose="02020603050405020304" pitchFamily="18" charset="0"/>
                        </a:rPr>
                        <a:t>2.13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Times New Roman" panose="02020603050405020304" pitchFamily="18" charset="0"/>
                          <a:cs typeface="Times New Roman" panose="02020603050405020304" pitchFamily="18" charset="0"/>
                        </a:rPr>
                        <a:t>5.45 </a:t>
                      </a:r>
                      <a:r>
                        <a:rPr lang="en-GB" sz="1800" kern="1200" dirty="0">
                          <a:solidFill>
                            <a:schemeClr val="dk1"/>
                          </a:solidFill>
                          <a:effectLst/>
                          <a:latin typeface="Times New Roman" panose="02020603050405020304" pitchFamily="18" charset="0"/>
                          <a:cs typeface="Times New Roman" panose="02020603050405020304" pitchFamily="18" charset="0"/>
                        </a:rPr>
                        <a:t>± </a:t>
                      </a:r>
                      <a:r>
                        <a:rPr lang="en-IN" dirty="0">
                          <a:latin typeface="Times New Roman" panose="02020603050405020304" pitchFamily="18" charset="0"/>
                          <a:cs typeface="Times New Roman" panose="02020603050405020304" pitchFamily="18" charset="0"/>
                        </a:rPr>
                        <a:t>0.63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60147340"/>
                  </a:ext>
                </a:extLst>
              </a:tr>
            </a:tbl>
          </a:graphicData>
        </a:graphic>
      </p:graphicFrame>
      <p:sp>
        <p:nvSpPr>
          <p:cNvPr id="11" name="TextBox 10">
            <a:extLst>
              <a:ext uri="{FF2B5EF4-FFF2-40B4-BE49-F238E27FC236}">
                <a16:creationId xmlns:a16="http://schemas.microsoft.com/office/drawing/2014/main" id="{1A53E8B1-51C1-BEEA-2A4A-2F3EBF32AA01}"/>
              </a:ext>
            </a:extLst>
          </p:cNvPr>
          <p:cNvSpPr txBox="1"/>
          <p:nvPr/>
        </p:nvSpPr>
        <p:spPr>
          <a:xfrm>
            <a:off x="306177" y="3398206"/>
            <a:ext cx="5077236" cy="646331"/>
          </a:xfrm>
          <a:prstGeom prst="rect">
            <a:avLst/>
          </a:prstGeom>
          <a:noFill/>
          <a:ln>
            <a:solidFill>
              <a:schemeClr val="tx1"/>
            </a:solidFill>
          </a:ln>
        </p:spPr>
        <p:txBody>
          <a:bodyPr wrap="square" rtlCol="0">
            <a:spAutoFit/>
          </a:bodyPr>
          <a:lstStyle/>
          <a:p>
            <a:pPr algn="ctr"/>
            <a:r>
              <a:rPr lang="en-IN" dirty="0">
                <a:latin typeface="Times New Roman" panose="02020603050405020304" pitchFamily="18" charset="0"/>
                <a:cs typeface="Times New Roman" panose="02020603050405020304" pitchFamily="18" charset="0"/>
              </a:rPr>
              <a:t>Table: Evaluation metrics for multiclass classification</a:t>
            </a:r>
          </a:p>
        </p:txBody>
      </p:sp>
      <p:sp>
        <p:nvSpPr>
          <p:cNvPr id="12" name="TextBox 11">
            <a:extLst>
              <a:ext uri="{FF2B5EF4-FFF2-40B4-BE49-F238E27FC236}">
                <a16:creationId xmlns:a16="http://schemas.microsoft.com/office/drawing/2014/main" id="{1B41AC30-BB00-F4DA-947D-3A28FFEC628E}"/>
              </a:ext>
            </a:extLst>
          </p:cNvPr>
          <p:cNvSpPr txBox="1"/>
          <p:nvPr/>
        </p:nvSpPr>
        <p:spPr>
          <a:xfrm>
            <a:off x="7408350" y="3549046"/>
            <a:ext cx="2809702" cy="369332"/>
          </a:xfrm>
          <a:prstGeom prst="rect">
            <a:avLst/>
          </a:prstGeom>
          <a:noFill/>
          <a:ln>
            <a:solidFill>
              <a:schemeClr val="tx1"/>
            </a:solidFill>
          </a:ln>
        </p:spPr>
        <p:txBody>
          <a:bodyPr wrap="square" rtlCol="0">
            <a:spAutoFit/>
          </a:bodyPr>
          <a:lstStyle/>
          <a:p>
            <a:r>
              <a:rPr lang="en-IN" dirty="0">
                <a:latin typeface="Times New Roman" panose="02020603050405020304" pitchFamily="18" charset="0"/>
                <a:cs typeface="Times New Roman" panose="02020603050405020304" pitchFamily="18" charset="0"/>
              </a:rPr>
              <a:t>Fig: Cyclone-wise metrics</a:t>
            </a:r>
          </a:p>
        </p:txBody>
      </p:sp>
      <p:sp>
        <p:nvSpPr>
          <p:cNvPr id="13" name="TextBox 12">
            <a:extLst>
              <a:ext uri="{FF2B5EF4-FFF2-40B4-BE49-F238E27FC236}">
                <a16:creationId xmlns:a16="http://schemas.microsoft.com/office/drawing/2014/main" id="{3961946F-EC69-D32D-478D-9C96474F11E2}"/>
              </a:ext>
            </a:extLst>
          </p:cNvPr>
          <p:cNvSpPr txBox="1"/>
          <p:nvPr/>
        </p:nvSpPr>
        <p:spPr>
          <a:xfrm>
            <a:off x="3645713" y="774297"/>
            <a:ext cx="4900568" cy="369332"/>
          </a:xfrm>
          <a:prstGeom prst="rect">
            <a:avLst/>
          </a:prstGeom>
          <a:noFill/>
          <a:ln>
            <a:solidFill>
              <a:schemeClr val="tx1"/>
            </a:solidFill>
          </a:ln>
        </p:spPr>
        <p:txBody>
          <a:bodyPr wrap="square" rtlCol="0">
            <a:spAutoFit/>
          </a:bodyPr>
          <a:lstStyle/>
          <a:p>
            <a:pPr algn="ctr"/>
            <a:r>
              <a:rPr lang="en-IN" dirty="0">
                <a:latin typeface="Times New Roman" panose="02020603050405020304" pitchFamily="18" charset="0"/>
                <a:cs typeface="Times New Roman" panose="02020603050405020304" pitchFamily="18" charset="0"/>
              </a:rPr>
              <a:t>Table: Comparison of different models</a:t>
            </a:r>
          </a:p>
        </p:txBody>
      </p:sp>
      <p:sp>
        <p:nvSpPr>
          <p:cNvPr id="14" name="Slide Number Placeholder 2">
            <a:extLst>
              <a:ext uri="{FF2B5EF4-FFF2-40B4-BE49-F238E27FC236}">
                <a16:creationId xmlns:a16="http://schemas.microsoft.com/office/drawing/2014/main" id="{64FD9B1E-D94C-FAD7-ADBB-A082C8E3F526}"/>
              </a:ext>
            </a:extLst>
          </p:cNvPr>
          <p:cNvSpPr txBox="1">
            <a:spLocks/>
          </p:cNvSpPr>
          <p:nvPr/>
        </p:nvSpPr>
        <p:spPr>
          <a:xfrm>
            <a:off x="11763866" y="6492875"/>
            <a:ext cx="428134"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9099E15-0B61-4255-AA40-DB1990BD2F98}" type="slidenum">
              <a:rPr lang="en-IN" smtClean="0">
                <a:latin typeface="Times New Roman" panose="02020603050405020304" pitchFamily="18" charset="0"/>
                <a:cs typeface="Times New Roman" panose="02020603050405020304" pitchFamily="18" charset="0"/>
              </a:rPr>
              <a:pPr/>
              <a:t>19</a:t>
            </a:fld>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776765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81E8F32B-49B6-4734-8E6A-50BA6E30C3DE}"/>
              </a:ext>
            </a:extLst>
          </p:cNvPr>
          <p:cNvGraphicFramePr>
            <a:graphicFrameLocks noGrp="1"/>
          </p:cNvGraphicFramePr>
          <p:nvPr>
            <p:extLst>
              <p:ext uri="{D42A27DB-BD31-4B8C-83A1-F6EECF244321}">
                <p14:modId xmlns:p14="http://schemas.microsoft.com/office/powerpoint/2010/main" val="4093875"/>
              </p:ext>
            </p:extLst>
          </p:nvPr>
        </p:nvGraphicFramePr>
        <p:xfrm>
          <a:off x="3755998" y="774297"/>
          <a:ext cx="4680000" cy="5943600"/>
        </p:xfrm>
        <a:graphic>
          <a:graphicData uri="http://schemas.openxmlformats.org/drawingml/2006/table">
            <a:tbl>
              <a:tblPr firstRow="1" bandRow="1">
                <a:tableStyleId>{2D5ABB26-0587-4C30-8999-92F81FD0307C}</a:tableStyleId>
              </a:tblPr>
              <a:tblGrid>
                <a:gridCol w="4680000">
                  <a:extLst>
                    <a:ext uri="{9D8B030D-6E8A-4147-A177-3AD203B41FA5}">
                      <a16:colId xmlns:a16="http://schemas.microsoft.com/office/drawing/2014/main" val="20000"/>
                    </a:ext>
                  </a:extLst>
                </a:gridCol>
              </a:tblGrid>
              <a:tr h="432000">
                <a:tc>
                  <a:txBody>
                    <a:bodyPr/>
                    <a:lstStyle/>
                    <a:p>
                      <a:pPr marL="0" indent="0">
                        <a:lnSpc>
                          <a:spcPct val="100000"/>
                        </a:lnSpc>
                        <a:buNone/>
                      </a:pPr>
                      <a:r>
                        <a:rPr lang="en-US" sz="1400" b="1" kern="1200" dirty="0">
                          <a:solidFill>
                            <a:schemeClr val="tx1">
                              <a:lumMod val="90000"/>
                              <a:lumOff val="10000"/>
                            </a:schemeClr>
                          </a:solidFill>
                          <a:latin typeface="Times New Roman" panose="02020603050405020304" pitchFamily="18" charset="0"/>
                          <a:ea typeface="Roboto" panose="02000000000000000000" pitchFamily="2" charset="0"/>
                          <a:cs typeface="Times New Roman" panose="02020603050405020304" pitchFamily="18" charset="0"/>
                        </a:rPr>
                        <a:t>Motivation</a:t>
                      </a:r>
                    </a:p>
                  </a:txBody>
                  <a:tcPr marL="121920" marR="121920" marT="121920" marB="1219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0"/>
                  </a:ext>
                </a:extLst>
              </a:tr>
              <a:tr h="432000">
                <a:tc>
                  <a:txBody>
                    <a:bodyPr/>
                    <a:lstStyle/>
                    <a:p>
                      <a:pPr marL="0" indent="0">
                        <a:lnSpc>
                          <a:spcPct val="100000"/>
                        </a:lnSpc>
                        <a:buNone/>
                      </a:pPr>
                      <a:r>
                        <a:rPr lang="en-US" sz="1400" b="1" kern="1200" dirty="0">
                          <a:solidFill>
                            <a:schemeClr val="tx1">
                              <a:lumMod val="90000"/>
                              <a:lumOff val="10000"/>
                            </a:schemeClr>
                          </a:solidFill>
                          <a:latin typeface="Times New Roman" panose="02020603050405020304" pitchFamily="18" charset="0"/>
                          <a:ea typeface="Roboto" panose="02000000000000000000" pitchFamily="2" charset="0"/>
                          <a:cs typeface="Times New Roman" panose="02020603050405020304" pitchFamily="18" charset="0"/>
                        </a:rPr>
                        <a:t>Objectives</a:t>
                      </a:r>
                    </a:p>
                  </a:txBody>
                  <a:tcPr marL="121920" marR="121920" marT="121920" marB="1219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2"/>
                  </a:ext>
                </a:extLst>
              </a:tr>
              <a:tr h="432000">
                <a:tc>
                  <a:txBody>
                    <a:bodyPr/>
                    <a:lstStyle/>
                    <a:p>
                      <a:pPr marL="0" indent="0">
                        <a:lnSpc>
                          <a:spcPct val="100000"/>
                        </a:lnSpc>
                        <a:buNone/>
                      </a:pPr>
                      <a:r>
                        <a:rPr lang="en-US" sz="1400" b="1" kern="1200" dirty="0">
                          <a:solidFill>
                            <a:schemeClr val="tx1">
                              <a:lumMod val="90000"/>
                              <a:lumOff val="10000"/>
                            </a:schemeClr>
                          </a:solidFill>
                          <a:latin typeface="Times New Roman" panose="02020603050405020304" pitchFamily="18" charset="0"/>
                          <a:ea typeface="Roboto" panose="02000000000000000000" pitchFamily="2" charset="0"/>
                          <a:cs typeface="Times New Roman" panose="02020603050405020304" pitchFamily="18" charset="0"/>
                        </a:rPr>
                        <a:t>Existing Techniques</a:t>
                      </a:r>
                    </a:p>
                  </a:txBody>
                  <a:tcPr marL="121920" marR="121920" marT="121920" marB="1219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0003"/>
                  </a:ext>
                </a:extLst>
              </a:tr>
              <a:tr h="43200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1" kern="1200" dirty="0">
                          <a:solidFill>
                            <a:schemeClr val="tx1">
                              <a:lumMod val="90000"/>
                              <a:lumOff val="10000"/>
                            </a:schemeClr>
                          </a:solidFill>
                          <a:latin typeface="Times New Roman" panose="02020603050405020304" pitchFamily="18" charset="0"/>
                          <a:ea typeface="Roboto" panose="02000000000000000000" pitchFamily="2" charset="0"/>
                          <a:cs typeface="Times New Roman" panose="02020603050405020304" pitchFamily="18" charset="0"/>
                        </a:rPr>
                        <a:t>Need for Image Analysis</a:t>
                      </a:r>
                    </a:p>
                  </a:txBody>
                  <a:tcPr marL="121920" marR="121920" marT="121920" marB="1219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012289297"/>
                  </a:ext>
                </a:extLst>
              </a:tr>
              <a:tr h="432000">
                <a:tc>
                  <a:txBody>
                    <a:bodyPr/>
                    <a:lstStyle/>
                    <a:p>
                      <a:pPr marL="0" indent="0">
                        <a:lnSpc>
                          <a:spcPct val="100000"/>
                        </a:lnSpc>
                        <a:buNone/>
                      </a:pPr>
                      <a:r>
                        <a:rPr lang="en-US" sz="1400" b="1" kern="1200" dirty="0">
                          <a:solidFill>
                            <a:schemeClr val="tx1">
                              <a:lumMod val="90000"/>
                              <a:lumOff val="10000"/>
                            </a:schemeClr>
                          </a:solidFill>
                          <a:latin typeface="Times New Roman" panose="02020603050405020304" pitchFamily="18" charset="0"/>
                          <a:ea typeface="Roboto" panose="02000000000000000000" pitchFamily="2" charset="0"/>
                          <a:cs typeface="Times New Roman" panose="02020603050405020304" pitchFamily="18" charset="0"/>
                        </a:rPr>
                        <a:t>Key Advantages of Using Deep Learning</a:t>
                      </a:r>
                    </a:p>
                  </a:txBody>
                  <a:tcPr marL="121920" marR="121920" marT="121920" marB="1219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69128793"/>
                  </a:ext>
                </a:extLst>
              </a:tr>
              <a:tr h="43200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1" kern="1200" dirty="0">
                          <a:solidFill>
                            <a:schemeClr val="tx1">
                              <a:lumMod val="90000"/>
                              <a:lumOff val="10000"/>
                            </a:schemeClr>
                          </a:solidFill>
                          <a:latin typeface="Times New Roman" panose="02020603050405020304" pitchFamily="18" charset="0"/>
                          <a:ea typeface="Roboto" panose="02000000000000000000" pitchFamily="2" charset="0"/>
                          <a:cs typeface="Times New Roman" panose="02020603050405020304" pitchFamily="18" charset="0"/>
                        </a:rPr>
                        <a:t>Research Work 1</a:t>
                      </a:r>
                    </a:p>
                  </a:txBody>
                  <a:tcPr marL="121920" marR="121920" marT="121920" marB="1219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658586553"/>
                  </a:ext>
                </a:extLst>
              </a:tr>
              <a:tr h="43200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1" kern="1200" dirty="0">
                          <a:solidFill>
                            <a:schemeClr val="tx1">
                              <a:lumMod val="90000"/>
                              <a:lumOff val="10000"/>
                            </a:schemeClr>
                          </a:solidFill>
                          <a:latin typeface="Times New Roman" panose="02020603050405020304" pitchFamily="18" charset="0"/>
                          <a:ea typeface="Roboto" panose="02000000000000000000" pitchFamily="2" charset="0"/>
                          <a:cs typeface="Times New Roman" panose="02020603050405020304" pitchFamily="18" charset="0"/>
                        </a:rPr>
                        <a:t>Research Work 2</a:t>
                      </a:r>
                    </a:p>
                  </a:txBody>
                  <a:tcPr marL="121920" marR="121920" marT="121920" marB="1219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400045630"/>
                  </a:ext>
                </a:extLst>
              </a:tr>
              <a:tr h="43200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1" kern="1200" dirty="0">
                          <a:solidFill>
                            <a:schemeClr val="tx1">
                              <a:lumMod val="90000"/>
                              <a:lumOff val="10000"/>
                            </a:schemeClr>
                          </a:solidFill>
                          <a:latin typeface="Times New Roman" panose="02020603050405020304" pitchFamily="18" charset="0"/>
                          <a:ea typeface="Roboto" panose="02000000000000000000" pitchFamily="2" charset="0"/>
                          <a:cs typeface="Times New Roman" panose="02020603050405020304" pitchFamily="18" charset="0"/>
                        </a:rPr>
                        <a:t>Research Work 3</a:t>
                      </a:r>
                    </a:p>
                  </a:txBody>
                  <a:tcPr marL="121920" marR="121920" marT="121920" marB="1219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025995048"/>
                  </a:ext>
                </a:extLst>
              </a:tr>
              <a:tr h="43200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1" kern="1200" dirty="0">
                          <a:solidFill>
                            <a:schemeClr val="tx1">
                              <a:lumMod val="90000"/>
                              <a:lumOff val="10000"/>
                            </a:schemeClr>
                          </a:solidFill>
                          <a:latin typeface="Times New Roman" panose="02020603050405020304" pitchFamily="18" charset="0"/>
                          <a:ea typeface="Roboto" panose="02000000000000000000" pitchFamily="2" charset="0"/>
                          <a:cs typeface="Times New Roman" panose="02020603050405020304" pitchFamily="18" charset="0"/>
                        </a:rPr>
                        <a:t>Research Work 4</a:t>
                      </a:r>
                    </a:p>
                  </a:txBody>
                  <a:tcPr marL="121920" marR="121920" marT="121920" marB="1219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605889252"/>
                  </a:ext>
                </a:extLst>
              </a:tr>
              <a:tr h="43200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1" kern="1200" dirty="0">
                          <a:solidFill>
                            <a:schemeClr val="tx1">
                              <a:lumMod val="90000"/>
                              <a:lumOff val="10000"/>
                            </a:schemeClr>
                          </a:solidFill>
                          <a:latin typeface="Times New Roman" panose="02020603050405020304" pitchFamily="18" charset="0"/>
                          <a:ea typeface="Roboto" panose="02000000000000000000" pitchFamily="2" charset="0"/>
                          <a:cs typeface="Times New Roman" panose="02020603050405020304" pitchFamily="18" charset="0"/>
                        </a:rPr>
                        <a:t>Future Scope</a:t>
                      </a:r>
                    </a:p>
                  </a:txBody>
                  <a:tcPr marL="121920" marR="121920" marT="121920" marB="1219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73991096"/>
                  </a:ext>
                </a:extLst>
              </a:tr>
              <a:tr h="43200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1" kern="1200" dirty="0">
                          <a:solidFill>
                            <a:schemeClr val="tx1">
                              <a:lumMod val="90000"/>
                              <a:lumOff val="10000"/>
                            </a:schemeClr>
                          </a:solidFill>
                          <a:latin typeface="Times New Roman" panose="02020603050405020304" pitchFamily="18" charset="0"/>
                          <a:ea typeface="Roboto" panose="02000000000000000000" pitchFamily="2" charset="0"/>
                          <a:cs typeface="Times New Roman" panose="02020603050405020304" pitchFamily="18" charset="0"/>
                        </a:rPr>
                        <a:t>Publication Details</a:t>
                      </a:r>
                    </a:p>
                  </a:txBody>
                  <a:tcPr marL="121920" marR="121920" marT="121920" marB="1219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007750827"/>
                  </a:ext>
                </a:extLst>
              </a:tr>
              <a:tr h="43200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1" kern="1200" dirty="0">
                          <a:solidFill>
                            <a:schemeClr val="tx1">
                              <a:lumMod val="90000"/>
                              <a:lumOff val="10000"/>
                            </a:schemeClr>
                          </a:solidFill>
                          <a:latin typeface="Times New Roman" panose="02020603050405020304" pitchFamily="18" charset="0"/>
                          <a:ea typeface="Roboto" panose="02000000000000000000" pitchFamily="2" charset="0"/>
                          <a:cs typeface="Times New Roman" panose="02020603050405020304" pitchFamily="18" charset="0"/>
                        </a:rPr>
                        <a:t>Acknowledgments</a:t>
                      </a:r>
                    </a:p>
                  </a:txBody>
                  <a:tcPr marL="121920" marR="121920" marT="121920" marB="1219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024872076"/>
                  </a:ext>
                </a:extLst>
              </a:tr>
              <a:tr h="43200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1" kern="1200" dirty="0">
                          <a:solidFill>
                            <a:schemeClr val="tx1">
                              <a:lumMod val="90000"/>
                              <a:lumOff val="10000"/>
                            </a:schemeClr>
                          </a:solidFill>
                          <a:latin typeface="Times New Roman" panose="02020603050405020304" pitchFamily="18" charset="0"/>
                          <a:ea typeface="Roboto" panose="02000000000000000000" pitchFamily="2" charset="0"/>
                          <a:cs typeface="Times New Roman" panose="02020603050405020304" pitchFamily="18" charset="0"/>
                        </a:rPr>
                        <a:t>References</a:t>
                      </a:r>
                    </a:p>
                  </a:txBody>
                  <a:tcPr marL="121920" marR="121920" marT="121920" marB="12192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643224372"/>
                  </a:ext>
                </a:extLst>
              </a:tr>
            </a:tbl>
          </a:graphicData>
        </a:graphic>
      </p:graphicFrame>
      <p:sp>
        <p:nvSpPr>
          <p:cNvPr id="3" name="Slide Number Placeholder 2">
            <a:extLst>
              <a:ext uri="{FF2B5EF4-FFF2-40B4-BE49-F238E27FC236}">
                <a16:creationId xmlns:a16="http://schemas.microsoft.com/office/drawing/2014/main" id="{4993B896-64AF-4E5F-A4E8-803D21CD577B}"/>
              </a:ext>
            </a:extLst>
          </p:cNvPr>
          <p:cNvSpPr>
            <a:spLocks noGrp="1"/>
          </p:cNvSpPr>
          <p:nvPr>
            <p:ph type="sldNum" sz="quarter" idx="12"/>
          </p:nvPr>
        </p:nvSpPr>
        <p:spPr>
          <a:xfrm>
            <a:off x="11763866" y="6492875"/>
            <a:ext cx="428134" cy="365125"/>
          </a:xfrm>
        </p:spPr>
        <p:txBody>
          <a:bodyPr/>
          <a:lstStyle/>
          <a:p>
            <a:fld id="{B9099E15-0B61-4255-AA40-DB1990BD2F98}" type="slidenum">
              <a:rPr lang="en-IN" sz="1800" smtClean="0">
                <a:solidFill>
                  <a:schemeClr val="tx1"/>
                </a:solidFill>
                <a:latin typeface="Times New Roman" panose="02020603050405020304" pitchFamily="18" charset="0"/>
                <a:cs typeface="Times New Roman" panose="02020603050405020304" pitchFamily="18" charset="0"/>
              </a:rPr>
              <a:t>2</a:t>
            </a:fld>
            <a:endParaRPr lang="en-IN" sz="1800" dirty="0">
              <a:solidFill>
                <a:schemeClr val="tx1"/>
              </a:solidFill>
              <a:latin typeface="Times New Roman" panose="02020603050405020304" pitchFamily="18" charset="0"/>
              <a:cs typeface="Times New Roman" panose="02020603050405020304" pitchFamily="18" charset="0"/>
            </a:endParaRPr>
          </a:p>
        </p:txBody>
      </p:sp>
      <p:sp>
        <p:nvSpPr>
          <p:cNvPr id="2" name="Title 2">
            <a:extLst>
              <a:ext uri="{FF2B5EF4-FFF2-40B4-BE49-F238E27FC236}">
                <a16:creationId xmlns:a16="http://schemas.microsoft.com/office/drawing/2014/main" id="{02F4C5E4-5D0C-6D5D-5408-E39006A00812}"/>
              </a:ext>
            </a:extLst>
          </p:cNvPr>
          <p:cNvSpPr txBox="1">
            <a:spLocks/>
          </p:cNvSpPr>
          <p:nvPr/>
        </p:nvSpPr>
        <p:spPr>
          <a:xfrm>
            <a:off x="3526180" y="0"/>
            <a:ext cx="5139637" cy="595423"/>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b="1" dirty="0">
                <a:latin typeface="Times New Roman" panose="02020603050405020304" pitchFamily="18" charset="0"/>
                <a:ea typeface="Roboto" panose="02000000000000000000" pitchFamily="2" charset="0"/>
                <a:cs typeface="Times New Roman" panose="02020603050405020304" pitchFamily="18" charset="0"/>
              </a:rPr>
              <a:t>Thesis Outline</a:t>
            </a:r>
          </a:p>
        </p:txBody>
      </p:sp>
      <p:pic>
        <p:nvPicPr>
          <p:cNvPr id="4" name="Picture 3">
            <a:extLst>
              <a:ext uri="{FF2B5EF4-FFF2-40B4-BE49-F238E27FC236}">
                <a16:creationId xmlns:a16="http://schemas.microsoft.com/office/drawing/2014/main" id="{B5C3D00B-0095-EC42-1052-1E513EC625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2"/>
            <a:ext cx="720000" cy="77429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18047530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5B676D-8DF3-434F-8738-0A3B2BE363FE}"/>
              </a:ext>
            </a:extLst>
          </p:cNvPr>
          <p:cNvSpPr>
            <a:spLocks noGrp="1"/>
          </p:cNvSpPr>
          <p:nvPr>
            <p:ph type="title"/>
          </p:nvPr>
        </p:nvSpPr>
        <p:spPr>
          <a:xfrm>
            <a:off x="383867" y="1"/>
            <a:ext cx="10875804" cy="774622"/>
          </a:xfrm>
        </p:spPr>
        <p:txBody>
          <a:bodyPr>
            <a:noAutofit/>
          </a:bodyPr>
          <a:lstStyle/>
          <a:p>
            <a:pPr algn="ctr"/>
            <a:r>
              <a:rPr lang="en-IN" sz="4000" b="1" dirty="0">
                <a:solidFill>
                  <a:schemeClr val="tx1"/>
                </a:solidFill>
                <a:latin typeface="Times New Roman" panose="02020603050405020304" pitchFamily="18" charset="0"/>
                <a:ea typeface="Roboto" panose="02000000000000000000" pitchFamily="2" charset="0"/>
                <a:cs typeface="Times New Roman" panose="02020603050405020304" pitchFamily="18" charset="0"/>
              </a:rPr>
              <a:t>Deployment of Model &amp; Feature Maps</a:t>
            </a:r>
          </a:p>
        </p:txBody>
      </p:sp>
      <p:sp>
        <p:nvSpPr>
          <p:cNvPr id="2" name="TextBox 1">
            <a:extLst>
              <a:ext uri="{FF2B5EF4-FFF2-40B4-BE49-F238E27FC236}">
                <a16:creationId xmlns:a16="http://schemas.microsoft.com/office/drawing/2014/main" id="{7B5AC8C4-AE44-4D8B-86AB-8E43121E3219}"/>
              </a:ext>
            </a:extLst>
          </p:cNvPr>
          <p:cNvSpPr txBox="1"/>
          <p:nvPr/>
        </p:nvSpPr>
        <p:spPr>
          <a:xfrm>
            <a:off x="595481" y="5324948"/>
            <a:ext cx="3536106" cy="646331"/>
          </a:xfrm>
          <a:prstGeom prst="rect">
            <a:avLst/>
          </a:prstGeom>
          <a:noFill/>
          <a:ln>
            <a:solidFill>
              <a:schemeClr val="tx1"/>
            </a:solidFill>
          </a:ln>
        </p:spPr>
        <p:txBody>
          <a:bodyPr wrap="square" rtlCol="0">
            <a:spAutoFit/>
          </a:bodyPr>
          <a:lstStyle/>
          <a:p>
            <a:pPr algn="ctr"/>
            <a:r>
              <a:rPr lang="en-US" dirty="0">
                <a:latin typeface="Times New Roman" panose="02020603050405020304" pitchFamily="18" charset="0"/>
                <a:ea typeface="Roboto" panose="02000000000000000000" pitchFamily="2" charset="0"/>
                <a:cs typeface="Times New Roman" panose="02020603050405020304" pitchFamily="18" charset="0"/>
              </a:rPr>
              <a:t>Fig: Web Deployment Using Streamlit</a:t>
            </a:r>
          </a:p>
        </p:txBody>
      </p:sp>
      <p:pic>
        <p:nvPicPr>
          <p:cNvPr id="6" name="Picture 5">
            <a:extLst>
              <a:ext uri="{FF2B5EF4-FFF2-40B4-BE49-F238E27FC236}">
                <a16:creationId xmlns:a16="http://schemas.microsoft.com/office/drawing/2014/main" id="{189CB01E-C182-2131-974B-47D1589E6571}"/>
              </a:ext>
            </a:extLst>
          </p:cNvPr>
          <p:cNvPicPr>
            <a:picLocks noChangeAspect="1"/>
          </p:cNvPicPr>
          <p:nvPr/>
        </p:nvPicPr>
        <p:blipFill>
          <a:blip r:embed="rId2"/>
          <a:stretch>
            <a:fillRect/>
          </a:stretch>
        </p:blipFill>
        <p:spPr>
          <a:xfrm>
            <a:off x="595480" y="923827"/>
            <a:ext cx="3536106" cy="4367294"/>
          </a:xfrm>
          <a:prstGeom prst="rect">
            <a:avLst/>
          </a:prstGeom>
        </p:spPr>
      </p:pic>
      <p:pic>
        <p:nvPicPr>
          <p:cNvPr id="4" name="Picture 3">
            <a:extLst>
              <a:ext uri="{FF2B5EF4-FFF2-40B4-BE49-F238E27FC236}">
                <a16:creationId xmlns:a16="http://schemas.microsoft.com/office/drawing/2014/main" id="{CBA8C163-186E-1A98-AF64-22609E70AA46}"/>
              </a:ext>
            </a:extLst>
          </p:cNvPr>
          <p:cNvPicPr>
            <a:picLocks noChangeAspect="1"/>
          </p:cNvPicPr>
          <p:nvPr/>
        </p:nvPicPr>
        <p:blipFill>
          <a:blip r:embed="rId3"/>
          <a:stretch>
            <a:fillRect/>
          </a:stretch>
        </p:blipFill>
        <p:spPr>
          <a:xfrm>
            <a:off x="5370106" y="1027521"/>
            <a:ext cx="6029998" cy="2296534"/>
          </a:xfrm>
          <a:prstGeom prst="rect">
            <a:avLst/>
          </a:prstGeom>
        </p:spPr>
      </p:pic>
      <p:sp>
        <p:nvSpPr>
          <p:cNvPr id="7" name="Title 2">
            <a:extLst>
              <a:ext uri="{FF2B5EF4-FFF2-40B4-BE49-F238E27FC236}">
                <a16:creationId xmlns:a16="http://schemas.microsoft.com/office/drawing/2014/main" id="{03F8E57D-B8CE-65F1-B4D1-D4994A970C0D}"/>
              </a:ext>
            </a:extLst>
          </p:cNvPr>
          <p:cNvSpPr txBox="1">
            <a:spLocks/>
          </p:cNvSpPr>
          <p:nvPr/>
        </p:nvSpPr>
        <p:spPr>
          <a:xfrm>
            <a:off x="6353742" y="228677"/>
            <a:ext cx="3536106" cy="54594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IN" sz="3600" b="1" dirty="0">
              <a:latin typeface="Times New Roman" panose="02020603050405020304" pitchFamily="18" charset="0"/>
              <a:ea typeface="Roboto" panose="02000000000000000000" pitchFamily="2" charset="0"/>
              <a:cs typeface="Times New Roman" panose="02020603050405020304" pitchFamily="18" charset="0"/>
            </a:endParaRPr>
          </a:p>
        </p:txBody>
      </p:sp>
      <p:sp>
        <p:nvSpPr>
          <p:cNvPr id="8" name="TextBox 7">
            <a:extLst>
              <a:ext uri="{FF2B5EF4-FFF2-40B4-BE49-F238E27FC236}">
                <a16:creationId xmlns:a16="http://schemas.microsoft.com/office/drawing/2014/main" id="{0447DD53-1E7C-67D0-E40F-BC6280FA1DE3}"/>
              </a:ext>
            </a:extLst>
          </p:cNvPr>
          <p:cNvSpPr txBox="1"/>
          <p:nvPr/>
        </p:nvSpPr>
        <p:spPr>
          <a:xfrm>
            <a:off x="5990412" y="3324055"/>
            <a:ext cx="4789386" cy="369332"/>
          </a:xfrm>
          <a:prstGeom prst="rect">
            <a:avLst/>
          </a:prstGeom>
          <a:noFill/>
          <a:ln>
            <a:solidFill>
              <a:schemeClr val="tx1"/>
            </a:solidFill>
          </a:ln>
        </p:spPr>
        <p:txBody>
          <a:bodyPr wrap="square" rtlCol="0">
            <a:spAutoFit/>
          </a:bodyPr>
          <a:lstStyle/>
          <a:p>
            <a:pPr algn="ctr"/>
            <a:r>
              <a:rPr lang="en-IN" dirty="0">
                <a:latin typeface="Times New Roman" panose="02020603050405020304" pitchFamily="18" charset="0"/>
                <a:cs typeface="Times New Roman" panose="02020603050405020304" pitchFamily="18" charset="0"/>
              </a:rPr>
              <a:t>Fig: Feature Maps from the first layer of CNN</a:t>
            </a:r>
          </a:p>
        </p:txBody>
      </p:sp>
      <p:pic>
        <p:nvPicPr>
          <p:cNvPr id="5" name="Picture 4">
            <a:extLst>
              <a:ext uri="{FF2B5EF4-FFF2-40B4-BE49-F238E27FC236}">
                <a16:creationId xmlns:a16="http://schemas.microsoft.com/office/drawing/2014/main" id="{91A31894-F532-8453-F7B9-06B0D8A83C2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2"/>
            <a:ext cx="720000" cy="77429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9" name="TextBox 8">
            <a:extLst>
              <a:ext uri="{FF2B5EF4-FFF2-40B4-BE49-F238E27FC236}">
                <a16:creationId xmlns:a16="http://schemas.microsoft.com/office/drawing/2014/main" id="{ACF4CC9C-3953-B584-153D-44E461341BEB}"/>
              </a:ext>
            </a:extLst>
          </p:cNvPr>
          <p:cNvSpPr txBox="1"/>
          <p:nvPr/>
        </p:nvSpPr>
        <p:spPr>
          <a:xfrm>
            <a:off x="5990412" y="4272742"/>
            <a:ext cx="5048890" cy="1754326"/>
          </a:xfrm>
          <a:prstGeom prst="rect">
            <a:avLst/>
          </a:prstGeom>
          <a:noFill/>
        </p:spPr>
        <p:txBody>
          <a:bodyPr wrap="square" rtlCol="0">
            <a:spAutoFit/>
          </a:bodyPr>
          <a:lstStyle/>
          <a:p>
            <a:pPr algn="just"/>
            <a:r>
              <a:rPr lang="en-US" dirty="0">
                <a:latin typeface="Times New Roman" panose="02020603050405020304" pitchFamily="18" charset="0"/>
                <a:ea typeface="Roboto" panose="02000000000000000000" pitchFamily="2" charset="0"/>
                <a:cs typeface="Times New Roman" panose="02020603050405020304" pitchFamily="18" charset="0"/>
              </a:rPr>
              <a:t>Streamlit is an open source app framework in Python language. It helps us create web apps.</a:t>
            </a:r>
            <a:endParaRPr lang="en-IN" dirty="0">
              <a:latin typeface="Times New Roman" panose="02020603050405020304" pitchFamily="18" charset="0"/>
              <a:cs typeface="Times New Roman" panose="02020603050405020304" pitchFamily="18" charset="0"/>
            </a:endParaRPr>
          </a:p>
          <a:p>
            <a:pPr algn="just"/>
            <a:r>
              <a:rPr lang="en-IN" dirty="0">
                <a:latin typeface="Times New Roman" panose="02020603050405020304" pitchFamily="18" charset="0"/>
                <a:cs typeface="Times New Roman" panose="02020603050405020304" pitchFamily="18" charset="0"/>
              </a:rPr>
              <a:t>In heatmaps generated by CNNs, brighter areas typically indicate regions of the input image that have higher activation values in the corresponding feature maps.</a:t>
            </a:r>
          </a:p>
        </p:txBody>
      </p:sp>
      <p:sp>
        <p:nvSpPr>
          <p:cNvPr id="10" name="Slide Number Placeholder 2">
            <a:extLst>
              <a:ext uri="{FF2B5EF4-FFF2-40B4-BE49-F238E27FC236}">
                <a16:creationId xmlns:a16="http://schemas.microsoft.com/office/drawing/2014/main" id="{535CDA0B-C6A6-1D3C-9BD9-6D133D76DDA9}"/>
              </a:ext>
            </a:extLst>
          </p:cNvPr>
          <p:cNvSpPr txBox="1">
            <a:spLocks/>
          </p:cNvSpPr>
          <p:nvPr/>
        </p:nvSpPr>
        <p:spPr>
          <a:xfrm>
            <a:off x="11763866" y="6492875"/>
            <a:ext cx="428134"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9099E15-0B61-4255-AA40-DB1990BD2F98}" type="slidenum">
              <a:rPr lang="en-IN" smtClean="0">
                <a:latin typeface="Times New Roman" panose="02020603050405020304" pitchFamily="18" charset="0"/>
                <a:cs typeface="Times New Roman" panose="02020603050405020304" pitchFamily="18" charset="0"/>
              </a:rPr>
              <a:pPr/>
              <a:t>20</a:t>
            </a:fld>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961790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3">
            <a:extLst>
              <a:ext uri="{FF2B5EF4-FFF2-40B4-BE49-F238E27FC236}">
                <a16:creationId xmlns:a16="http://schemas.microsoft.com/office/drawing/2014/main" id="{1C2915E8-F055-C8EA-F7AD-20D0834407C5}"/>
              </a:ext>
            </a:extLst>
          </p:cNvPr>
          <p:cNvGraphicFramePr>
            <a:graphicFrameLocks noGrp="1"/>
          </p:cNvGraphicFramePr>
          <p:nvPr>
            <p:extLst>
              <p:ext uri="{D42A27DB-BD31-4B8C-83A1-F6EECF244321}">
                <p14:modId xmlns:p14="http://schemas.microsoft.com/office/powerpoint/2010/main" val="1124122193"/>
              </p:ext>
            </p:extLst>
          </p:nvPr>
        </p:nvGraphicFramePr>
        <p:xfrm>
          <a:off x="103094" y="1031813"/>
          <a:ext cx="11985812" cy="5095240"/>
        </p:xfrm>
        <a:graphic>
          <a:graphicData uri="http://schemas.openxmlformats.org/drawingml/2006/table">
            <a:tbl>
              <a:tblPr firstRow="1" bandRow="1">
                <a:tableStyleId>{5C22544A-7EE6-4342-B048-85BDC9FD1C3A}</a:tableStyleId>
              </a:tblPr>
              <a:tblGrid>
                <a:gridCol w="4128247">
                  <a:extLst>
                    <a:ext uri="{9D8B030D-6E8A-4147-A177-3AD203B41FA5}">
                      <a16:colId xmlns:a16="http://schemas.microsoft.com/office/drawing/2014/main" val="3958845997"/>
                    </a:ext>
                  </a:extLst>
                </a:gridCol>
                <a:gridCol w="1891553">
                  <a:extLst>
                    <a:ext uri="{9D8B030D-6E8A-4147-A177-3AD203B41FA5}">
                      <a16:colId xmlns:a16="http://schemas.microsoft.com/office/drawing/2014/main" val="2742807755"/>
                    </a:ext>
                  </a:extLst>
                </a:gridCol>
                <a:gridCol w="3048000">
                  <a:extLst>
                    <a:ext uri="{9D8B030D-6E8A-4147-A177-3AD203B41FA5}">
                      <a16:colId xmlns:a16="http://schemas.microsoft.com/office/drawing/2014/main" val="359981407"/>
                    </a:ext>
                  </a:extLst>
                </a:gridCol>
                <a:gridCol w="2918012">
                  <a:extLst>
                    <a:ext uri="{9D8B030D-6E8A-4147-A177-3AD203B41FA5}">
                      <a16:colId xmlns:a16="http://schemas.microsoft.com/office/drawing/2014/main" val="2327415348"/>
                    </a:ext>
                  </a:extLst>
                </a:gridCol>
              </a:tblGrid>
              <a:tr h="370840">
                <a:tc>
                  <a:txBody>
                    <a:bodyPr/>
                    <a:lstStyle/>
                    <a:p>
                      <a:pPr algn="l"/>
                      <a:r>
                        <a:rPr lang="en-IN" sz="1400" dirty="0">
                          <a:latin typeface="Times New Roman" panose="02020603050405020304" pitchFamily="18" charset="0"/>
                          <a:cs typeface="Times New Roman" panose="02020603050405020304" pitchFamily="18" charset="0"/>
                        </a:rPr>
                        <a:t>Paper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IN" sz="1400" dirty="0">
                          <a:latin typeface="Times New Roman" panose="02020603050405020304" pitchFamily="18" charset="0"/>
                          <a:cs typeface="Times New Roman" panose="02020603050405020304" pitchFamily="18" charset="0"/>
                        </a:rPr>
                        <a:t>Dataset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IN" sz="1400" dirty="0">
                          <a:latin typeface="Times New Roman" panose="02020603050405020304" pitchFamily="18" charset="0"/>
                          <a:cs typeface="Times New Roman" panose="02020603050405020304" pitchFamily="18" charset="0"/>
                        </a:rPr>
                        <a:t>Result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IN" sz="1400" dirty="0">
                          <a:latin typeface="Times New Roman" panose="02020603050405020304" pitchFamily="18" charset="0"/>
                          <a:cs typeface="Times New Roman" panose="02020603050405020304" pitchFamily="18" charset="0"/>
                        </a:rPr>
                        <a:t>Limitation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07535998"/>
                  </a:ext>
                </a:extLst>
              </a:tr>
              <a:tr h="370840">
                <a:tc>
                  <a:txBody>
                    <a:bodyPr/>
                    <a:lstStyle/>
                    <a:p>
                      <a:pPr algn="l"/>
                      <a:r>
                        <a:rPr lang="en-IN" sz="1400" dirty="0">
                          <a:latin typeface="Times New Roman" panose="02020603050405020304" pitchFamily="18" charset="0"/>
                          <a:cs typeface="Times New Roman" panose="02020603050405020304" pitchFamily="18" charset="0"/>
                        </a:rPr>
                        <a:t>Snehlata Shakya et al, “Deep Learning Algorithm for Satellite Imaging Based Cyclone Detection”, IEEE Journal 2020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IN" sz="1400" dirty="0">
                          <a:latin typeface="Times New Roman" panose="02020603050405020304" pitchFamily="18" charset="0"/>
                          <a:cs typeface="Times New Roman" panose="02020603050405020304" pitchFamily="18" charset="0"/>
                        </a:rPr>
                        <a:t>995 images of cyclone from IMD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IN" sz="1400" dirty="0">
                          <a:latin typeface="Times New Roman" panose="02020603050405020304" pitchFamily="18" charset="0"/>
                          <a:cs typeface="Times New Roman" panose="02020603050405020304" pitchFamily="18" charset="0"/>
                        </a:rPr>
                        <a:t>97% accuracy on Binary Classification</a:t>
                      </a:r>
                    </a:p>
                    <a:p>
                      <a:pPr algn="l"/>
                      <a:r>
                        <a:rPr lang="en-IN" sz="1400" dirty="0">
                          <a:latin typeface="Times New Roman" panose="02020603050405020304" pitchFamily="18" charset="0"/>
                          <a:cs typeface="Times New Roman" panose="02020603050405020304" pitchFamily="18" charset="0"/>
                        </a:rPr>
                        <a:t>84% confidence on Cyclone Detection (YOLO)</a:t>
                      </a:r>
                    </a:p>
                    <a:p>
                      <a:pPr algn="l"/>
                      <a:r>
                        <a:rPr lang="en-IN" sz="1400" dirty="0">
                          <a:latin typeface="Times New Roman" panose="02020603050405020304" pitchFamily="18" charset="0"/>
                          <a:cs typeface="Times New Roman" panose="02020603050405020304" pitchFamily="18" charset="0"/>
                        </a:rPr>
                        <a:t>58% accuracy on Multiclass Classification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IN" sz="1400" dirty="0">
                          <a:latin typeface="Times New Roman" panose="02020603050405020304" pitchFamily="18" charset="0"/>
                          <a:cs typeface="Times New Roman" panose="02020603050405020304" pitchFamily="18" charset="0"/>
                        </a:rPr>
                        <a:t>Less dataset, heavy pre-processing, Considered only three categories of cyclone (</a:t>
                      </a:r>
                      <a:r>
                        <a:rPr lang="en-IN" sz="1400" dirty="0" err="1">
                          <a:latin typeface="Times New Roman" panose="02020603050405020304" pitchFamily="18" charset="0"/>
                          <a:cs typeface="Times New Roman" panose="02020603050405020304" pitchFamily="18" charset="0"/>
                        </a:rPr>
                        <a:t>SevereCS</a:t>
                      </a:r>
                      <a:r>
                        <a:rPr lang="en-IN" sz="1400" dirty="0">
                          <a:latin typeface="Times New Roman" panose="02020603050405020304" pitchFamily="18" charset="0"/>
                          <a:cs typeface="Times New Roman" panose="02020603050405020304" pitchFamily="18" charset="0"/>
                        </a:rPr>
                        <a:t>, CS, </a:t>
                      </a:r>
                      <a:r>
                        <a:rPr lang="en-IN" sz="1400" dirty="0" err="1">
                          <a:latin typeface="Times New Roman" panose="02020603050405020304" pitchFamily="18" charset="0"/>
                          <a:cs typeface="Times New Roman" panose="02020603050405020304" pitchFamily="18" charset="0"/>
                        </a:rPr>
                        <a:t>SuperCS</a:t>
                      </a:r>
                      <a:r>
                        <a:rPr lang="en-IN" sz="1400" dirty="0">
                          <a:latin typeface="Times New Roman" panose="02020603050405020304" pitchFamily="18" charset="0"/>
                          <a:cs typeface="Times New Roman" panose="02020603050405020304" pitchFamily="18"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925850291"/>
                  </a:ext>
                </a:extLst>
              </a:tr>
              <a:tr h="370840">
                <a:tc>
                  <a:txBody>
                    <a:bodyPr/>
                    <a:lstStyle/>
                    <a:p>
                      <a:pPr algn="l"/>
                      <a:r>
                        <a:rPr lang="en-IN" sz="1400" dirty="0">
                          <a:latin typeface="Times New Roman" panose="02020603050405020304" pitchFamily="18" charset="0"/>
                          <a:cs typeface="Times New Roman" panose="02020603050405020304" pitchFamily="18" charset="0"/>
                        </a:rPr>
                        <a:t>Aravind Nair et al, “A Deep Learning Framework for the Detection of Tropical Cyclones From Satellite Images”, IEEE Journal 2022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IN" sz="1400" dirty="0">
                          <a:latin typeface="Times New Roman" panose="02020603050405020304" pitchFamily="18" charset="0"/>
                          <a:cs typeface="Times New Roman" panose="02020603050405020304" pitchFamily="18" charset="0"/>
                        </a:rPr>
                        <a:t>816 images of cyclone from EUMETSAT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IN" sz="1400" dirty="0">
                          <a:latin typeface="Times New Roman" panose="02020603050405020304" pitchFamily="18" charset="0"/>
                          <a:cs typeface="Times New Roman" panose="02020603050405020304" pitchFamily="18" charset="0"/>
                        </a:rPr>
                        <a:t>86.55% accuracy on Cyclone Detection (Mask R-CNN)</a:t>
                      </a:r>
                    </a:p>
                    <a:p>
                      <a:pPr algn="l"/>
                      <a:r>
                        <a:rPr lang="en-IN" sz="1400" dirty="0">
                          <a:latin typeface="Times New Roman" panose="02020603050405020304" pitchFamily="18" charset="0"/>
                          <a:cs typeface="Times New Roman" panose="02020603050405020304" pitchFamily="18" charset="0"/>
                        </a:rPr>
                        <a:t>Binary Classification: Recall score 76.14%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IN" sz="1400" dirty="0">
                          <a:latin typeface="Times New Roman" panose="02020603050405020304" pitchFamily="18" charset="0"/>
                          <a:cs typeface="Times New Roman" panose="02020603050405020304" pitchFamily="18" charset="0"/>
                        </a:rPr>
                        <a:t>Less dataset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6030177"/>
                  </a:ext>
                </a:extLst>
              </a:tr>
              <a:tr h="370840">
                <a:tc>
                  <a:txBody>
                    <a:bodyPr/>
                    <a:lstStyle/>
                    <a:p>
                      <a:pPr algn="l"/>
                      <a:r>
                        <a:rPr lang="en-IN" sz="1400" dirty="0">
                          <a:latin typeface="Times New Roman" panose="02020603050405020304" pitchFamily="18" charset="0"/>
                          <a:cs typeface="Times New Roman" panose="02020603050405020304" pitchFamily="18" charset="0"/>
                        </a:rPr>
                        <a:t>Shweta </a:t>
                      </a:r>
                      <a:r>
                        <a:rPr lang="en-IN" sz="1400" dirty="0" err="1">
                          <a:latin typeface="Times New Roman" panose="02020603050405020304" pitchFamily="18" charset="0"/>
                          <a:cs typeface="Times New Roman" panose="02020603050405020304" pitchFamily="18" charset="0"/>
                        </a:rPr>
                        <a:t>Kumawat</a:t>
                      </a:r>
                      <a:r>
                        <a:rPr lang="en-IN" sz="1400" dirty="0">
                          <a:latin typeface="Times New Roman" panose="02020603050405020304" pitchFamily="18" charset="0"/>
                          <a:cs typeface="Times New Roman" panose="02020603050405020304" pitchFamily="18" charset="0"/>
                        </a:rPr>
                        <a:t> et al, “Cyclone Detection and Forecasting Using Deep Neural Networks Through Satellite Data”, Springer Conference 2021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IN" sz="1400" dirty="0">
                          <a:latin typeface="Times New Roman" panose="02020603050405020304" pitchFamily="18" charset="0"/>
                          <a:cs typeface="Times New Roman" panose="02020603050405020304" pitchFamily="18" charset="0"/>
                        </a:rPr>
                        <a:t>931 images of cyclone from IMD (Visual and Infrared)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IN" sz="1400" dirty="0">
                          <a:latin typeface="Times New Roman" panose="02020603050405020304" pitchFamily="18" charset="0"/>
                          <a:cs typeface="Times New Roman" panose="02020603050405020304" pitchFamily="18" charset="0"/>
                        </a:rPr>
                        <a:t>96% accuracy on Binary Classification</a:t>
                      </a:r>
                    </a:p>
                    <a:p>
                      <a:pPr algn="l"/>
                      <a:r>
                        <a:rPr lang="en-IN" sz="1400" dirty="0">
                          <a:latin typeface="Times New Roman" panose="02020603050405020304" pitchFamily="18" charset="0"/>
                          <a:cs typeface="Times New Roman" panose="02020603050405020304" pitchFamily="18" charset="0"/>
                        </a:rPr>
                        <a:t>85% confidence on Cyclone Detection (YOLO)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IN" sz="1400" dirty="0">
                          <a:latin typeface="Times New Roman" panose="02020603050405020304" pitchFamily="18" charset="0"/>
                          <a:cs typeface="Times New Roman" panose="02020603050405020304" pitchFamily="18" charset="0"/>
                        </a:rPr>
                        <a:t>Less dataset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28244931"/>
                  </a:ext>
                </a:extLst>
              </a:tr>
              <a:tr h="370840">
                <a:tc>
                  <a:txBody>
                    <a:bodyPr/>
                    <a:lstStyle/>
                    <a:p>
                      <a:pPr algn="l"/>
                      <a:r>
                        <a:rPr lang="en-IN" sz="1400" dirty="0" err="1">
                          <a:latin typeface="Times New Roman" panose="02020603050405020304" pitchFamily="18" charset="0"/>
                          <a:cs typeface="Times New Roman" panose="02020603050405020304" pitchFamily="18" charset="0"/>
                        </a:rPr>
                        <a:t>Chinmoy</a:t>
                      </a:r>
                      <a:r>
                        <a:rPr lang="en-IN" sz="1400" dirty="0">
                          <a:latin typeface="Times New Roman" panose="02020603050405020304" pitchFamily="18" charset="0"/>
                          <a:cs typeface="Times New Roman" panose="02020603050405020304" pitchFamily="18" charset="0"/>
                        </a:rPr>
                        <a:t> Kar et al, “Tropical cyclone intensity detection by geometric features of cyclone images and multilayer perceptron”, Springer Journal 2019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IN" sz="1400" dirty="0">
                          <a:latin typeface="Times New Roman" panose="02020603050405020304" pitchFamily="18" charset="0"/>
                          <a:cs typeface="Times New Roman" panose="02020603050405020304" pitchFamily="18" charset="0"/>
                        </a:rPr>
                        <a:t>379 images of cyclone from IMD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IN" sz="1400" dirty="0">
                          <a:latin typeface="Times New Roman" panose="02020603050405020304" pitchFamily="18" charset="0"/>
                          <a:cs typeface="Times New Roman" panose="02020603050405020304" pitchFamily="18" charset="0"/>
                        </a:rPr>
                        <a:t>84% accuracy on 3 classes of cyclone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IN" sz="1400" dirty="0">
                          <a:latin typeface="Times New Roman" panose="02020603050405020304" pitchFamily="18" charset="0"/>
                          <a:cs typeface="Times New Roman" panose="02020603050405020304" pitchFamily="18" charset="0"/>
                        </a:rPr>
                        <a:t>Less dataset, Considered only three categories of cyclone (D, CS, ESCS)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94566815"/>
                  </a:ext>
                </a:extLst>
              </a:tr>
              <a:tr h="370840">
                <a:tc>
                  <a:txBody>
                    <a:bodyPr/>
                    <a:lstStyle/>
                    <a:p>
                      <a:pPr algn="l"/>
                      <a:r>
                        <a:rPr lang="en-IN" sz="1400" dirty="0">
                          <a:latin typeface="Times New Roman" panose="02020603050405020304" pitchFamily="18" charset="0"/>
                          <a:cs typeface="Times New Roman" panose="02020603050405020304" pitchFamily="18" charset="0"/>
                        </a:rPr>
                        <a:t>Proposed Model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IN" sz="1400" dirty="0">
                          <a:latin typeface="Times New Roman" panose="02020603050405020304" pitchFamily="18" charset="0"/>
                          <a:cs typeface="Times New Roman" panose="02020603050405020304" pitchFamily="18" charset="0"/>
                        </a:rPr>
                        <a:t>1884 (</a:t>
                      </a:r>
                      <a:r>
                        <a:rPr lang="en-GB" sz="1400" kern="1200" dirty="0">
                          <a:solidFill>
                            <a:schemeClr val="dk1"/>
                          </a:solidFill>
                          <a:effectLst/>
                          <a:latin typeface="Times New Roman" panose="02020603050405020304" pitchFamily="18" charset="0"/>
                          <a:ea typeface="+mn-ea"/>
                          <a:cs typeface="Times New Roman" panose="02020603050405020304" pitchFamily="18" charset="0"/>
                        </a:rPr>
                        <a:t>additional 708 images for ‘no’ category) images from CIMSS, Best Track data from IMD</a:t>
                      </a:r>
                      <a:endParaRPr lang="en-IN" sz="14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GB" sz="1400" kern="1200" dirty="0">
                          <a:solidFill>
                            <a:schemeClr val="dk1"/>
                          </a:solidFill>
                          <a:effectLst/>
                          <a:latin typeface="Times New Roman" panose="02020603050405020304" pitchFamily="18" charset="0"/>
                          <a:ea typeface="+mn-ea"/>
                          <a:cs typeface="Times New Roman" panose="02020603050405020304" pitchFamily="18" charset="0"/>
                        </a:rPr>
                        <a:t>98.4% accuracy score on Binary classification, 63.83% on multiclass classification (five categories), 16.2 knots on regression and YOLO cyclone detection.</a:t>
                      </a:r>
                      <a:endParaRPr lang="en-IN" sz="11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en-IN" sz="1400" dirty="0">
                          <a:latin typeface="Times New Roman" panose="02020603050405020304" pitchFamily="18" charset="0"/>
                          <a:cs typeface="Times New Roman" panose="02020603050405020304" pitchFamily="18" charset="0"/>
                        </a:rPr>
                        <a:t>Manual cropping, imbalanced dataset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92130219"/>
                  </a:ext>
                </a:extLst>
              </a:tr>
            </a:tbl>
          </a:graphicData>
        </a:graphic>
      </p:graphicFrame>
      <p:sp>
        <p:nvSpPr>
          <p:cNvPr id="4" name="TextBox 3">
            <a:extLst>
              <a:ext uri="{FF2B5EF4-FFF2-40B4-BE49-F238E27FC236}">
                <a16:creationId xmlns:a16="http://schemas.microsoft.com/office/drawing/2014/main" id="{49BE243D-D21B-E3B4-8459-92739763A915}"/>
              </a:ext>
            </a:extLst>
          </p:cNvPr>
          <p:cNvSpPr txBox="1"/>
          <p:nvPr/>
        </p:nvSpPr>
        <p:spPr>
          <a:xfrm>
            <a:off x="314001" y="0"/>
            <a:ext cx="11774905" cy="707886"/>
          </a:xfrm>
          <a:prstGeom prst="rect">
            <a:avLst/>
          </a:prstGeom>
          <a:noFill/>
        </p:spPr>
        <p:txBody>
          <a:bodyPr wrap="square" rtlCol="0">
            <a:spAutoFit/>
          </a:bodyPr>
          <a:lstStyle/>
          <a:p>
            <a:pPr algn="ctr"/>
            <a:r>
              <a:rPr lang="en-IN" sz="4000" b="1" dirty="0">
                <a:latin typeface="Times New Roman" panose="02020603050405020304" pitchFamily="18" charset="0"/>
                <a:cs typeface="Times New Roman" panose="02020603050405020304" pitchFamily="18" charset="0"/>
              </a:rPr>
              <a:t>Result Comparison</a:t>
            </a:r>
          </a:p>
        </p:txBody>
      </p:sp>
      <p:pic>
        <p:nvPicPr>
          <p:cNvPr id="5" name="Picture 4">
            <a:extLst>
              <a:ext uri="{FF2B5EF4-FFF2-40B4-BE49-F238E27FC236}">
                <a16:creationId xmlns:a16="http://schemas.microsoft.com/office/drawing/2014/main" id="{0B1C910D-98B4-5B21-B0ED-C3A959EA54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2"/>
            <a:ext cx="720000" cy="77429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Slide Number Placeholder 2">
            <a:extLst>
              <a:ext uri="{FF2B5EF4-FFF2-40B4-BE49-F238E27FC236}">
                <a16:creationId xmlns:a16="http://schemas.microsoft.com/office/drawing/2014/main" id="{C02EFDEC-1CF6-58E4-EDEA-476447CC2C0F}"/>
              </a:ext>
            </a:extLst>
          </p:cNvPr>
          <p:cNvSpPr txBox="1">
            <a:spLocks/>
          </p:cNvSpPr>
          <p:nvPr/>
        </p:nvSpPr>
        <p:spPr>
          <a:xfrm>
            <a:off x="11763866" y="6492875"/>
            <a:ext cx="428134"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9099E15-0B61-4255-AA40-DB1990BD2F98}" type="slidenum">
              <a:rPr lang="en-IN" smtClean="0">
                <a:latin typeface="Times New Roman" panose="02020603050405020304" pitchFamily="18" charset="0"/>
                <a:cs typeface="Times New Roman" panose="02020603050405020304" pitchFamily="18" charset="0"/>
              </a:rPr>
              <a:pPr/>
              <a:t>21</a:t>
            </a:fld>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367611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DB54800-D37B-E1A4-84B5-DB5910910145}"/>
              </a:ext>
            </a:extLst>
          </p:cNvPr>
          <p:cNvSpPr txBox="1">
            <a:spLocks/>
          </p:cNvSpPr>
          <p:nvPr/>
        </p:nvSpPr>
        <p:spPr>
          <a:xfrm>
            <a:off x="1891367" y="-20933"/>
            <a:ext cx="8409266" cy="54594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sz="4000" b="1" dirty="0">
                <a:latin typeface="Times New Roman" panose="02020603050405020304" pitchFamily="18" charset="0"/>
                <a:ea typeface="Roboto" panose="02000000000000000000" pitchFamily="2" charset="0"/>
                <a:cs typeface="Times New Roman" panose="02020603050405020304" pitchFamily="18" charset="0"/>
              </a:rPr>
              <a:t>Case study: ‘</a:t>
            </a:r>
            <a:r>
              <a:rPr lang="en-IN" sz="4000" b="1" dirty="0" err="1">
                <a:latin typeface="Times New Roman" panose="02020603050405020304" pitchFamily="18" charset="0"/>
                <a:ea typeface="Roboto" panose="02000000000000000000" pitchFamily="2" charset="0"/>
                <a:cs typeface="Times New Roman" panose="02020603050405020304" pitchFamily="18" charset="0"/>
              </a:rPr>
              <a:t>Asani</a:t>
            </a:r>
            <a:r>
              <a:rPr lang="en-IN" sz="4000" b="1" dirty="0">
                <a:latin typeface="Times New Roman" panose="02020603050405020304" pitchFamily="18" charset="0"/>
                <a:ea typeface="Roboto" panose="02000000000000000000" pitchFamily="2" charset="0"/>
                <a:cs typeface="Times New Roman" panose="02020603050405020304" pitchFamily="18" charset="0"/>
              </a:rPr>
              <a:t>’ (2022) cyclone</a:t>
            </a:r>
          </a:p>
        </p:txBody>
      </p:sp>
      <p:pic>
        <p:nvPicPr>
          <p:cNvPr id="10" name="Picture 9">
            <a:extLst>
              <a:ext uri="{FF2B5EF4-FFF2-40B4-BE49-F238E27FC236}">
                <a16:creationId xmlns:a16="http://schemas.microsoft.com/office/drawing/2014/main" id="{145073B7-81FF-768F-7E13-86BDF779C9D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68957" y="964932"/>
            <a:ext cx="3869410" cy="2330494"/>
          </a:xfrm>
          <a:prstGeom prst="rect">
            <a:avLst/>
          </a:prstGeom>
          <a:noFill/>
          <a:ln>
            <a:noFill/>
          </a:ln>
        </p:spPr>
      </p:pic>
      <p:pic>
        <p:nvPicPr>
          <p:cNvPr id="11" name="image1.jpg">
            <a:extLst>
              <a:ext uri="{FF2B5EF4-FFF2-40B4-BE49-F238E27FC236}">
                <a16:creationId xmlns:a16="http://schemas.microsoft.com/office/drawing/2014/main" id="{85E6A97C-591A-FCF0-F381-E1934A252CEF}"/>
              </a:ext>
            </a:extLst>
          </p:cNvPr>
          <p:cNvPicPr/>
          <p:nvPr/>
        </p:nvPicPr>
        <p:blipFill>
          <a:blip r:embed="rId3"/>
          <a:srcRect/>
          <a:stretch>
            <a:fillRect/>
          </a:stretch>
        </p:blipFill>
        <p:spPr>
          <a:xfrm>
            <a:off x="611681" y="3702017"/>
            <a:ext cx="1335224" cy="1263678"/>
          </a:xfrm>
          <a:prstGeom prst="rect">
            <a:avLst/>
          </a:prstGeom>
          <a:ln/>
        </p:spPr>
      </p:pic>
      <p:pic>
        <p:nvPicPr>
          <p:cNvPr id="12" name="image3.png">
            <a:extLst>
              <a:ext uri="{FF2B5EF4-FFF2-40B4-BE49-F238E27FC236}">
                <a16:creationId xmlns:a16="http://schemas.microsoft.com/office/drawing/2014/main" id="{2EAA9F8D-C936-72F3-7600-8EF60EFDAC4F}"/>
              </a:ext>
            </a:extLst>
          </p:cNvPr>
          <p:cNvPicPr/>
          <p:nvPr/>
        </p:nvPicPr>
        <p:blipFill>
          <a:blip r:embed="rId4"/>
          <a:srcRect/>
          <a:stretch>
            <a:fillRect/>
          </a:stretch>
        </p:blipFill>
        <p:spPr>
          <a:xfrm>
            <a:off x="1914069" y="3722651"/>
            <a:ext cx="1294629" cy="1259353"/>
          </a:xfrm>
          <a:prstGeom prst="rect">
            <a:avLst/>
          </a:prstGeom>
          <a:ln/>
        </p:spPr>
      </p:pic>
      <p:pic>
        <p:nvPicPr>
          <p:cNvPr id="13" name="image2.jpg">
            <a:extLst>
              <a:ext uri="{FF2B5EF4-FFF2-40B4-BE49-F238E27FC236}">
                <a16:creationId xmlns:a16="http://schemas.microsoft.com/office/drawing/2014/main" id="{DB6EB44A-C72D-B2AB-DD96-BB1B3C265996}"/>
              </a:ext>
            </a:extLst>
          </p:cNvPr>
          <p:cNvPicPr/>
          <p:nvPr/>
        </p:nvPicPr>
        <p:blipFill>
          <a:blip r:embed="rId5"/>
          <a:srcRect/>
          <a:stretch>
            <a:fillRect/>
          </a:stretch>
        </p:blipFill>
        <p:spPr>
          <a:xfrm>
            <a:off x="3334840" y="3731300"/>
            <a:ext cx="1384644" cy="1250704"/>
          </a:xfrm>
          <a:prstGeom prst="rect">
            <a:avLst/>
          </a:prstGeom>
          <a:ln/>
        </p:spPr>
      </p:pic>
      <p:sp>
        <p:nvSpPr>
          <p:cNvPr id="15" name="TextBox 14">
            <a:extLst>
              <a:ext uri="{FF2B5EF4-FFF2-40B4-BE49-F238E27FC236}">
                <a16:creationId xmlns:a16="http://schemas.microsoft.com/office/drawing/2014/main" id="{C0048977-BFF8-EFDD-A5A0-50F9A079BD11}"/>
              </a:ext>
            </a:extLst>
          </p:cNvPr>
          <p:cNvSpPr txBox="1"/>
          <p:nvPr/>
        </p:nvSpPr>
        <p:spPr>
          <a:xfrm>
            <a:off x="352548" y="5417878"/>
            <a:ext cx="4502227" cy="1200329"/>
          </a:xfrm>
          <a:prstGeom prst="rect">
            <a:avLst/>
          </a:prstGeom>
          <a:noFill/>
          <a:ln>
            <a:solidFill>
              <a:schemeClr val="tx1"/>
            </a:solidFill>
          </a:ln>
        </p:spPr>
        <p:txBody>
          <a:bodyPr wrap="square">
            <a:spAutoFit/>
          </a:bodyPr>
          <a:lstStyle/>
          <a:p>
            <a:pPr algn="just"/>
            <a:r>
              <a:rPr lang="en-IN" dirty="0">
                <a:effectLst/>
                <a:latin typeface="Times New Roman" panose="02020603050405020304" pitchFamily="18" charset="0"/>
                <a:ea typeface="Times New Roman" panose="02020603050405020304" pitchFamily="18" charset="0"/>
                <a:cs typeface="Times New Roman" panose="02020603050405020304" pitchFamily="18" charset="0"/>
              </a:rPr>
              <a:t>Fig: (a) shows original image (2022-05-07, 12:00 hrs), (b) shows the pre-processed image, (c) shows the detected cyclone and (d) shows the enlarged view of the detected cyclone.</a:t>
            </a:r>
            <a:endParaRPr lang="en-IN" sz="2400" dirty="0">
              <a:effectLst/>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16" name="TextBox 15">
            <a:extLst>
              <a:ext uri="{FF2B5EF4-FFF2-40B4-BE49-F238E27FC236}">
                <a16:creationId xmlns:a16="http://schemas.microsoft.com/office/drawing/2014/main" id="{B0A4E071-180E-8256-351D-00FE37F3E654}"/>
              </a:ext>
            </a:extLst>
          </p:cNvPr>
          <p:cNvSpPr txBox="1"/>
          <p:nvPr/>
        </p:nvSpPr>
        <p:spPr>
          <a:xfrm>
            <a:off x="2339780" y="3251102"/>
            <a:ext cx="443206" cy="369332"/>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(a)</a:t>
            </a:r>
          </a:p>
        </p:txBody>
      </p:sp>
      <p:sp>
        <p:nvSpPr>
          <p:cNvPr id="17" name="TextBox 16">
            <a:extLst>
              <a:ext uri="{FF2B5EF4-FFF2-40B4-BE49-F238E27FC236}">
                <a16:creationId xmlns:a16="http://schemas.microsoft.com/office/drawing/2014/main" id="{45AA31BB-15D6-8B20-B337-B03B25136727}"/>
              </a:ext>
            </a:extLst>
          </p:cNvPr>
          <p:cNvSpPr txBox="1"/>
          <p:nvPr/>
        </p:nvSpPr>
        <p:spPr>
          <a:xfrm>
            <a:off x="980046" y="4987473"/>
            <a:ext cx="578126" cy="369332"/>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(b)</a:t>
            </a:r>
          </a:p>
        </p:txBody>
      </p:sp>
      <p:sp>
        <p:nvSpPr>
          <p:cNvPr id="18" name="TextBox 17">
            <a:extLst>
              <a:ext uri="{FF2B5EF4-FFF2-40B4-BE49-F238E27FC236}">
                <a16:creationId xmlns:a16="http://schemas.microsoft.com/office/drawing/2014/main" id="{0291F3E7-4513-34F2-C546-438F8588EAA6}"/>
              </a:ext>
            </a:extLst>
          </p:cNvPr>
          <p:cNvSpPr txBox="1"/>
          <p:nvPr/>
        </p:nvSpPr>
        <p:spPr>
          <a:xfrm>
            <a:off x="2492195" y="4982004"/>
            <a:ext cx="443206" cy="369332"/>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(c)</a:t>
            </a:r>
          </a:p>
        </p:txBody>
      </p:sp>
      <p:sp>
        <p:nvSpPr>
          <p:cNvPr id="19" name="TextBox 18">
            <a:extLst>
              <a:ext uri="{FF2B5EF4-FFF2-40B4-BE49-F238E27FC236}">
                <a16:creationId xmlns:a16="http://schemas.microsoft.com/office/drawing/2014/main" id="{9143B430-FD1D-8E4E-BC08-93AB1B10E16B}"/>
              </a:ext>
            </a:extLst>
          </p:cNvPr>
          <p:cNvSpPr txBox="1"/>
          <p:nvPr/>
        </p:nvSpPr>
        <p:spPr>
          <a:xfrm>
            <a:off x="3869424" y="4965695"/>
            <a:ext cx="556678" cy="369332"/>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(d)</a:t>
            </a:r>
          </a:p>
        </p:txBody>
      </p:sp>
      <p:pic>
        <p:nvPicPr>
          <p:cNvPr id="5" name="Picture 4">
            <a:extLst>
              <a:ext uri="{FF2B5EF4-FFF2-40B4-BE49-F238E27FC236}">
                <a16:creationId xmlns:a16="http://schemas.microsoft.com/office/drawing/2014/main" id="{E2E0FFB3-F1F5-3BA9-DB2E-A793690C5AB5}"/>
              </a:ext>
            </a:extLst>
          </p:cNvPr>
          <p:cNvPicPr>
            <a:picLocks noChangeAspect="1"/>
          </p:cNvPicPr>
          <p:nvPr/>
        </p:nvPicPr>
        <p:blipFill rotWithShape="1">
          <a:blip r:embed="rId6"/>
          <a:srcRect l="1888" t="313"/>
          <a:stretch/>
        </p:blipFill>
        <p:spPr>
          <a:xfrm>
            <a:off x="5653507" y="1404852"/>
            <a:ext cx="5587320" cy="3807622"/>
          </a:xfrm>
          <a:prstGeom prst="rect">
            <a:avLst/>
          </a:prstGeom>
        </p:spPr>
      </p:pic>
      <p:sp>
        <p:nvSpPr>
          <p:cNvPr id="6" name="TextBox 5">
            <a:extLst>
              <a:ext uri="{FF2B5EF4-FFF2-40B4-BE49-F238E27FC236}">
                <a16:creationId xmlns:a16="http://schemas.microsoft.com/office/drawing/2014/main" id="{4F271EAA-E211-4586-0A58-3468AD5199AA}"/>
              </a:ext>
            </a:extLst>
          </p:cNvPr>
          <p:cNvSpPr txBox="1"/>
          <p:nvPr/>
        </p:nvSpPr>
        <p:spPr>
          <a:xfrm>
            <a:off x="6196053" y="964932"/>
            <a:ext cx="4502227" cy="369332"/>
          </a:xfrm>
          <a:prstGeom prst="rect">
            <a:avLst/>
          </a:prstGeom>
          <a:noFill/>
          <a:ln>
            <a:solidFill>
              <a:schemeClr val="tx1"/>
            </a:solidFill>
          </a:ln>
        </p:spPr>
        <p:txBody>
          <a:bodyPr wrap="square" rtlCol="0">
            <a:spAutoFit/>
          </a:bodyPr>
          <a:lstStyle/>
          <a:p>
            <a:pPr algn="ctr"/>
            <a:r>
              <a:rPr lang="en-IN" dirty="0">
                <a:latin typeface="Times New Roman" panose="02020603050405020304" pitchFamily="18" charset="0"/>
                <a:cs typeface="Times New Roman" panose="02020603050405020304" pitchFamily="18" charset="0"/>
              </a:rPr>
              <a:t>Table: “</a:t>
            </a:r>
            <a:r>
              <a:rPr lang="en-IN" dirty="0" err="1">
                <a:latin typeface="Times New Roman" panose="02020603050405020304" pitchFamily="18" charset="0"/>
                <a:cs typeface="Times New Roman" panose="02020603050405020304" pitchFamily="18" charset="0"/>
              </a:rPr>
              <a:t>Asani</a:t>
            </a:r>
            <a:r>
              <a:rPr lang="en-IN" dirty="0">
                <a:latin typeface="Times New Roman" panose="02020603050405020304" pitchFamily="18" charset="0"/>
                <a:cs typeface="Times New Roman" panose="02020603050405020304" pitchFamily="18" charset="0"/>
              </a:rPr>
              <a:t>” Cyclone Stage Detections</a:t>
            </a:r>
          </a:p>
        </p:txBody>
      </p:sp>
      <p:sp>
        <p:nvSpPr>
          <p:cNvPr id="7" name="Slide Number Placeholder 2">
            <a:extLst>
              <a:ext uri="{FF2B5EF4-FFF2-40B4-BE49-F238E27FC236}">
                <a16:creationId xmlns:a16="http://schemas.microsoft.com/office/drawing/2014/main" id="{9938F6CA-CB02-6D17-C0D9-D585D7E64D1F}"/>
              </a:ext>
            </a:extLst>
          </p:cNvPr>
          <p:cNvSpPr txBox="1">
            <a:spLocks/>
          </p:cNvSpPr>
          <p:nvPr/>
        </p:nvSpPr>
        <p:spPr>
          <a:xfrm>
            <a:off x="11763866" y="6492875"/>
            <a:ext cx="428134"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9099E15-0B61-4255-AA40-DB1990BD2F98}" type="slidenum">
              <a:rPr lang="en-IN" smtClean="0">
                <a:latin typeface="Times New Roman" panose="02020603050405020304" pitchFamily="18" charset="0"/>
                <a:cs typeface="Times New Roman" panose="02020603050405020304" pitchFamily="18" charset="0"/>
              </a:rPr>
              <a:pPr/>
              <a:t>22</a:t>
            </a:fld>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01554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id="{CC0B3E35-32AD-ACA7-6737-06E2E495B221}"/>
              </a:ext>
            </a:extLst>
          </p:cNvPr>
          <p:cNvPicPr>
            <a:picLocks noGrp="1" noChangeAspect="1"/>
          </p:cNvPicPr>
          <p:nvPr>
            <p:ph type="pic" sz="quarter" idx="12"/>
          </p:nvPr>
        </p:nvPicPr>
        <p:blipFill>
          <a:blip r:embed="rId2">
            <a:extLst>
              <a:ext uri="{28A0092B-C50C-407E-A947-70E740481C1C}">
                <a14:useLocalDpi xmlns:a14="http://schemas.microsoft.com/office/drawing/2010/main" val="0"/>
              </a:ext>
            </a:extLst>
          </a:blip>
          <a:srcRect t="6358" b="6358"/>
          <a:stretch/>
        </p:blipFill>
        <p:spPr/>
      </p:pic>
      <p:sp>
        <p:nvSpPr>
          <p:cNvPr id="3" name="TextBox 2">
            <a:extLst>
              <a:ext uri="{FF2B5EF4-FFF2-40B4-BE49-F238E27FC236}">
                <a16:creationId xmlns:a16="http://schemas.microsoft.com/office/drawing/2014/main" id="{545FF784-9DC3-E935-BD44-04D5CB9E692F}"/>
              </a:ext>
            </a:extLst>
          </p:cNvPr>
          <p:cNvSpPr txBox="1"/>
          <p:nvPr/>
        </p:nvSpPr>
        <p:spPr>
          <a:xfrm>
            <a:off x="909420" y="2305615"/>
            <a:ext cx="4356847" cy="2246769"/>
          </a:xfrm>
          <a:prstGeom prst="rect">
            <a:avLst/>
          </a:prstGeom>
          <a:noFill/>
        </p:spPr>
        <p:txBody>
          <a:bodyPr wrap="square" rtlCol="0">
            <a:spAutoFit/>
          </a:bodyPr>
          <a:lstStyle/>
          <a:p>
            <a:pPr algn="ctr"/>
            <a:r>
              <a:rPr lang="en-US" sz="2800" dirty="0">
                <a:latin typeface="Times New Roman" panose="02020603050405020304" pitchFamily="18" charset="0"/>
                <a:cs typeface="Times New Roman" panose="02020603050405020304" pitchFamily="18" charset="0"/>
              </a:rPr>
              <a:t>Part 2</a:t>
            </a:r>
          </a:p>
          <a:p>
            <a:pPr algn="ctr"/>
            <a:r>
              <a:rPr lang="en-US" sz="2800" dirty="0">
                <a:latin typeface="Times New Roman" panose="02020603050405020304" pitchFamily="18" charset="0"/>
                <a:cs typeface="Times New Roman" panose="02020603050405020304" pitchFamily="18" charset="0"/>
              </a:rPr>
              <a:t>Deep Learning Regression and Classification of Tropical Cyclones based on HURSAT data</a:t>
            </a:r>
            <a:endParaRPr lang="en-IN" sz="2800" dirty="0">
              <a:latin typeface="Times New Roman" panose="02020603050405020304" pitchFamily="18" charset="0"/>
              <a:cs typeface="Times New Roman" panose="02020603050405020304" pitchFamily="18" charset="0"/>
            </a:endParaRPr>
          </a:p>
        </p:txBody>
      </p:sp>
      <p:pic>
        <p:nvPicPr>
          <p:cNvPr id="2" name="Picture 1">
            <a:extLst>
              <a:ext uri="{FF2B5EF4-FFF2-40B4-BE49-F238E27FC236}">
                <a16:creationId xmlns:a16="http://schemas.microsoft.com/office/drawing/2014/main" id="{35F06781-AC54-D296-66A8-173B12063F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2"/>
            <a:ext cx="720000" cy="77429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Slide Number Placeholder 2">
            <a:extLst>
              <a:ext uri="{FF2B5EF4-FFF2-40B4-BE49-F238E27FC236}">
                <a16:creationId xmlns:a16="http://schemas.microsoft.com/office/drawing/2014/main" id="{EE5605DA-5D43-8A84-6E22-77617961A91B}"/>
              </a:ext>
            </a:extLst>
          </p:cNvPr>
          <p:cNvSpPr txBox="1">
            <a:spLocks/>
          </p:cNvSpPr>
          <p:nvPr/>
        </p:nvSpPr>
        <p:spPr>
          <a:xfrm>
            <a:off x="11763866" y="6492875"/>
            <a:ext cx="428134"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9099E15-0B61-4255-AA40-DB1990BD2F98}" type="slidenum">
              <a:rPr lang="en-IN" smtClean="0">
                <a:latin typeface="Times New Roman" panose="02020603050405020304" pitchFamily="18" charset="0"/>
                <a:cs typeface="Times New Roman" panose="02020603050405020304" pitchFamily="18" charset="0"/>
              </a:rPr>
              <a:pPr/>
              <a:t>23</a:t>
            </a:fld>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497245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93C749F3-C160-AE9B-5CE9-703818452E7A}"/>
              </a:ext>
            </a:extLst>
          </p:cNvPr>
          <p:cNvSpPr txBox="1">
            <a:spLocks/>
          </p:cNvSpPr>
          <p:nvPr/>
        </p:nvSpPr>
        <p:spPr>
          <a:xfrm>
            <a:off x="3486204" y="2598629"/>
            <a:ext cx="2169546" cy="2319250"/>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IN" sz="3200" b="1" dirty="0">
              <a:effectLst>
                <a:outerShdw blurRad="38100" dist="38100" dir="2700000" algn="tl">
                  <a:srgbClr val="000000">
                    <a:alpha val="43137"/>
                  </a:srgbClr>
                </a:outerShdw>
              </a:effectLst>
              <a:latin typeface="Roboto" panose="02000000000000000000" pitchFamily="2" charset="0"/>
              <a:ea typeface="Roboto" panose="02000000000000000000" pitchFamily="2" charset="0"/>
            </a:endParaRPr>
          </a:p>
        </p:txBody>
      </p:sp>
      <p:pic>
        <p:nvPicPr>
          <p:cNvPr id="6" name="Picture 5">
            <a:extLst>
              <a:ext uri="{FF2B5EF4-FFF2-40B4-BE49-F238E27FC236}">
                <a16:creationId xmlns:a16="http://schemas.microsoft.com/office/drawing/2014/main" id="{FF68905C-3449-F8AD-F40D-029F8623F520}"/>
              </a:ext>
            </a:extLst>
          </p:cNvPr>
          <p:cNvPicPr>
            <a:picLocks noChangeAspect="1"/>
          </p:cNvPicPr>
          <p:nvPr/>
        </p:nvPicPr>
        <p:blipFill>
          <a:blip r:embed="rId2"/>
          <a:stretch>
            <a:fillRect/>
          </a:stretch>
        </p:blipFill>
        <p:spPr>
          <a:xfrm>
            <a:off x="198575" y="846017"/>
            <a:ext cx="4627949" cy="4853703"/>
          </a:xfrm>
          <a:prstGeom prst="rect">
            <a:avLst/>
          </a:prstGeom>
        </p:spPr>
      </p:pic>
      <p:sp>
        <p:nvSpPr>
          <p:cNvPr id="3" name="Title 2">
            <a:extLst>
              <a:ext uri="{FF2B5EF4-FFF2-40B4-BE49-F238E27FC236}">
                <a16:creationId xmlns:a16="http://schemas.microsoft.com/office/drawing/2014/main" id="{73100E2A-4A30-CFEB-E5FF-619903237940}"/>
              </a:ext>
            </a:extLst>
          </p:cNvPr>
          <p:cNvSpPr txBox="1">
            <a:spLocks/>
          </p:cNvSpPr>
          <p:nvPr/>
        </p:nvSpPr>
        <p:spPr>
          <a:xfrm>
            <a:off x="1315844" y="0"/>
            <a:ext cx="10641693" cy="682229"/>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sz="4000" b="1" dirty="0">
                <a:latin typeface="Times New Roman" panose="02020603050405020304" pitchFamily="18" charset="0"/>
                <a:ea typeface="Roboto" panose="02000000000000000000" pitchFamily="2" charset="0"/>
                <a:cs typeface="Times New Roman" panose="02020603050405020304" pitchFamily="18" charset="0"/>
              </a:rPr>
              <a:t>Data Processing and Hyperparameter Tuning</a:t>
            </a:r>
          </a:p>
        </p:txBody>
      </p:sp>
      <p:sp>
        <p:nvSpPr>
          <p:cNvPr id="5" name="TextBox 4">
            <a:extLst>
              <a:ext uri="{FF2B5EF4-FFF2-40B4-BE49-F238E27FC236}">
                <a16:creationId xmlns:a16="http://schemas.microsoft.com/office/drawing/2014/main" id="{E63910CE-6542-603D-1BEB-9DAF66179B30}"/>
              </a:ext>
            </a:extLst>
          </p:cNvPr>
          <p:cNvSpPr txBox="1"/>
          <p:nvPr/>
        </p:nvSpPr>
        <p:spPr>
          <a:xfrm>
            <a:off x="1041257" y="5732037"/>
            <a:ext cx="2643237" cy="369332"/>
          </a:xfrm>
          <a:prstGeom prst="rect">
            <a:avLst/>
          </a:prstGeom>
          <a:noFill/>
          <a:ln>
            <a:solidFill>
              <a:schemeClr val="tx1"/>
            </a:solidFill>
          </a:ln>
        </p:spPr>
        <p:txBody>
          <a:bodyPr wrap="square" rtlCol="0">
            <a:spAutoFit/>
          </a:bodyPr>
          <a:lstStyle/>
          <a:p>
            <a:pPr algn="ctr"/>
            <a:r>
              <a:rPr lang="en-IN" dirty="0">
                <a:latin typeface="Times New Roman" panose="02020603050405020304" pitchFamily="18" charset="0"/>
                <a:cs typeface="Times New Roman" panose="02020603050405020304" pitchFamily="18" charset="0"/>
              </a:rPr>
              <a:t>Fig: HURSAT Dataset</a:t>
            </a:r>
          </a:p>
        </p:txBody>
      </p:sp>
      <p:sp>
        <p:nvSpPr>
          <p:cNvPr id="7" name="TextBox 6">
            <a:extLst>
              <a:ext uri="{FF2B5EF4-FFF2-40B4-BE49-F238E27FC236}">
                <a16:creationId xmlns:a16="http://schemas.microsoft.com/office/drawing/2014/main" id="{E5952DD3-9796-4193-7CB9-CEA4BD98029D}"/>
              </a:ext>
            </a:extLst>
          </p:cNvPr>
          <p:cNvSpPr txBox="1"/>
          <p:nvPr/>
        </p:nvSpPr>
        <p:spPr>
          <a:xfrm>
            <a:off x="5349922" y="967952"/>
            <a:ext cx="6473190" cy="923330"/>
          </a:xfrm>
          <a:prstGeom prst="rect">
            <a:avLst/>
          </a:prstGeom>
          <a:noFill/>
        </p:spPr>
        <p:txBody>
          <a:bodyPr wrap="square" rtlCol="0">
            <a:spAutoFit/>
          </a:bodyPr>
          <a:lstStyle/>
          <a:p>
            <a:pPr algn="just"/>
            <a:r>
              <a:rPr lang="en-IN" dirty="0">
                <a:latin typeface="Times New Roman" panose="02020603050405020304" pitchFamily="18" charset="0"/>
                <a:cs typeface="Times New Roman" panose="02020603050405020304" pitchFamily="18" charset="0"/>
              </a:rPr>
              <a:t>Dataset: HURSAT data from International Satellite Cloud Climatology Project (ISCCP). Best Track data from HURDAT2 database.</a:t>
            </a:r>
          </a:p>
        </p:txBody>
      </p:sp>
      <p:graphicFrame>
        <p:nvGraphicFramePr>
          <p:cNvPr id="8" name="Table 7">
            <a:extLst>
              <a:ext uri="{FF2B5EF4-FFF2-40B4-BE49-F238E27FC236}">
                <a16:creationId xmlns:a16="http://schemas.microsoft.com/office/drawing/2014/main" id="{F7AF62B9-5677-EBAD-D0B5-4CAA82A0E05A}"/>
              </a:ext>
            </a:extLst>
          </p:cNvPr>
          <p:cNvGraphicFramePr>
            <a:graphicFrameLocks noGrp="1"/>
          </p:cNvGraphicFramePr>
          <p:nvPr>
            <p:extLst>
              <p:ext uri="{D42A27DB-BD31-4B8C-83A1-F6EECF244321}">
                <p14:modId xmlns:p14="http://schemas.microsoft.com/office/powerpoint/2010/main" val="104771829"/>
              </p:ext>
            </p:extLst>
          </p:nvPr>
        </p:nvGraphicFramePr>
        <p:xfrm>
          <a:off x="5349921" y="2020914"/>
          <a:ext cx="6473191" cy="1714116"/>
        </p:xfrm>
        <a:graphic>
          <a:graphicData uri="http://schemas.openxmlformats.org/drawingml/2006/table">
            <a:tbl>
              <a:tblPr firstRow="1" firstCol="1" bandRow="1">
                <a:tableStyleId>{0505E3EF-67EA-436B-97B2-0124C06EBD24}</a:tableStyleId>
              </a:tblPr>
              <a:tblGrid>
                <a:gridCol w="2157491">
                  <a:extLst>
                    <a:ext uri="{9D8B030D-6E8A-4147-A177-3AD203B41FA5}">
                      <a16:colId xmlns:a16="http://schemas.microsoft.com/office/drawing/2014/main" val="89600982"/>
                    </a:ext>
                  </a:extLst>
                </a:gridCol>
                <a:gridCol w="2157491">
                  <a:extLst>
                    <a:ext uri="{9D8B030D-6E8A-4147-A177-3AD203B41FA5}">
                      <a16:colId xmlns:a16="http://schemas.microsoft.com/office/drawing/2014/main" val="484494731"/>
                    </a:ext>
                  </a:extLst>
                </a:gridCol>
                <a:gridCol w="2158209">
                  <a:extLst>
                    <a:ext uri="{9D8B030D-6E8A-4147-A177-3AD203B41FA5}">
                      <a16:colId xmlns:a16="http://schemas.microsoft.com/office/drawing/2014/main" val="1046038713"/>
                    </a:ext>
                  </a:extLst>
                </a:gridCol>
              </a:tblGrid>
              <a:tr h="428529">
                <a:tc>
                  <a:txBody>
                    <a:bodyPr/>
                    <a:lstStyle/>
                    <a:p>
                      <a:pPr algn="just">
                        <a:lnSpc>
                          <a:spcPct val="107000"/>
                        </a:lnSpc>
                        <a:spcAft>
                          <a:spcPts val="800"/>
                        </a:spcAft>
                      </a:pPr>
                      <a:r>
                        <a:rPr lang="en-IN" sz="1800">
                          <a:effectLst/>
                          <a:latin typeface="Times New Roman" panose="02020603050405020304" pitchFamily="18" charset="0"/>
                          <a:cs typeface="Times New Roman" panose="02020603050405020304" pitchFamily="18" charset="0"/>
                        </a:rPr>
                        <a:t>Basin</a:t>
                      </a:r>
                      <a:endParaRPr lang="en-IN"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7000"/>
                        </a:lnSpc>
                        <a:spcAft>
                          <a:spcPts val="800"/>
                        </a:spcAft>
                      </a:pPr>
                      <a:r>
                        <a:rPr lang="en-IN" sz="1800" dirty="0">
                          <a:effectLst/>
                          <a:latin typeface="Times New Roman" panose="02020603050405020304" pitchFamily="18" charset="0"/>
                          <a:cs typeface="Times New Roman" panose="02020603050405020304" pitchFamily="18" charset="0"/>
                        </a:rPr>
                        <a:t>Number of images</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7000"/>
                        </a:lnSpc>
                        <a:spcAft>
                          <a:spcPts val="800"/>
                        </a:spcAft>
                      </a:pPr>
                      <a:r>
                        <a:rPr lang="en-IN" sz="1800" dirty="0">
                          <a:effectLst/>
                          <a:latin typeface="Times New Roman" panose="02020603050405020304" pitchFamily="18" charset="0"/>
                          <a:cs typeface="Times New Roman" panose="02020603050405020304" pitchFamily="18" charset="0"/>
                        </a:rPr>
                        <a:t>Year</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19309626"/>
                  </a:ext>
                </a:extLst>
              </a:tr>
              <a:tr h="428529">
                <a:tc>
                  <a:txBody>
                    <a:bodyPr/>
                    <a:lstStyle/>
                    <a:p>
                      <a:pPr algn="just">
                        <a:lnSpc>
                          <a:spcPct val="107000"/>
                        </a:lnSpc>
                        <a:spcAft>
                          <a:spcPts val="800"/>
                        </a:spcAft>
                      </a:pPr>
                      <a:r>
                        <a:rPr lang="en-IN" sz="1800" dirty="0">
                          <a:effectLst/>
                          <a:latin typeface="Times New Roman" panose="02020603050405020304" pitchFamily="18" charset="0"/>
                          <a:cs typeface="Times New Roman" panose="02020603050405020304" pitchFamily="18" charset="0"/>
                        </a:rPr>
                        <a:t>North Atlantic</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7000"/>
                        </a:lnSpc>
                        <a:spcAft>
                          <a:spcPts val="800"/>
                        </a:spcAft>
                      </a:pPr>
                      <a:r>
                        <a:rPr lang="en-IN" sz="1800" dirty="0">
                          <a:effectLst/>
                          <a:latin typeface="Times New Roman" panose="02020603050405020304" pitchFamily="18" charset="0"/>
                          <a:cs typeface="Times New Roman" panose="02020603050405020304" pitchFamily="18" charset="0"/>
                        </a:rPr>
                        <a:t>14296</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7000"/>
                        </a:lnSpc>
                        <a:spcAft>
                          <a:spcPts val="800"/>
                        </a:spcAft>
                      </a:pPr>
                      <a:r>
                        <a:rPr lang="en-IN" sz="1800">
                          <a:effectLst/>
                          <a:latin typeface="Times New Roman" panose="02020603050405020304" pitchFamily="18" charset="0"/>
                          <a:cs typeface="Times New Roman" panose="02020603050405020304" pitchFamily="18" charset="0"/>
                        </a:rPr>
                        <a:t>2001 to 2016</a:t>
                      </a:r>
                      <a:endParaRPr lang="en-IN"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71247716"/>
                  </a:ext>
                </a:extLst>
              </a:tr>
              <a:tr h="428529">
                <a:tc>
                  <a:txBody>
                    <a:bodyPr/>
                    <a:lstStyle/>
                    <a:p>
                      <a:pPr algn="just">
                        <a:lnSpc>
                          <a:spcPct val="107000"/>
                        </a:lnSpc>
                        <a:spcAft>
                          <a:spcPts val="800"/>
                        </a:spcAft>
                      </a:pPr>
                      <a:r>
                        <a:rPr lang="en-IN" sz="1800" dirty="0">
                          <a:effectLst/>
                          <a:latin typeface="Times New Roman" panose="02020603050405020304" pitchFamily="18" charset="0"/>
                          <a:cs typeface="Times New Roman" panose="02020603050405020304" pitchFamily="18" charset="0"/>
                        </a:rPr>
                        <a:t>North Pacific</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7000"/>
                        </a:lnSpc>
                        <a:spcAft>
                          <a:spcPts val="800"/>
                        </a:spcAft>
                      </a:pPr>
                      <a:r>
                        <a:rPr lang="en-IN" sz="1800">
                          <a:effectLst/>
                          <a:latin typeface="Times New Roman" panose="02020603050405020304" pitchFamily="18" charset="0"/>
                          <a:cs typeface="Times New Roman" panose="02020603050405020304" pitchFamily="18" charset="0"/>
                        </a:rPr>
                        <a:t>6189</a:t>
                      </a:r>
                      <a:endParaRPr lang="en-IN"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7000"/>
                        </a:lnSpc>
                        <a:spcAft>
                          <a:spcPts val="800"/>
                        </a:spcAft>
                      </a:pPr>
                      <a:r>
                        <a:rPr lang="en-IN" sz="1800">
                          <a:effectLst/>
                          <a:latin typeface="Times New Roman" panose="02020603050405020304" pitchFamily="18" charset="0"/>
                          <a:cs typeface="Times New Roman" panose="02020603050405020304" pitchFamily="18" charset="0"/>
                        </a:rPr>
                        <a:t>2001 to 2016</a:t>
                      </a:r>
                      <a:endParaRPr lang="en-IN"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68996445"/>
                  </a:ext>
                </a:extLst>
              </a:tr>
              <a:tr h="428529">
                <a:tc>
                  <a:txBody>
                    <a:bodyPr/>
                    <a:lstStyle/>
                    <a:p>
                      <a:pPr algn="just">
                        <a:lnSpc>
                          <a:spcPct val="107000"/>
                        </a:lnSpc>
                        <a:spcAft>
                          <a:spcPts val="800"/>
                        </a:spcAft>
                      </a:pPr>
                      <a:r>
                        <a:rPr lang="en-IN" sz="1800">
                          <a:effectLst/>
                          <a:latin typeface="Times New Roman" panose="02020603050405020304" pitchFamily="18" charset="0"/>
                          <a:cs typeface="Times New Roman" panose="02020603050405020304" pitchFamily="18" charset="0"/>
                        </a:rPr>
                        <a:t>North Indian</a:t>
                      </a:r>
                      <a:endParaRPr lang="en-IN"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7000"/>
                        </a:lnSpc>
                        <a:spcAft>
                          <a:spcPts val="800"/>
                        </a:spcAft>
                      </a:pPr>
                      <a:r>
                        <a:rPr lang="en-IN" sz="1800" dirty="0">
                          <a:effectLst/>
                          <a:latin typeface="Times New Roman" panose="02020603050405020304" pitchFamily="18" charset="0"/>
                          <a:cs typeface="Times New Roman" panose="02020603050405020304" pitchFamily="18" charset="0"/>
                        </a:rPr>
                        <a:t>195</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7000"/>
                        </a:lnSpc>
                        <a:spcAft>
                          <a:spcPts val="800"/>
                        </a:spcAft>
                      </a:pPr>
                      <a:r>
                        <a:rPr lang="en-IN" sz="1800" dirty="0">
                          <a:effectLst/>
                          <a:latin typeface="Times New Roman" panose="02020603050405020304" pitchFamily="18" charset="0"/>
                          <a:cs typeface="Times New Roman" panose="02020603050405020304" pitchFamily="18" charset="0"/>
                        </a:rPr>
                        <a:t>2001 to 2016</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30142591"/>
                  </a:ext>
                </a:extLst>
              </a:tr>
            </a:tbl>
          </a:graphicData>
        </a:graphic>
      </p:graphicFrame>
      <p:graphicFrame>
        <p:nvGraphicFramePr>
          <p:cNvPr id="9" name="Table 8">
            <a:extLst>
              <a:ext uri="{FF2B5EF4-FFF2-40B4-BE49-F238E27FC236}">
                <a16:creationId xmlns:a16="http://schemas.microsoft.com/office/drawing/2014/main" id="{F3F6E1B0-AF1A-58D9-80C3-A3C7ED91BB07}"/>
              </a:ext>
            </a:extLst>
          </p:cNvPr>
          <p:cNvGraphicFramePr>
            <a:graphicFrameLocks noGrp="1"/>
          </p:cNvGraphicFramePr>
          <p:nvPr>
            <p:extLst>
              <p:ext uri="{D42A27DB-BD31-4B8C-83A1-F6EECF244321}">
                <p14:modId xmlns:p14="http://schemas.microsoft.com/office/powerpoint/2010/main" val="2931586315"/>
              </p:ext>
            </p:extLst>
          </p:nvPr>
        </p:nvGraphicFramePr>
        <p:xfrm>
          <a:off x="5374005" y="4426974"/>
          <a:ext cx="6473190" cy="1916243"/>
        </p:xfrm>
        <a:graphic>
          <a:graphicData uri="http://schemas.openxmlformats.org/drawingml/2006/table">
            <a:tbl>
              <a:tblPr firstRow="1" firstCol="1" bandRow="1">
                <a:tableStyleId>{0505E3EF-67EA-436B-97B2-0124C06EBD24}</a:tableStyleId>
              </a:tblPr>
              <a:tblGrid>
                <a:gridCol w="3236595">
                  <a:extLst>
                    <a:ext uri="{9D8B030D-6E8A-4147-A177-3AD203B41FA5}">
                      <a16:colId xmlns:a16="http://schemas.microsoft.com/office/drawing/2014/main" val="4072849518"/>
                    </a:ext>
                  </a:extLst>
                </a:gridCol>
                <a:gridCol w="3236595">
                  <a:extLst>
                    <a:ext uri="{9D8B030D-6E8A-4147-A177-3AD203B41FA5}">
                      <a16:colId xmlns:a16="http://schemas.microsoft.com/office/drawing/2014/main" val="1266994815"/>
                    </a:ext>
                  </a:extLst>
                </a:gridCol>
              </a:tblGrid>
              <a:tr h="0">
                <a:tc>
                  <a:txBody>
                    <a:bodyPr/>
                    <a:lstStyle/>
                    <a:p>
                      <a:pPr>
                        <a:lnSpc>
                          <a:spcPct val="107000"/>
                        </a:lnSpc>
                        <a:spcAft>
                          <a:spcPts val="800"/>
                        </a:spcAft>
                      </a:pPr>
                      <a:r>
                        <a:rPr lang="en-IN" sz="1800">
                          <a:effectLst/>
                          <a:latin typeface="Times New Roman" panose="02020603050405020304" pitchFamily="18" charset="0"/>
                          <a:cs typeface="Times New Roman" panose="02020603050405020304" pitchFamily="18" charset="0"/>
                        </a:rPr>
                        <a:t>Optimizer</a:t>
                      </a:r>
                      <a:endParaRPr lang="en-IN"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en-IN" sz="1800" b="0" i="1" dirty="0" err="1">
                          <a:effectLst/>
                          <a:latin typeface="Times New Roman" panose="02020603050405020304" pitchFamily="18" charset="0"/>
                          <a:cs typeface="Times New Roman" panose="02020603050405020304" pitchFamily="18" charset="0"/>
                        </a:rPr>
                        <a:t>rmsprop</a:t>
                      </a:r>
                      <a:endParaRPr lang="en-IN" sz="1800" b="0" i="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10335426"/>
                  </a:ext>
                </a:extLst>
              </a:tr>
              <a:tr h="0">
                <a:tc>
                  <a:txBody>
                    <a:bodyPr/>
                    <a:lstStyle/>
                    <a:p>
                      <a:pPr>
                        <a:lnSpc>
                          <a:spcPct val="107000"/>
                        </a:lnSpc>
                        <a:spcAft>
                          <a:spcPts val="800"/>
                        </a:spcAft>
                      </a:pPr>
                      <a:r>
                        <a:rPr lang="en-IN" sz="1800">
                          <a:effectLst/>
                          <a:latin typeface="Times New Roman" panose="02020603050405020304" pitchFamily="18" charset="0"/>
                          <a:cs typeface="Times New Roman" panose="02020603050405020304" pitchFamily="18" charset="0"/>
                        </a:rPr>
                        <a:t>Loss</a:t>
                      </a:r>
                      <a:endParaRPr lang="en-IN"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en-IN" sz="1800">
                          <a:effectLst/>
                          <a:latin typeface="Times New Roman" panose="02020603050405020304" pitchFamily="18" charset="0"/>
                          <a:cs typeface="Times New Roman" panose="02020603050405020304" pitchFamily="18" charset="0"/>
                        </a:rPr>
                        <a:t>MSE</a:t>
                      </a:r>
                      <a:endParaRPr lang="en-IN"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2027134"/>
                  </a:ext>
                </a:extLst>
              </a:tr>
              <a:tr h="0">
                <a:tc>
                  <a:txBody>
                    <a:bodyPr/>
                    <a:lstStyle/>
                    <a:p>
                      <a:pPr>
                        <a:lnSpc>
                          <a:spcPct val="107000"/>
                        </a:lnSpc>
                        <a:spcAft>
                          <a:spcPts val="800"/>
                        </a:spcAft>
                      </a:pPr>
                      <a:r>
                        <a:rPr lang="en-IN" sz="1800" dirty="0">
                          <a:effectLst/>
                          <a:latin typeface="Times New Roman" panose="02020603050405020304" pitchFamily="18" charset="0"/>
                          <a:cs typeface="Times New Roman" panose="02020603050405020304" pitchFamily="18" charset="0"/>
                        </a:rPr>
                        <a:t>Metrics</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en-IN" sz="1800" dirty="0">
                          <a:effectLst/>
                          <a:latin typeface="Times New Roman" panose="02020603050405020304" pitchFamily="18" charset="0"/>
                          <a:cs typeface="Times New Roman" panose="02020603050405020304" pitchFamily="18" charset="0"/>
                        </a:rPr>
                        <a:t>Root Mean Squared Error </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43896123"/>
                  </a:ext>
                </a:extLst>
              </a:tr>
              <a:tr h="0">
                <a:tc>
                  <a:txBody>
                    <a:bodyPr/>
                    <a:lstStyle/>
                    <a:p>
                      <a:pPr>
                        <a:lnSpc>
                          <a:spcPct val="107000"/>
                        </a:lnSpc>
                        <a:spcAft>
                          <a:spcPts val="800"/>
                        </a:spcAft>
                      </a:pPr>
                      <a:r>
                        <a:rPr lang="en-IN" sz="1800" dirty="0">
                          <a:effectLst/>
                          <a:latin typeface="Times New Roman" panose="02020603050405020304" pitchFamily="18" charset="0"/>
                          <a:cs typeface="Times New Roman" panose="02020603050405020304" pitchFamily="18" charset="0"/>
                        </a:rPr>
                        <a:t>Convolutional layers</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en-IN" sz="1800" dirty="0">
                          <a:effectLst/>
                          <a:latin typeface="Times New Roman" panose="02020603050405020304" pitchFamily="18" charset="0"/>
                          <a:cs typeface="Times New Roman" panose="02020603050405020304" pitchFamily="18" charset="0"/>
                        </a:rPr>
                        <a:t>4</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43301912"/>
                  </a:ext>
                </a:extLst>
              </a:tr>
              <a:tr h="0">
                <a:tc>
                  <a:txBody>
                    <a:bodyPr/>
                    <a:lstStyle/>
                    <a:p>
                      <a:pPr>
                        <a:lnSpc>
                          <a:spcPct val="107000"/>
                        </a:lnSpc>
                        <a:spcAft>
                          <a:spcPts val="800"/>
                        </a:spcAft>
                      </a:pPr>
                      <a:r>
                        <a:rPr lang="en-IN" sz="1800">
                          <a:effectLst/>
                          <a:latin typeface="Times New Roman" panose="02020603050405020304" pitchFamily="18" charset="0"/>
                          <a:cs typeface="Times New Roman" panose="02020603050405020304" pitchFamily="18" charset="0"/>
                        </a:rPr>
                        <a:t>Epochs</a:t>
                      </a:r>
                      <a:endParaRPr lang="en-IN"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en-IN" sz="1800">
                          <a:effectLst/>
                          <a:latin typeface="Times New Roman" panose="02020603050405020304" pitchFamily="18" charset="0"/>
                          <a:cs typeface="Times New Roman" panose="02020603050405020304" pitchFamily="18" charset="0"/>
                        </a:rPr>
                        <a:t>100</a:t>
                      </a:r>
                      <a:endParaRPr lang="en-IN"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70851854"/>
                  </a:ext>
                </a:extLst>
              </a:tr>
              <a:tr h="0">
                <a:tc>
                  <a:txBody>
                    <a:bodyPr/>
                    <a:lstStyle/>
                    <a:p>
                      <a:pPr>
                        <a:lnSpc>
                          <a:spcPct val="107000"/>
                        </a:lnSpc>
                        <a:spcAft>
                          <a:spcPts val="800"/>
                        </a:spcAft>
                      </a:pPr>
                      <a:r>
                        <a:rPr lang="en-IN" sz="1800">
                          <a:effectLst/>
                          <a:latin typeface="Times New Roman" panose="02020603050405020304" pitchFamily="18" charset="0"/>
                          <a:cs typeface="Times New Roman" panose="02020603050405020304" pitchFamily="18" charset="0"/>
                        </a:rPr>
                        <a:t>Batch size</a:t>
                      </a:r>
                      <a:endParaRPr lang="en-IN" sz="18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en-IN" sz="1800" dirty="0">
                          <a:effectLst/>
                          <a:latin typeface="Times New Roman" panose="02020603050405020304" pitchFamily="18" charset="0"/>
                          <a:cs typeface="Times New Roman" panose="02020603050405020304" pitchFamily="18" charset="0"/>
                        </a:rPr>
                        <a:t>64</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28924540"/>
                  </a:ext>
                </a:extLst>
              </a:tr>
              <a:tr h="0">
                <a:tc>
                  <a:txBody>
                    <a:bodyPr/>
                    <a:lstStyle/>
                    <a:p>
                      <a:pPr>
                        <a:lnSpc>
                          <a:spcPct val="107000"/>
                        </a:lnSpc>
                        <a:spcAft>
                          <a:spcPts val="800"/>
                        </a:spcAft>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K-folds</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5</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49926458"/>
                  </a:ext>
                </a:extLst>
              </a:tr>
            </a:tbl>
          </a:graphicData>
        </a:graphic>
      </p:graphicFrame>
      <p:pic>
        <p:nvPicPr>
          <p:cNvPr id="10" name="Picture 9">
            <a:extLst>
              <a:ext uri="{FF2B5EF4-FFF2-40B4-BE49-F238E27FC236}">
                <a16:creationId xmlns:a16="http://schemas.microsoft.com/office/drawing/2014/main" id="{39805241-3B89-7470-CCF7-8B67063158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2"/>
            <a:ext cx="720000" cy="77429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1" name="TextBox 10">
            <a:extLst>
              <a:ext uri="{FF2B5EF4-FFF2-40B4-BE49-F238E27FC236}">
                <a16:creationId xmlns:a16="http://schemas.microsoft.com/office/drawing/2014/main" id="{2B7A9ECF-6B57-8FD4-C692-E1D61FAE57C5}"/>
              </a:ext>
            </a:extLst>
          </p:cNvPr>
          <p:cNvSpPr txBox="1"/>
          <p:nvPr/>
        </p:nvSpPr>
        <p:spPr>
          <a:xfrm>
            <a:off x="7101347" y="3957122"/>
            <a:ext cx="3458497" cy="369332"/>
          </a:xfrm>
          <a:prstGeom prst="rect">
            <a:avLst/>
          </a:prstGeom>
          <a:noFill/>
          <a:ln>
            <a:solidFill>
              <a:schemeClr val="tx1"/>
            </a:solidFill>
          </a:ln>
        </p:spPr>
        <p:txBody>
          <a:bodyPr wrap="square" rtlCol="0">
            <a:spAutoFit/>
          </a:bodyPr>
          <a:lstStyle/>
          <a:p>
            <a:pPr algn="ctr"/>
            <a:r>
              <a:rPr lang="en-IN" dirty="0">
                <a:latin typeface="Times New Roman" panose="02020603050405020304" pitchFamily="18" charset="0"/>
                <a:cs typeface="Times New Roman" panose="02020603050405020304" pitchFamily="18" charset="0"/>
              </a:rPr>
              <a:t>Table: Hyperparameter Tuning</a:t>
            </a:r>
          </a:p>
        </p:txBody>
      </p:sp>
      <p:sp>
        <p:nvSpPr>
          <p:cNvPr id="12" name="Slide Number Placeholder 2">
            <a:extLst>
              <a:ext uri="{FF2B5EF4-FFF2-40B4-BE49-F238E27FC236}">
                <a16:creationId xmlns:a16="http://schemas.microsoft.com/office/drawing/2014/main" id="{0C2A6AC3-ADDA-7F4B-4386-DD0B4AC76848}"/>
              </a:ext>
            </a:extLst>
          </p:cNvPr>
          <p:cNvSpPr txBox="1">
            <a:spLocks/>
          </p:cNvSpPr>
          <p:nvPr/>
        </p:nvSpPr>
        <p:spPr>
          <a:xfrm>
            <a:off x="11763866" y="6492875"/>
            <a:ext cx="428134"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9099E15-0B61-4255-AA40-DB1990BD2F98}" type="slidenum">
              <a:rPr lang="en-IN" smtClean="0">
                <a:latin typeface="Times New Roman" panose="02020603050405020304" pitchFamily="18" charset="0"/>
                <a:cs typeface="Times New Roman" panose="02020603050405020304" pitchFamily="18" charset="0"/>
              </a:rPr>
              <a:pPr/>
              <a:t>24</a:t>
            </a:fld>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970823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6F635296-9B7A-3EF7-0B3C-5C7CAD108FE2}"/>
              </a:ext>
            </a:extLst>
          </p:cNvPr>
          <p:cNvGraphicFramePr>
            <a:graphicFrameLocks noGrp="1"/>
          </p:cNvGraphicFramePr>
          <p:nvPr>
            <p:extLst>
              <p:ext uri="{D42A27DB-BD31-4B8C-83A1-F6EECF244321}">
                <p14:modId xmlns:p14="http://schemas.microsoft.com/office/powerpoint/2010/main" val="1202780852"/>
              </p:ext>
            </p:extLst>
          </p:nvPr>
        </p:nvGraphicFramePr>
        <p:xfrm>
          <a:off x="1216959" y="1290667"/>
          <a:ext cx="9758082" cy="1981836"/>
        </p:xfrm>
        <a:graphic>
          <a:graphicData uri="http://schemas.openxmlformats.org/drawingml/2006/table">
            <a:tbl>
              <a:tblPr firstRow="1" firstCol="1" bandRow="1">
                <a:tableStyleId>{0505E3EF-67EA-436B-97B2-0124C06EBD24}</a:tableStyleId>
              </a:tblPr>
              <a:tblGrid>
                <a:gridCol w="4365811">
                  <a:extLst>
                    <a:ext uri="{9D8B030D-6E8A-4147-A177-3AD203B41FA5}">
                      <a16:colId xmlns:a16="http://schemas.microsoft.com/office/drawing/2014/main" val="3784340022"/>
                    </a:ext>
                  </a:extLst>
                </a:gridCol>
                <a:gridCol w="2223247">
                  <a:extLst>
                    <a:ext uri="{9D8B030D-6E8A-4147-A177-3AD203B41FA5}">
                      <a16:colId xmlns:a16="http://schemas.microsoft.com/office/drawing/2014/main" val="3608366096"/>
                    </a:ext>
                  </a:extLst>
                </a:gridCol>
                <a:gridCol w="2259106">
                  <a:extLst>
                    <a:ext uri="{9D8B030D-6E8A-4147-A177-3AD203B41FA5}">
                      <a16:colId xmlns:a16="http://schemas.microsoft.com/office/drawing/2014/main" val="1484278640"/>
                    </a:ext>
                  </a:extLst>
                </a:gridCol>
                <a:gridCol w="909918">
                  <a:extLst>
                    <a:ext uri="{9D8B030D-6E8A-4147-A177-3AD203B41FA5}">
                      <a16:colId xmlns:a16="http://schemas.microsoft.com/office/drawing/2014/main" val="3542733422"/>
                    </a:ext>
                  </a:extLst>
                </a:gridCol>
              </a:tblGrid>
              <a:tr h="220081">
                <a:tc>
                  <a:txBody>
                    <a:bodyPr/>
                    <a:lstStyle/>
                    <a:p>
                      <a:pPr>
                        <a:lnSpc>
                          <a:spcPct val="107000"/>
                        </a:lnSpc>
                        <a:spcAft>
                          <a:spcPts val="800"/>
                        </a:spcAft>
                      </a:pPr>
                      <a:r>
                        <a:rPr lang="en-IN" sz="1600" dirty="0">
                          <a:effectLst/>
                          <a:latin typeface="Times New Roman" panose="02020603050405020304" pitchFamily="18" charset="0"/>
                          <a:cs typeface="Times New Roman" panose="02020603050405020304" pitchFamily="18" charset="0"/>
                        </a:rPr>
                        <a:t>Basin</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en-IN" sz="1600" dirty="0">
                          <a:effectLst/>
                          <a:latin typeface="Times New Roman" panose="02020603050405020304" pitchFamily="18" charset="0"/>
                          <a:cs typeface="Times New Roman" panose="02020603050405020304" pitchFamily="18" charset="0"/>
                        </a:rPr>
                        <a:t>Mean Absolute Error</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en-IN" sz="1600" dirty="0">
                          <a:effectLst/>
                          <a:latin typeface="Times New Roman" panose="02020603050405020304" pitchFamily="18" charset="0"/>
                          <a:cs typeface="Times New Roman" panose="02020603050405020304" pitchFamily="18" charset="0"/>
                        </a:rPr>
                        <a:t>Root Mean Square Error</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en-IN" sz="1600">
                          <a:effectLst/>
                          <a:latin typeface="Times New Roman" panose="02020603050405020304" pitchFamily="18" charset="0"/>
                          <a:cs typeface="Times New Roman" panose="02020603050405020304" pitchFamily="18" charset="0"/>
                        </a:rPr>
                        <a:t>K-folds</a:t>
                      </a:r>
                      <a:endParaRPr lang="en-IN"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19786834"/>
                  </a:ext>
                </a:extLst>
              </a:tr>
              <a:tr h="220081">
                <a:tc>
                  <a:txBody>
                    <a:bodyPr/>
                    <a:lstStyle/>
                    <a:p>
                      <a:pPr>
                        <a:lnSpc>
                          <a:spcPct val="107000"/>
                        </a:lnSpc>
                        <a:spcAft>
                          <a:spcPts val="800"/>
                        </a:spcAft>
                      </a:pPr>
                      <a:r>
                        <a:rPr lang="en-IN" sz="1600" dirty="0">
                          <a:effectLst/>
                          <a:latin typeface="Times New Roman" panose="02020603050405020304" pitchFamily="18" charset="0"/>
                          <a:cs typeface="Times New Roman" panose="02020603050405020304" pitchFamily="18" charset="0"/>
                        </a:rPr>
                        <a:t>North Atlantic</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en-IN" sz="1600">
                          <a:effectLst/>
                          <a:latin typeface="Times New Roman" panose="02020603050405020304" pitchFamily="18" charset="0"/>
                          <a:cs typeface="Times New Roman" panose="02020603050405020304" pitchFamily="18" charset="0"/>
                        </a:rPr>
                        <a:t>9.7 knots</a:t>
                      </a:r>
                      <a:endParaRPr lang="en-IN"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en-IN" sz="1600">
                          <a:effectLst/>
                          <a:latin typeface="Times New Roman" panose="02020603050405020304" pitchFamily="18" charset="0"/>
                          <a:cs typeface="Times New Roman" panose="02020603050405020304" pitchFamily="18" charset="0"/>
                        </a:rPr>
                        <a:t>12.38 knots</a:t>
                      </a:r>
                      <a:endParaRPr lang="en-IN"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en-IN" sz="1600">
                          <a:effectLst/>
                          <a:latin typeface="Times New Roman" panose="02020603050405020304" pitchFamily="18" charset="0"/>
                          <a:cs typeface="Times New Roman" panose="02020603050405020304" pitchFamily="18" charset="0"/>
                        </a:rPr>
                        <a:t>5</a:t>
                      </a:r>
                      <a:endParaRPr lang="en-IN"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57722636"/>
                  </a:ext>
                </a:extLst>
              </a:tr>
              <a:tr h="220081">
                <a:tc>
                  <a:txBody>
                    <a:bodyPr/>
                    <a:lstStyle/>
                    <a:p>
                      <a:pPr>
                        <a:lnSpc>
                          <a:spcPct val="107000"/>
                        </a:lnSpc>
                        <a:spcAft>
                          <a:spcPts val="800"/>
                        </a:spcAft>
                      </a:pPr>
                      <a:r>
                        <a:rPr lang="en-IN" sz="1600" dirty="0">
                          <a:effectLst/>
                          <a:latin typeface="Times New Roman" panose="02020603050405020304" pitchFamily="18" charset="0"/>
                          <a:cs typeface="Times New Roman" panose="02020603050405020304" pitchFamily="18" charset="0"/>
                        </a:rPr>
                        <a:t>North Pacific</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en-IN" sz="1600">
                          <a:effectLst/>
                          <a:latin typeface="Times New Roman" panose="02020603050405020304" pitchFamily="18" charset="0"/>
                          <a:cs typeface="Times New Roman" panose="02020603050405020304" pitchFamily="18" charset="0"/>
                        </a:rPr>
                        <a:t>14.75 knots</a:t>
                      </a:r>
                      <a:endParaRPr lang="en-IN"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en-IN" sz="1600">
                          <a:effectLst/>
                          <a:latin typeface="Times New Roman" panose="02020603050405020304" pitchFamily="18" charset="0"/>
                          <a:cs typeface="Times New Roman" panose="02020603050405020304" pitchFamily="18" charset="0"/>
                        </a:rPr>
                        <a:t>18.66 knots</a:t>
                      </a:r>
                      <a:endParaRPr lang="en-IN"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en-IN" sz="1600">
                          <a:effectLst/>
                          <a:latin typeface="Times New Roman" panose="02020603050405020304" pitchFamily="18" charset="0"/>
                          <a:cs typeface="Times New Roman" panose="02020603050405020304" pitchFamily="18" charset="0"/>
                        </a:rPr>
                        <a:t>5</a:t>
                      </a:r>
                      <a:endParaRPr lang="en-IN"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376978"/>
                  </a:ext>
                </a:extLst>
              </a:tr>
              <a:tr h="220081">
                <a:tc>
                  <a:txBody>
                    <a:bodyPr/>
                    <a:lstStyle/>
                    <a:p>
                      <a:pPr>
                        <a:lnSpc>
                          <a:spcPct val="107000"/>
                        </a:lnSpc>
                        <a:spcAft>
                          <a:spcPts val="800"/>
                        </a:spcAft>
                      </a:pPr>
                      <a:r>
                        <a:rPr lang="en-IN" sz="1600" dirty="0">
                          <a:effectLst/>
                          <a:latin typeface="Times New Roman" panose="02020603050405020304" pitchFamily="18" charset="0"/>
                          <a:cs typeface="Times New Roman" panose="02020603050405020304" pitchFamily="18" charset="0"/>
                        </a:rPr>
                        <a:t>North Indian</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en-IN" sz="1600">
                          <a:effectLst/>
                          <a:latin typeface="Times New Roman" panose="02020603050405020304" pitchFamily="18" charset="0"/>
                          <a:cs typeface="Times New Roman" panose="02020603050405020304" pitchFamily="18" charset="0"/>
                        </a:rPr>
                        <a:t>12.93 knots</a:t>
                      </a:r>
                      <a:endParaRPr lang="en-IN"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en-IN" sz="1600">
                          <a:effectLst/>
                          <a:latin typeface="Times New Roman" panose="02020603050405020304" pitchFamily="18" charset="0"/>
                          <a:cs typeface="Times New Roman" panose="02020603050405020304" pitchFamily="18" charset="0"/>
                        </a:rPr>
                        <a:t>16.22 knots</a:t>
                      </a:r>
                      <a:endParaRPr lang="en-IN"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en-IN" sz="1600" dirty="0">
                          <a:effectLst/>
                          <a:latin typeface="Times New Roman" panose="02020603050405020304" pitchFamily="18" charset="0"/>
                          <a:cs typeface="Times New Roman" panose="02020603050405020304" pitchFamily="18" charset="0"/>
                        </a:rPr>
                        <a:t>5</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32601118"/>
                  </a:ext>
                </a:extLst>
              </a:tr>
              <a:tr h="222861">
                <a:tc>
                  <a:txBody>
                    <a:bodyPr/>
                    <a:lstStyle/>
                    <a:p>
                      <a:pPr>
                        <a:lnSpc>
                          <a:spcPct val="107000"/>
                        </a:lnSpc>
                        <a:spcAft>
                          <a:spcPts val="800"/>
                        </a:spcAft>
                      </a:pPr>
                      <a:r>
                        <a:rPr lang="en-IN" sz="1600" dirty="0">
                          <a:effectLst/>
                          <a:latin typeface="Times New Roman" panose="02020603050405020304" pitchFamily="18" charset="0"/>
                          <a:cs typeface="Times New Roman" panose="02020603050405020304" pitchFamily="18" charset="0"/>
                        </a:rPr>
                        <a:t>North Atlantic and North Pacific combined</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en-IN" sz="1600" dirty="0">
                          <a:effectLst/>
                          <a:latin typeface="Times New Roman" panose="02020603050405020304" pitchFamily="18" charset="0"/>
                          <a:cs typeface="Times New Roman" panose="02020603050405020304" pitchFamily="18" charset="0"/>
                        </a:rPr>
                        <a:t>11.58 knots</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en-IN" sz="1600" dirty="0">
                          <a:effectLst/>
                          <a:latin typeface="Times New Roman" panose="02020603050405020304" pitchFamily="18" charset="0"/>
                          <a:cs typeface="Times New Roman" panose="02020603050405020304" pitchFamily="18" charset="0"/>
                        </a:rPr>
                        <a:t>14.74 knots</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en-IN" sz="1600" dirty="0">
                          <a:effectLst/>
                          <a:latin typeface="Times New Roman" panose="02020603050405020304" pitchFamily="18" charset="0"/>
                          <a:cs typeface="Times New Roman" panose="02020603050405020304" pitchFamily="18" charset="0"/>
                        </a:rPr>
                        <a:t>5</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7528413"/>
                  </a:ext>
                </a:extLst>
              </a:tr>
              <a:tr h="336816">
                <a:tc>
                  <a:txBody>
                    <a:bodyPr/>
                    <a:lstStyle/>
                    <a:p>
                      <a:pPr>
                        <a:lnSpc>
                          <a:spcPct val="107000"/>
                        </a:lnSpc>
                        <a:spcAft>
                          <a:spcPts val="800"/>
                        </a:spcAft>
                      </a:pPr>
                      <a:r>
                        <a:rPr lang="en-IN" sz="1600" dirty="0">
                          <a:effectLst/>
                          <a:latin typeface="Times New Roman" panose="02020603050405020304" pitchFamily="18" charset="0"/>
                          <a:cs typeface="Times New Roman" panose="02020603050405020304" pitchFamily="18" charset="0"/>
                        </a:rPr>
                        <a:t>North Indian, North Atlantic and North Pacific combined</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en-IN" sz="1600" dirty="0">
                          <a:effectLst/>
                          <a:latin typeface="Times New Roman" panose="02020603050405020304" pitchFamily="18" charset="0"/>
                          <a:cs typeface="Times New Roman" panose="02020603050405020304" pitchFamily="18" charset="0"/>
                        </a:rPr>
                        <a:t>11.77 knots</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en-IN" sz="1600" dirty="0">
                          <a:effectLst/>
                          <a:latin typeface="Times New Roman" panose="02020603050405020304" pitchFamily="18" charset="0"/>
                          <a:cs typeface="Times New Roman" panose="02020603050405020304" pitchFamily="18" charset="0"/>
                        </a:rPr>
                        <a:t>14.8 knots</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en-IN" sz="1600" dirty="0">
                          <a:effectLst/>
                          <a:latin typeface="Times New Roman" panose="02020603050405020304" pitchFamily="18" charset="0"/>
                          <a:cs typeface="Times New Roman" panose="02020603050405020304" pitchFamily="18" charset="0"/>
                        </a:rPr>
                        <a:t>5</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29603403"/>
                  </a:ext>
                </a:extLst>
              </a:tr>
            </a:tbl>
          </a:graphicData>
        </a:graphic>
      </p:graphicFrame>
      <p:graphicFrame>
        <p:nvGraphicFramePr>
          <p:cNvPr id="4" name="Table 3">
            <a:extLst>
              <a:ext uri="{FF2B5EF4-FFF2-40B4-BE49-F238E27FC236}">
                <a16:creationId xmlns:a16="http://schemas.microsoft.com/office/drawing/2014/main" id="{71FBC2A7-CD2F-B237-BC4F-4A01AB47222E}"/>
              </a:ext>
            </a:extLst>
          </p:cNvPr>
          <p:cNvGraphicFramePr>
            <a:graphicFrameLocks noGrp="1"/>
          </p:cNvGraphicFramePr>
          <p:nvPr>
            <p:extLst>
              <p:ext uri="{D42A27DB-BD31-4B8C-83A1-F6EECF244321}">
                <p14:modId xmlns:p14="http://schemas.microsoft.com/office/powerpoint/2010/main" val="685534735"/>
              </p:ext>
            </p:extLst>
          </p:nvPr>
        </p:nvGraphicFramePr>
        <p:xfrm>
          <a:off x="2706051" y="3966297"/>
          <a:ext cx="7175366" cy="2755178"/>
        </p:xfrm>
        <a:graphic>
          <a:graphicData uri="http://schemas.openxmlformats.org/drawingml/2006/table">
            <a:tbl>
              <a:tblPr firstRow="1" firstCol="1" bandRow="1">
                <a:tableStyleId>{0505E3EF-67EA-436B-97B2-0124C06EBD24}</a:tableStyleId>
              </a:tblPr>
              <a:tblGrid>
                <a:gridCol w="2495808">
                  <a:extLst>
                    <a:ext uri="{9D8B030D-6E8A-4147-A177-3AD203B41FA5}">
                      <a16:colId xmlns:a16="http://schemas.microsoft.com/office/drawing/2014/main" val="3831963414"/>
                    </a:ext>
                  </a:extLst>
                </a:gridCol>
                <a:gridCol w="1944880">
                  <a:extLst>
                    <a:ext uri="{9D8B030D-6E8A-4147-A177-3AD203B41FA5}">
                      <a16:colId xmlns:a16="http://schemas.microsoft.com/office/drawing/2014/main" val="2538722170"/>
                    </a:ext>
                  </a:extLst>
                </a:gridCol>
                <a:gridCol w="898396">
                  <a:extLst>
                    <a:ext uri="{9D8B030D-6E8A-4147-A177-3AD203B41FA5}">
                      <a16:colId xmlns:a16="http://schemas.microsoft.com/office/drawing/2014/main" val="1369559298"/>
                    </a:ext>
                  </a:extLst>
                </a:gridCol>
                <a:gridCol w="1836282">
                  <a:extLst>
                    <a:ext uri="{9D8B030D-6E8A-4147-A177-3AD203B41FA5}">
                      <a16:colId xmlns:a16="http://schemas.microsoft.com/office/drawing/2014/main" val="2661220213"/>
                    </a:ext>
                  </a:extLst>
                </a:gridCol>
              </a:tblGrid>
              <a:tr h="278146">
                <a:tc>
                  <a:txBody>
                    <a:bodyPr/>
                    <a:lstStyle/>
                    <a:p>
                      <a:pPr>
                        <a:lnSpc>
                          <a:spcPct val="107000"/>
                        </a:lnSpc>
                        <a:spcAft>
                          <a:spcPts val="800"/>
                        </a:spcAft>
                      </a:pPr>
                      <a:r>
                        <a:rPr lang="en-IN" sz="1600">
                          <a:effectLst/>
                          <a:latin typeface="Times New Roman" panose="02020603050405020304" pitchFamily="18" charset="0"/>
                          <a:cs typeface="Times New Roman" panose="02020603050405020304" pitchFamily="18" charset="0"/>
                        </a:rPr>
                        <a:t>Training</a:t>
                      </a:r>
                      <a:endParaRPr lang="en-IN"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en-IN" sz="1600">
                          <a:effectLst/>
                          <a:latin typeface="Times New Roman" panose="02020603050405020304" pitchFamily="18" charset="0"/>
                          <a:cs typeface="Times New Roman" panose="02020603050405020304" pitchFamily="18" charset="0"/>
                        </a:rPr>
                        <a:t>Testing</a:t>
                      </a:r>
                      <a:endParaRPr lang="en-IN"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en-IN" sz="1600">
                          <a:effectLst/>
                          <a:latin typeface="Times New Roman" panose="02020603050405020304" pitchFamily="18" charset="0"/>
                          <a:cs typeface="Times New Roman" panose="02020603050405020304" pitchFamily="18" charset="0"/>
                        </a:rPr>
                        <a:t>Classes</a:t>
                      </a:r>
                      <a:endParaRPr lang="en-IN"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en-IN" sz="1600">
                          <a:effectLst/>
                          <a:latin typeface="Times New Roman" panose="02020603050405020304" pitchFamily="18" charset="0"/>
                          <a:cs typeface="Times New Roman" panose="02020603050405020304" pitchFamily="18" charset="0"/>
                        </a:rPr>
                        <a:t>Validation Accuracy</a:t>
                      </a:r>
                      <a:endParaRPr lang="en-IN"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73703893"/>
                  </a:ext>
                </a:extLst>
              </a:tr>
              <a:tr h="278146">
                <a:tc>
                  <a:txBody>
                    <a:bodyPr/>
                    <a:lstStyle/>
                    <a:p>
                      <a:pPr>
                        <a:lnSpc>
                          <a:spcPct val="107000"/>
                        </a:lnSpc>
                        <a:spcAft>
                          <a:spcPts val="800"/>
                        </a:spcAft>
                      </a:pPr>
                      <a:r>
                        <a:rPr lang="en-IN" sz="1600">
                          <a:effectLst/>
                          <a:latin typeface="Times New Roman" panose="02020603050405020304" pitchFamily="18" charset="0"/>
                          <a:cs typeface="Times New Roman" panose="02020603050405020304" pitchFamily="18" charset="0"/>
                        </a:rPr>
                        <a:t>North Atlantic images</a:t>
                      </a:r>
                      <a:endParaRPr lang="en-IN"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en-IN" sz="1600" dirty="0">
                          <a:effectLst/>
                          <a:latin typeface="Times New Roman" panose="02020603050405020304" pitchFamily="18" charset="0"/>
                          <a:cs typeface="Times New Roman" panose="02020603050405020304" pitchFamily="18" charset="0"/>
                        </a:rPr>
                        <a:t>North Indian images</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en-IN" sz="1600">
                          <a:effectLst/>
                          <a:latin typeface="Times New Roman" panose="02020603050405020304" pitchFamily="18" charset="0"/>
                          <a:cs typeface="Times New Roman" panose="02020603050405020304" pitchFamily="18" charset="0"/>
                        </a:rPr>
                        <a:t>5</a:t>
                      </a:r>
                      <a:endParaRPr lang="en-IN"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en-IN" sz="1600">
                          <a:effectLst/>
                          <a:latin typeface="Times New Roman" panose="02020603050405020304" pitchFamily="18" charset="0"/>
                          <a:cs typeface="Times New Roman" panose="02020603050405020304" pitchFamily="18" charset="0"/>
                        </a:rPr>
                        <a:t>63.14%</a:t>
                      </a:r>
                      <a:endParaRPr lang="en-IN"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18018226"/>
                  </a:ext>
                </a:extLst>
              </a:tr>
              <a:tr h="278146">
                <a:tc>
                  <a:txBody>
                    <a:bodyPr/>
                    <a:lstStyle/>
                    <a:p>
                      <a:pPr>
                        <a:lnSpc>
                          <a:spcPct val="107000"/>
                        </a:lnSpc>
                        <a:spcAft>
                          <a:spcPts val="800"/>
                        </a:spcAft>
                      </a:pPr>
                      <a:r>
                        <a:rPr lang="en-IN" sz="1600">
                          <a:effectLst/>
                          <a:latin typeface="Times New Roman" panose="02020603050405020304" pitchFamily="18" charset="0"/>
                          <a:cs typeface="Times New Roman" panose="02020603050405020304" pitchFamily="18" charset="0"/>
                        </a:rPr>
                        <a:t>North Pacific images</a:t>
                      </a:r>
                      <a:endParaRPr lang="en-IN"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en-IN" sz="1600" dirty="0">
                          <a:effectLst/>
                          <a:latin typeface="Times New Roman" panose="02020603050405020304" pitchFamily="18" charset="0"/>
                          <a:cs typeface="Times New Roman" panose="02020603050405020304" pitchFamily="18" charset="0"/>
                        </a:rPr>
                        <a:t>North Indian images</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en-IN" sz="1600">
                          <a:effectLst/>
                          <a:latin typeface="Times New Roman" panose="02020603050405020304" pitchFamily="18" charset="0"/>
                          <a:cs typeface="Times New Roman" panose="02020603050405020304" pitchFamily="18" charset="0"/>
                        </a:rPr>
                        <a:t>5</a:t>
                      </a:r>
                      <a:endParaRPr lang="en-IN"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en-IN" sz="1600">
                          <a:effectLst/>
                          <a:latin typeface="Times New Roman" panose="02020603050405020304" pitchFamily="18" charset="0"/>
                          <a:cs typeface="Times New Roman" panose="02020603050405020304" pitchFamily="18" charset="0"/>
                        </a:rPr>
                        <a:t>52.6%</a:t>
                      </a:r>
                      <a:endParaRPr lang="en-IN"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64820312"/>
                  </a:ext>
                </a:extLst>
              </a:tr>
              <a:tr h="278146">
                <a:tc>
                  <a:txBody>
                    <a:bodyPr/>
                    <a:lstStyle/>
                    <a:p>
                      <a:pPr>
                        <a:lnSpc>
                          <a:spcPct val="107000"/>
                        </a:lnSpc>
                        <a:spcAft>
                          <a:spcPts val="800"/>
                        </a:spcAft>
                      </a:pPr>
                      <a:r>
                        <a:rPr lang="en-IN" sz="1600">
                          <a:effectLst/>
                          <a:latin typeface="Times New Roman" panose="02020603050405020304" pitchFamily="18" charset="0"/>
                          <a:cs typeface="Times New Roman" panose="02020603050405020304" pitchFamily="18" charset="0"/>
                        </a:rPr>
                        <a:t>North Atlantic images</a:t>
                      </a:r>
                      <a:endParaRPr lang="en-IN"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en-IN" sz="1600" dirty="0">
                          <a:effectLst/>
                          <a:latin typeface="Times New Roman" panose="02020603050405020304" pitchFamily="18" charset="0"/>
                          <a:cs typeface="Times New Roman" panose="02020603050405020304" pitchFamily="18" charset="0"/>
                        </a:rPr>
                        <a:t>North Indian images</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en-IN" sz="1600" dirty="0">
                          <a:effectLst/>
                          <a:latin typeface="Times New Roman" panose="02020603050405020304" pitchFamily="18" charset="0"/>
                          <a:cs typeface="Times New Roman" panose="02020603050405020304" pitchFamily="18" charset="0"/>
                        </a:rPr>
                        <a:t>7</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en-IN" sz="1600">
                          <a:effectLst/>
                          <a:latin typeface="Times New Roman" panose="02020603050405020304" pitchFamily="18" charset="0"/>
                          <a:cs typeface="Times New Roman" panose="02020603050405020304" pitchFamily="18" charset="0"/>
                        </a:rPr>
                        <a:t>57.8%</a:t>
                      </a:r>
                      <a:endParaRPr lang="en-IN"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50143931"/>
                  </a:ext>
                </a:extLst>
              </a:tr>
              <a:tr h="278146">
                <a:tc>
                  <a:txBody>
                    <a:bodyPr/>
                    <a:lstStyle/>
                    <a:p>
                      <a:pPr>
                        <a:lnSpc>
                          <a:spcPct val="107000"/>
                        </a:lnSpc>
                        <a:spcAft>
                          <a:spcPts val="800"/>
                        </a:spcAft>
                      </a:pPr>
                      <a:r>
                        <a:rPr lang="en-IN" sz="1600" dirty="0">
                          <a:effectLst/>
                          <a:latin typeface="Times New Roman" panose="02020603050405020304" pitchFamily="18" charset="0"/>
                          <a:cs typeface="Times New Roman" panose="02020603050405020304" pitchFamily="18" charset="0"/>
                        </a:rPr>
                        <a:t>North Pacific images</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en-IN" sz="1600">
                          <a:effectLst/>
                          <a:latin typeface="Times New Roman" panose="02020603050405020304" pitchFamily="18" charset="0"/>
                          <a:cs typeface="Times New Roman" panose="02020603050405020304" pitchFamily="18" charset="0"/>
                        </a:rPr>
                        <a:t>North Indian images</a:t>
                      </a:r>
                      <a:endParaRPr lang="en-IN"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en-IN" sz="1600">
                          <a:effectLst/>
                          <a:latin typeface="Times New Roman" panose="02020603050405020304" pitchFamily="18" charset="0"/>
                          <a:cs typeface="Times New Roman" panose="02020603050405020304" pitchFamily="18" charset="0"/>
                        </a:rPr>
                        <a:t>7</a:t>
                      </a:r>
                      <a:endParaRPr lang="en-IN"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en-IN" sz="1600">
                          <a:effectLst/>
                          <a:latin typeface="Times New Roman" panose="02020603050405020304" pitchFamily="18" charset="0"/>
                          <a:cs typeface="Times New Roman" panose="02020603050405020304" pitchFamily="18" charset="0"/>
                        </a:rPr>
                        <a:t>33.2%</a:t>
                      </a:r>
                      <a:endParaRPr lang="en-IN"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62237254"/>
                  </a:ext>
                </a:extLst>
              </a:tr>
              <a:tr h="569170">
                <a:tc>
                  <a:txBody>
                    <a:bodyPr/>
                    <a:lstStyle/>
                    <a:p>
                      <a:pPr>
                        <a:lnSpc>
                          <a:spcPct val="107000"/>
                        </a:lnSpc>
                        <a:spcAft>
                          <a:spcPts val="800"/>
                        </a:spcAft>
                      </a:pPr>
                      <a:r>
                        <a:rPr lang="en-IN" sz="1600">
                          <a:effectLst/>
                          <a:latin typeface="Times New Roman" panose="02020603050405020304" pitchFamily="18" charset="0"/>
                          <a:cs typeface="Times New Roman" panose="02020603050405020304" pitchFamily="18" charset="0"/>
                        </a:rPr>
                        <a:t>North Atlantic and North Pacific images</a:t>
                      </a:r>
                      <a:endParaRPr lang="en-IN"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en-IN" sz="1600">
                          <a:effectLst/>
                          <a:latin typeface="Times New Roman" panose="02020603050405020304" pitchFamily="18" charset="0"/>
                          <a:cs typeface="Times New Roman" panose="02020603050405020304" pitchFamily="18" charset="0"/>
                        </a:rPr>
                        <a:t>North Indian images</a:t>
                      </a:r>
                      <a:endParaRPr lang="en-IN"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en-IN" sz="1600" dirty="0">
                          <a:effectLst/>
                          <a:latin typeface="Times New Roman" panose="02020603050405020304" pitchFamily="18" charset="0"/>
                          <a:cs typeface="Times New Roman" panose="02020603050405020304" pitchFamily="18" charset="0"/>
                        </a:rPr>
                        <a:t>5</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en-IN" sz="1600">
                          <a:effectLst/>
                          <a:latin typeface="Times New Roman" panose="02020603050405020304" pitchFamily="18" charset="0"/>
                          <a:cs typeface="Times New Roman" panose="02020603050405020304" pitchFamily="18" charset="0"/>
                        </a:rPr>
                        <a:t>55.1%</a:t>
                      </a:r>
                      <a:endParaRPr lang="en-IN"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84777370"/>
                  </a:ext>
                </a:extLst>
              </a:tr>
              <a:tr h="569170">
                <a:tc>
                  <a:txBody>
                    <a:bodyPr/>
                    <a:lstStyle/>
                    <a:p>
                      <a:pPr>
                        <a:lnSpc>
                          <a:spcPct val="107000"/>
                        </a:lnSpc>
                        <a:spcAft>
                          <a:spcPts val="800"/>
                        </a:spcAft>
                      </a:pPr>
                      <a:r>
                        <a:rPr lang="en-IN" sz="1600">
                          <a:effectLst/>
                          <a:latin typeface="Times New Roman" panose="02020603050405020304" pitchFamily="18" charset="0"/>
                          <a:cs typeface="Times New Roman" panose="02020603050405020304" pitchFamily="18" charset="0"/>
                        </a:rPr>
                        <a:t>North Atlantic and North Pacific images</a:t>
                      </a:r>
                      <a:endParaRPr lang="en-IN"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en-IN" sz="1600">
                          <a:effectLst/>
                          <a:latin typeface="Times New Roman" panose="02020603050405020304" pitchFamily="18" charset="0"/>
                          <a:cs typeface="Times New Roman" panose="02020603050405020304" pitchFamily="18" charset="0"/>
                        </a:rPr>
                        <a:t>North Indian images</a:t>
                      </a:r>
                      <a:endParaRPr lang="en-IN"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en-IN" sz="1600">
                          <a:effectLst/>
                          <a:latin typeface="Times New Roman" panose="02020603050405020304" pitchFamily="18" charset="0"/>
                          <a:cs typeface="Times New Roman" panose="02020603050405020304" pitchFamily="18" charset="0"/>
                        </a:rPr>
                        <a:t>7</a:t>
                      </a:r>
                      <a:endParaRPr lang="en-IN" sz="16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nSpc>
                          <a:spcPct val="107000"/>
                        </a:lnSpc>
                        <a:spcAft>
                          <a:spcPts val="800"/>
                        </a:spcAft>
                      </a:pPr>
                      <a:r>
                        <a:rPr lang="en-IN" sz="1600" dirty="0">
                          <a:effectLst/>
                          <a:latin typeface="Times New Roman" panose="02020603050405020304" pitchFamily="18" charset="0"/>
                          <a:cs typeface="Times New Roman" panose="02020603050405020304" pitchFamily="18" charset="0"/>
                        </a:rPr>
                        <a:t>53.6%</a:t>
                      </a:r>
                      <a:endParaRPr lang="en-IN"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94510420"/>
                  </a:ext>
                </a:extLst>
              </a:tr>
            </a:tbl>
          </a:graphicData>
        </a:graphic>
      </p:graphicFrame>
      <p:sp>
        <p:nvSpPr>
          <p:cNvPr id="6" name="Title 2">
            <a:extLst>
              <a:ext uri="{FF2B5EF4-FFF2-40B4-BE49-F238E27FC236}">
                <a16:creationId xmlns:a16="http://schemas.microsoft.com/office/drawing/2014/main" id="{B2D6E6B7-5952-C868-BAC2-796AADD7B887}"/>
              </a:ext>
            </a:extLst>
          </p:cNvPr>
          <p:cNvSpPr txBox="1">
            <a:spLocks/>
          </p:cNvSpPr>
          <p:nvPr/>
        </p:nvSpPr>
        <p:spPr>
          <a:xfrm>
            <a:off x="3376087" y="0"/>
            <a:ext cx="5234513" cy="763568"/>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sz="4000" b="1" dirty="0">
                <a:latin typeface="Times New Roman" panose="02020603050405020304" pitchFamily="18" charset="0"/>
                <a:ea typeface="Roboto" panose="02000000000000000000" pitchFamily="2" charset="0"/>
                <a:cs typeface="Times New Roman" panose="02020603050405020304" pitchFamily="18" charset="0"/>
              </a:rPr>
              <a:t>HURSAT Results (1/2)</a:t>
            </a:r>
          </a:p>
        </p:txBody>
      </p:sp>
      <p:pic>
        <p:nvPicPr>
          <p:cNvPr id="5" name="Picture 4">
            <a:extLst>
              <a:ext uri="{FF2B5EF4-FFF2-40B4-BE49-F238E27FC236}">
                <a16:creationId xmlns:a16="http://schemas.microsoft.com/office/drawing/2014/main" id="{3A949B59-F68A-2686-D9E4-0BF9B91624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2"/>
            <a:ext cx="720000" cy="77429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TextBox 6">
            <a:extLst>
              <a:ext uri="{FF2B5EF4-FFF2-40B4-BE49-F238E27FC236}">
                <a16:creationId xmlns:a16="http://schemas.microsoft.com/office/drawing/2014/main" id="{CA06DE17-527E-61D6-6673-EAD325A1FCC3}"/>
              </a:ext>
            </a:extLst>
          </p:cNvPr>
          <p:cNvSpPr txBox="1"/>
          <p:nvPr/>
        </p:nvSpPr>
        <p:spPr>
          <a:xfrm>
            <a:off x="4289169" y="855081"/>
            <a:ext cx="4009131" cy="369332"/>
          </a:xfrm>
          <a:prstGeom prst="rect">
            <a:avLst/>
          </a:prstGeom>
          <a:noFill/>
          <a:ln>
            <a:solidFill>
              <a:schemeClr val="tx1"/>
            </a:solidFill>
          </a:ln>
        </p:spPr>
        <p:txBody>
          <a:bodyPr wrap="square" rtlCol="0">
            <a:spAutoFit/>
          </a:bodyPr>
          <a:lstStyle/>
          <a:p>
            <a:pPr algn="ctr"/>
            <a:r>
              <a:rPr lang="en-IN" dirty="0">
                <a:latin typeface="Times New Roman" panose="02020603050405020304" pitchFamily="18" charset="0"/>
                <a:cs typeface="Times New Roman" panose="02020603050405020304" pitchFamily="18" charset="0"/>
              </a:rPr>
              <a:t>Table: Regression Testing Results</a:t>
            </a:r>
          </a:p>
        </p:txBody>
      </p:sp>
      <p:sp>
        <p:nvSpPr>
          <p:cNvPr id="8" name="TextBox 7">
            <a:extLst>
              <a:ext uri="{FF2B5EF4-FFF2-40B4-BE49-F238E27FC236}">
                <a16:creationId xmlns:a16="http://schemas.microsoft.com/office/drawing/2014/main" id="{FE7010DB-104E-66D3-0505-8AC77B571A44}"/>
              </a:ext>
            </a:extLst>
          </p:cNvPr>
          <p:cNvSpPr txBox="1"/>
          <p:nvPr/>
        </p:nvSpPr>
        <p:spPr>
          <a:xfrm>
            <a:off x="4672752" y="3505905"/>
            <a:ext cx="3241964" cy="369332"/>
          </a:xfrm>
          <a:prstGeom prst="rect">
            <a:avLst/>
          </a:prstGeom>
          <a:noFill/>
          <a:ln>
            <a:solidFill>
              <a:schemeClr val="tx1"/>
            </a:solidFill>
          </a:ln>
        </p:spPr>
        <p:txBody>
          <a:bodyPr wrap="square" rtlCol="0">
            <a:spAutoFit/>
          </a:bodyPr>
          <a:lstStyle/>
          <a:p>
            <a:pPr algn="ctr"/>
            <a:r>
              <a:rPr lang="en-IN" dirty="0">
                <a:latin typeface="Times New Roman" panose="02020603050405020304" pitchFamily="18" charset="0"/>
                <a:cs typeface="Times New Roman" panose="02020603050405020304" pitchFamily="18" charset="0"/>
              </a:rPr>
              <a:t>Table: Classification Results</a:t>
            </a:r>
          </a:p>
        </p:txBody>
      </p:sp>
      <p:sp>
        <p:nvSpPr>
          <p:cNvPr id="9" name="Slide Number Placeholder 2">
            <a:extLst>
              <a:ext uri="{FF2B5EF4-FFF2-40B4-BE49-F238E27FC236}">
                <a16:creationId xmlns:a16="http://schemas.microsoft.com/office/drawing/2014/main" id="{9F7089AD-AC69-147C-20AD-8ACA2760F5C7}"/>
              </a:ext>
            </a:extLst>
          </p:cNvPr>
          <p:cNvSpPr txBox="1">
            <a:spLocks/>
          </p:cNvSpPr>
          <p:nvPr/>
        </p:nvSpPr>
        <p:spPr>
          <a:xfrm>
            <a:off x="11763866" y="6492875"/>
            <a:ext cx="428134"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9099E15-0B61-4255-AA40-DB1990BD2F98}" type="slidenum">
              <a:rPr lang="en-IN" smtClean="0">
                <a:latin typeface="Times New Roman" panose="02020603050405020304" pitchFamily="18" charset="0"/>
                <a:cs typeface="Times New Roman" panose="02020603050405020304" pitchFamily="18" charset="0"/>
              </a:rPr>
              <a:pPr/>
              <a:t>25</a:t>
            </a:fld>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097527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B2D6E6B7-5952-C868-BAC2-796AADD7B887}"/>
              </a:ext>
            </a:extLst>
          </p:cNvPr>
          <p:cNvSpPr txBox="1">
            <a:spLocks/>
          </p:cNvSpPr>
          <p:nvPr/>
        </p:nvSpPr>
        <p:spPr>
          <a:xfrm>
            <a:off x="3376087" y="0"/>
            <a:ext cx="5234513" cy="763568"/>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sz="4000" b="1" dirty="0">
                <a:latin typeface="Times New Roman" panose="02020603050405020304" pitchFamily="18" charset="0"/>
                <a:ea typeface="Roboto" panose="02000000000000000000" pitchFamily="2" charset="0"/>
                <a:cs typeface="Times New Roman" panose="02020603050405020304" pitchFamily="18" charset="0"/>
              </a:rPr>
              <a:t>HURSAT Results (2/2)</a:t>
            </a:r>
          </a:p>
        </p:txBody>
      </p:sp>
      <p:pic>
        <p:nvPicPr>
          <p:cNvPr id="5" name="Picture 4">
            <a:extLst>
              <a:ext uri="{FF2B5EF4-FFF2-40B4-BE49-F238E27FC236}">
                <a16:creationId xmlns:a16="http://schemas.microsoft.com/office/drawing/2014/main" id="{3A949B59-F68A-2686-D9E4-0BF9B91624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2"/>
            <a:ext cx="720000" cy="77429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Picture 7">
            <a:extLst>
              <a:ext uri="{FF2B5EF4-FFF2-40B4-BE49-F238E27FC236}">
                <a16:creationId xmlns:a16="http://schemas.microsoft.com/office/drawing/2014/main" id="{D06C1B32-B48B-371B-5AC8-305609C8985F}"/>
              </a:ext>
            </a:extLst>
          </p:cNvPr>
          <p:cNvPicPr>
            <a:picLocks noChangeAspect="1"/>
          </p:cNvPicPr>
          <p:nvPr/>
        </p:nvPicPr>
        <p:blipFill rotWithShape="1">
          <a:blip r:embed="rId3"/>
          <a:srcRect l="3754" t="3988" r="10096"/>
          <a:stretch/>
        </p:blipFill>
        <p:spPr>
          <a:xfrm>
            <a:off x="113441" y="1373009"/>
            <a:ext cx="3622064" cy="3589560"/>
          </a:xfrm>
          <a:prstGeom prst="rect">
            <a:avLst/>
          </a:prstGeom>
        </p:spPr>
      </p:pic>
      <p:pic>
        <p:nvPicPr>
          <p:cNvPr id="10" name="Picture 9">
            <a:extLst>
              <a:ext uri="{FF2B5EF4-FFF2-40B4-BE49-F238E27FC236}">
                <a16:creationId xmlns:a16="http://schemas.microsoft.com/office/drawing/2014/main" id="{A7E614D5-2363-0EFE-CBF2-3912BEF6CF81}"/>
              </a:ext>
            </a:extLst>
          </p:cNvPr>
          <p:cNvPicPr>
            <a:picLocks noChangeAspect="1"/>
          </p:cNvPicPr>
          <p:nvPr/>
        </p:nvPicPr>
        <p:blipFill rotWithShape="1">
          <a:blip r:embed="rId4"/>
          <a:srcRect l="5313" t="2072" r="3333"/>
          <a:stretch/>
        </p:blipFill>
        <p:spPr>
          <a:xfrm>
            <a:off x="4096025" y="1373007"/>
            <a:ext cx="3622064" cy="3589561"/>
          </a:xfrm>
          <a:prstGeom prst="rect">
            <a:avLst/>
          </a:prstGeom>
        </p:spPr>
      </p:pic>
      <p:sp>
        <p:nvSpPr>
          <p:cNvPr id="11" name="TextBox 10">
            <a:extLst>
              <a:ext uri="{FF2B5EF4-FFF2-40B4-BE49-F238E27FC236}">
                <a16:creationId xmlns:a16="http://schemas.microsoft.com/office/drawing/2014/main" id="{96717CA1-BEB1-851D-9EBC-1BA55FEF23A5}"/>
              </a:ext>
            </a:extLst>
          </p:cNvPr>
          <p:cNvSpPr txBox="1"/>
          <p:nvPr/>
        </p:nvSpPr>
        <p:spPr>
          <a:xfrm>
            <a:off x="267717" y="5019032"/>
            <a:ext cx="3467788" cy="646331"/>
          </a:xfrm>
          <a:prstGeom prst="rect">
            <a:avLst/>
          </a:prstGeom>
          <a:noFill/>
          <a:ln>
            <a:solidFill>
              <a:schemeClr val="tx1"/>
            </a:solidFill>
          </a:ln>
        </p:spPr>
        <p:txBody>
          <a:bodyPr wrap="square" rtlCol="0">
            <a:spAutoFit/>
          </a:bodyPr>
          <a:lstStyle/>
          <a:p>
            <a:pPr algn="ctr"/>
            <a:r>
              <a:rPr lang="en-IN" dirty="0">
                <a:latin typeface="Times New Roman" panose="02020603050405020304" pitchFamily="18" charset="0"/>
                <a:cs typeface="Times New Roman" panose="02020603050405020304" pitchFamily="18" charset="0"/>
              </a:rPr>
              <a:t>Fig: North Atlantic Ocean Absolute Error Distribution</a:t>
            </a:r>
          </a:p>
        </p:txBody>
      </p:sp>
      <p:sp>
        <p:nvSpPr>
          <p:cNvPr id="12" name="TextBox 11">
            <a:extLst>
              <a:ext uri="{FF2B5EF4-FFF2-40B4-BE49-F238E27FC236}">
                <a16:creationId xmlns:a16="http://schemas.microsoft.com/office/drawing/2014/main" id="{87EACD7C-C923-D01D-2674-7F1D1260B459}"/>
              </a:ext>
            </a:extLst>
          </p:cNvPr>
          <p:cNvSpPr txBox="1"/>
          <p:nvPr/>
        </p:nvSpPr>
        <p:spPr>
          <a:xfrm>
            <a:off x="4096026" y="5019031"/>
            <a:ext cx="3622064" cy="646331"/>
          </a:xfrm>
          <a:prstGeom prst="rect">
            <a:avLst/>
          </a:prstGeom>
          <a:noFill/>
          <a:ln>
            <a:solidFill>
              <a:schemeClr val="tx1"/>
            </a:solidFill>
          </a:ln>
        </p:spPr>
        <p:txBody>
          <a:bodyPr wrap="square" rtlCol="0">
            <a:spAutoFit/>
          </a:bodyPr>
          <a:lstStyle/>
          <a:p>
            <a:pPr algn="ctr"/>
            <a:r>
              <a:rPr lang="en-IN" dirty="0">
                <a:latin typeface="Times New Roman" panose="02020603050405020304" pitchFamily="18" charset="0"/>
                <a:cs typeface="Times New Roman" panose="02020603050405020304" pitchFamily="18" charset="0"/>
              </a:rPr>
              <a:t>Fig: North Pacific Ocean Absolute Error Distribution</a:t>
            </a:r>
          </a:p>
        </p:txBody>
      </p:sp>
      <p:pic>
        <p:nvPicPr>
          <p:cNvPr id="14" name="Picture 13">
            <a:extLst>
              <a:ext uri="{FF2B5EF4-FFF2-40B4-BE49-F238E27FC236}">
                <a16:creationId xmlns:a16="http://schemas.microsoft.com/office/drawing/2014/main" id="{78BCC819-4929-0E46-8D35-F903AD1102D4}"/>
              </a:ext>
            </a:extLst>
          </p:cNvPr>
          <p:cNvPicPr>
            <a:picLocks noChangeAspect="1"/>
          </p:cNvPicPr>
          <p:nvPr/>
        </p:nvPicPr>
        <p:blipFill>
          <a:blip r:embed="rId5"/>
          <a:stretch>
            <a:fillRect/>
          </a:stretch>
        </p:blipFill>
        <p:spPr>
          <a:xfrm>
            <a:off x="8078610" y="1373008"/>
            <a:ext cx="3737519" cy="3589561"/>
          </a:xfrm>
          <a:prstGeom prst="rect">
            <a:avLst/>
          </a:prstGeom>
        </p:spPr>
      </p:pic>
      <p:sp>
        <p:nvSpPr>
          <p:cNvPr id="15" name="TextBox 14">
            <a:extLst>
              <a:ext uri="{FF2B5EF4-FFF2-40B4-BE49-F238E27FC236}">
                <a16:creationId xmlns:a16="http://schemas.microsoft.com/office/drawing/2014/main" id="{4E372CB2-658E-1982-815E-039E80EA0E27}"/>
              </a:ext>
            </a:extLst>
          </p:cNvPr>
          <p:cNvSpPr txBox="1"/>
          <p:nvPr/>
        </p:nvSpPr>
        <p:spPr>
          <a:xfrm>
            <a:off x="8078610" y="5013128"/>
            <a:ext cx="3737519" cy="646331"/>
          </a:xfrm>
          <a:prstGeom prst="rect">
            <a:avLst/>
          </a:prstGeom>
          <a:noFill/>
          <a:ln>
            <a:solidFill>
              <a:schemeClr val="tx1"/>
            </a:solidFill>
          </a:ln>
        </p:spPr>
        <p:txBody>
          <a:bodyPr wrap="square" rtlCol="0">
            <a:spAutoFit/>
          </a:bodyPr>
          <a:lstStyle/>
          <a:p>
            <a:pPr algn="ctr"/>
            <a:r>
              <a:rPr lang="en-IN" dirty="0">
                <a:latin typeface="Times New Roman" panose="02020603050405020304" pitchFamily="18" charset="0"/>
                <a:cs typeface="Times New Roman" panose="02020603050405020304" pitchFamily="18" charset="0"/>
              </a:rPr>
              <a:t>Fig: North Indian Ocean Absolute Error Distribution</a:t>
            </a:r>
          </a:p>
        </p:txBody>
      </p:sp>
      <p:sp>
        <p:nvSpPr>
          <p:cNvPr id="16" name="Slide Number Placeholder 2">
            <a:extLst>
              <a:ext uri="{FF2B5EF4-FFF2-40B4-BE49-F238E27FC236}">
                <a16:creationId xmlns:a16="http://schemas.microsoft.com/office/drawing/2014/main" id="{07A20F21-39D1-667C-7825-B05010D0E4C2}"/>
              </a:ext>
            </a:extLst>
          </p:cNvPr>
          <p:cNvSpPr txBox="1">
            <a:spLocks/>
          </p:cNvSpPr>
          <p:nvPr/>
        </p:nvSpPr>
        <p:spPr>
          <a:xfrm>
            <a:off x="11763866" y="6492875"/>
            <a:ext cx="428134"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9099E15-0B61-4255-AA40-DB1990BD2F98}" type="slidenum">
              <a:rPr lang="en-IN" smtClean="0">
                <a:latin typeface="Times New Roman" panose="02020603050405020304" pitchFamily="18" charset="0"/>
                <a:cs typeface="Times New Roman" panose="02020603050405020304" pitchFamily="18" charset="0"/>
              </a:rPr>
              <a:pPr/>
              <a:t>26</a:t>
            </a:fld>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874954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id="{CC0B3E35-32AD-ACA7-6737-06E2E495B221}"/>
              </a:ext>
            </a:extLst>
          </p:cNvPr>
          <p:cNvPicPr>
            <a:picLocks noGrp="1" noChangeAspect="1"/>
          </p:cNvPicPr>
          <p:nvPr>
            <p:ph type="pic" sz="quarter" idx="12"/>
          </p:nvPr>
        </p:nvPicPr>
        <p:blipFill>
          <a:blip r:embed="rId2">
            <a:extLst>
              <a:ext uri="{28A0092B-C50C-407E-A947-70E740481C1C}">
                <a14:useLocalDpi xmlns:a14="http://schemas.microsoft.com/office/drawing/2010/main" val="0"/>
              </a:ext>
            </a:extLst>
          </a:blip>
          <a:srcRect l="618" r="618"/>
          <a:stretch/>
        </p:blipFill>
        <p:spPr/>
      </p:pic>
      <p:sp>
        <p:nvSpPr>
          <p:cNvPr id="3" name="TextBox 2">
            <a:extLst>
              <a:ext uri="{FF2B5EF4-FFF2-40B4-BE49-F238E27FC236}">
                <a16:creationId xmlns:a16="http://schemas.microsoft.com/office/drawing/2014/main" id="{545FF784-9DC3-E935-BD44-04D5CB9E692F}"/>
              </a:ext>
            </a:extLst>
          </p:cNvPr>
          <p:cNvSpPr txBox="1"/>
          <p:nvPr/>
        </p:nvSpPr>
        <p:spPr>
          <a:xfrm>
            <a:off x="909420" y="2736502"/>
            <a:ext cx="4356847" cy="1815882"/>
          </a:xfrm>
          <a:prstGeom prst="rect">
            <a:avLst/>
          </a:prstGeom>
          <a:noFill/>
        </p:spPr>
        <p:txBody>
          <a:bodyPr wrap="square" rtlCol="0">
            <a:spAutoFit/>
          </a:bodyPr>
          <a:lstStyle/>
          <a:p>
            <a:pPr algn="ctr"/>
            <a:r>
              <a:rPr lang="en-US" sz="2800" dirty="0">
                <a:latin typeface="Times New Roman" panose="02020603050405020304" pitchFamily="18" charset="0"/>
                <a:cs typeface="Times New Roman" panose="02020603050405020304" pitchFamily="18" charset="0"/>
              </a:rPr>
              <a:t>Part 3</a:t>
            </a:r>
          </a:p>
          <a:p>
            <a:pPr algn="ctr"/>
            <a:r>
              <a:rPr lang="en-US" sz="2800" dirty="0">
                <a:latin typeface="Times New Roman" panose="02020603050405020304" pitchFamily="18" charset="0"/>
                <a:cs typeface="Times New Roman" panose="02020603050405020304" pitchFamily="18" charset="0"/>
              </a:rPr>
              <a:t>North Indian Ocean Tropical Cyclone Detection Using YOLOv5</a:t>
            </a:r>
          </a:p>
        </p:txBody>
      </p:sp>
      <p:pic>
        <p:nvPicPr>
          <p:cNvPr id="2" name="Picture 1">
            <a:extLst>
              <a:ext uri="{FF2B5EF4-FFF2-40B4-BE49-F238E27FC236}">
                <a16:creationId xmlns:a16="http://schemas.microsoft.com/office/drawing/2014/main" id="{35F06781-AC54-D296-66A8-173B12063F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2"/>
            <a:ext cx="720000" cy="77429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Slide Number Placeholder 2">
            <a:extLst>
              <a:ext uri="{FF2B5EF4-FFF2-40B4-BE49-F238E27FC236}">
                <a16:creationId xmlns:a16="http://schemas.microsoft.com/office/drawing/2014/main" id="{8F60F34C-7B24-D1F7-A1A4-F9B3DC944E60}"/>
              </a:ext>
            </a:extLst>
          </p:cNvPr>
          <p:cNvSpPr txBox="1">
            <a:spLocks/>
          </p:cNvSpPr>
          <p:nvPr/>
        </p:nvSpPr>
        <p:spPr>
          <a:xfrm>
            <a:off x="11763866" y="6492875"/>
            <a:ext cx="428134"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9099E15-0B61-4255-AA40-DB1990BD2F98}" type="slidenum">
              <a:rPr lang="en-IN" smtClean="0">
                <a:latin typeface="Times New Roman" panose="02020603050405020304" pitchFamily="18" charset="0"/>
                <a:cs typeface="Times New Roman" panose="02020603050405020304" pitchFamily="18" charset="0"/>
              </a:rPr>
              <a:pPr/>
              <a:t>27</a:t>
            </a:fld>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414545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1430E9F-69A0-C07F-E891-1EB650E02876}"/>
              </a:ext>
            </a:extLst>
          </p:cNvPr>
          <p:cNvSpPr txBox="1"/>
          <p:nvPr/>
        </p:nvSpPr>
        <p:spPr>
          <a:xfrm>
            <a:off x="1118682" y="0"/>
            <a:ext cx="10700424" cy="1323439"/>
          </a:xfrm>
          <a:prstGeom prst="rect">
            <a:avLst/>
          </a:prstGeom>
          <a:noFill/>
        </p:spPr>
        <p:txBody>
          <a:bodyPr wrap="square" rtlCol="0">
            <a:spAutoFit/>
          </a:bodyPr>
          <a:lstStyle/>
          <a:p>
            <a:pPr algn="ctr"/>
            <a:r>
              <a:rPr lang="en-IN" sz="4000" b="1" dirty="0">
                <a:latin typeface="Book Antiqua" panose="02040602050305030304" pitchFamily="18" charset="0"/>
              </a:rPr>
              <a:t>Data &amp; Methodology using YOLOv3 Architecture</a:t>
            </a:r>
          </a:p>
        </p:txBody>
      </p:sp>
      <p:sp>
        <p:nvSpPr>
          <p:cNvPr id="11" name="TextBox 10">
            <a:extLst>
              <a:ext uri="{FF2B5EF4-FFF2-40B4-BE49-F238E27FC236}">
                <a16:creationId xmlns:a16="http://schemas.microsoft.com/office/drawing/2014/main" id="{8716E909-0511-FD03-03CB-F41377202875}"/>
              </a:ext>
            </a:extLst>
          </p:cNvPr>
          <p:cNvSpPr txBox="1"/>
          <p:nvPr/>
        </p:nvSpPr>
        <p:spPr>
          <a:xfrm>
            <a:off x="629888" y="6338848"/>
            <a:ext cx="9903641" cy="461665"/>
          </a:xfrm>
          <a:prstGeom prst="rect">
            <a:avLst/>
          </a:prstGeom>
          <a:noFill/>
        </p:spPr>
        <p:txBody>
          <a:bodyPr wrap="square">
            <a:spAutoFit/>
          </a:bodyPr>
          <a:lstStyle/>
          <a:p>
            <a:r>
              <a:rPr lang="en-IN" sz="1200" i="1" dirty="0">
                <a:latin typeface="Times New Roman" panose="02020603050405020304" pitchFamily="18" charset="0"/>
                <a:cs typeface="Times New Roman" panose="02020603050405020304" pitchFamily="18" charset="0"/>
              </a:rPr>
              <a:t>Source: Detection of Collapsed Buildings in Post-Earthquake Remote Sensing Images Based on the Improved YOLOv3 - Scientific Figure on ResearchGate. Available from: https://www.researchgate.net/figure/Structure-of-the-Darknet53-convolutional-network_fig4_338121987</a:t>
            </a:r>
          </a:p>
        </p:txBody>
      </p:sp>
      <p:pic>
        <p:nvPicPr>
          <p:cNvPr id="3" name="Picture 2">
            <a:extLst>
              <a:ext uri="{FF2B5EF4-FFF2-40B4-BE49-F238E27FC236}">
                <a16:creationId xmlns:a16="http://schemas.microsoft.com/office/drawing/2014/main" id="{81AFB4AA-7D4F-7CF5-5DA0-EF3229D0CC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2"/>
            <a:ext cx="720000" cy="77429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Slide Number Placeholder 2">
            <a:extLst>
              <a:ext uri="{FF2B5EF4-FFF2-40B4-BE49-F238E27FC236}">
                <a16:creationId xmlns:a16="http://schemas.microsoft.com/office/drawing/2014/main" id="{1019FFD0-7C34-8CB0-7CAA-7B3CD0CFECE2}"/>
              </a:ext>
            </a:extLst>
          </p:cNvPr>
          <p:cNvSpPr txBox="1">
            <a:spLocks/>
          </p:cNvSpPr>
          <p:nvPr/>
        </p:nvSpPr>
        <p:spPr>
          <a:xfrm>
            <a:off x="11763866" y="6492875"/>
            <a:ext cx="428134"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9099E15-0B61-4255-AA40-DB1990BD2F98}" type="slidenum">
              <a:rPr lang="en-IN" smtClean="0">
                <a:latin typeface="Times New Roman" panose="02020603050405020304" pitchFamily="18" charset="0"/>
                <a:cs typeface="Times New Roman" panose="02020603050405020304" pitchFamily="18" charset="0"/>
              </a:rPr>
              <a:pPr/>
              <a:t>28</a:t>
            </a:fld>
            <a:endParaRPr lang="en-IN" dirty="0">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B7C193E6-45AC-BF18-025D-4B6D37E457A9}"/>
              </a:ext>
            </a:extLst>
          </p:cNvPr>
          <p:cNvSpPr txBox="1"/>
          <p:nvPr/>
        </p:nvSpPr>
        <p:spPr>
          <a:xfrm>
            <a:off x="881150" y="1749432"/>
            <a:ext cx="5072964" cy="1200329"/>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Images from CIMSS Tropical Data Archive captured Meteosat-5/7/8 for the period of 2000-2022.</a:t>
            </a:r>
          </a:p>
          <a:p>
            <a:r>
              <a:rPr lang="en-IN" dirty="0">
                <a:latin typeface="Times New Roman" panose="02020603050405020304" pitchFamily="18" charset="0"/>
                <a:cs typeface="Times New Roman" panose="02020603050405020304" pitchFamily="18" charset="0"/>
              </a:rPr>
              <a:t>Best Track data of NIO region is taken from the IMD for labelling the intensities of the images.</a:t>
            </a:r>
          </a:p>
        </p:txBody>
      </p:sp>
      <p:graphicFrame>
        <p:nvGraphicFramePr>
          <p:cNvPr id="8" name="Table 7">
            <a:extLst>
              <a:ext uri="{FF2B5EF4-FFF2-40B4-BE49-F238E27FC236}">
                <a16:creationId xmlns:a16="http://schemas.microsoft.com/office/drawing/2014/main" id="{84AC8AC3-A732-12C8-0438-D5A7B845F398}"/>
              </a:ext>
            </a:extLst>
          </p:cNvPr>
          <p:cNvGraphicFramePr>
            <a:graphicFrameLocks noGrp="1"/>
          </p:cNvGraphicFramePr>
          <p:nvPr>
            <p:extLst>
              <p:ext uri="{D42A27DB-BD31-4B8C-83A1-F6EECF244321}">
                <p14:modId xmlns:p14="http://schemas.microsoft.com/office/powerpoint/2010/main" val="1738731183"/>
              </p:ext>
            </p:extLst>
          </p:nvPr>
        </p:nvGraphicFramePr>
        <p:xfrm>
          <a:off x="629888" y="3768588"/>
          <a:ext cx="5769032" cy="2225040"/>
        </p:xfrm>
        <a:graphic>
          <a:graphicData uri="http://schemas.openxmlformats.org/drawingml/2006/table">
            <a:tbl>
              <a:tblPr firstRow="1" bandRow="1">
                <a:tableStyleId>{5C22544A-7EE6-4342-B048-85BDC9FD1C3A}</a:tableStyleId>
              </a:tblPr>
              <a:tblGrid>
                <a:gridCol w="1168229">
                  <a:extLst>
                    <a:ext uri="{9D8B030D-6E8A-4147-A177-3AD203B41FA5}">
                      <a16:colId xmlns:a16="http://schemas.microsoft.com/office/drawing/2014/main" val="2780205274"/>
                    </a:ext>
                  </a:extLst>
                </a:gridCol>
                <a:gridCol w="1741225">
                  <a:extLst>
                    <a:ext uri="{9D8B030D-6E8A-4147-A177-3AD203B41FA5}">
                      <a16:colId xmlns:a16="http://schemas.microsoft.com/office/drawing/2014/main" val="905609424"/>
                    </a:ext>
                  </a:extLst>
                </a:gridCol>
                <a:gridCol w="2859578">
                  <a:extLst>
                    <a:ext uri="{9D8B030D-6E8A-4147-A177-3AD203B41FA5}">
                      <a16:colId xmlns:a16="http://schemas.microsoft.com/office/drawing/2014/main" val="3783496818"/>
                    </a:ext>
                  </a:extLst>
                </a:gridCol>
              </a:tblGrid>
              <a:tr h="370840">
                <a:tc>
                  <a:txBody>
                    <a:bodyPr/>
                    <a:lstStyle/>
                    <a:p>
                      <a:r>
                        <a:rPr lang="en-IN" dirty="0">
                          <a:latin typeface="Times New Roman" panose="02020603050405020304" pitchFamily="18" charset="0"/>
                          <a:cs typeface="Times New Roman" panose="02020603050405020304" pitchFamily="18" charset="0"/>
                        </a:rPr>
                        <a:t>Category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Times New Roman" panose="02020603050405020304" pitchFamily="18" charset="0"/>
                          <a:cs typeface="Times New Roman" panose="02020603050405020304" pitchFamily="18" charset="0"/>
                        </a:rPr>
                        <a:t>Wind Speed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Times New Roman" panose="02020603050405020304" pitchFamily="18" charset="0"/>
                          <a:cs typeface="Times New Roman" panose="02020603050405020304" pitchFamily="18" charset="0"/>
                        </a:rPr>
                        <a:t>Actual number of images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1943848"/>
                  </a:ext>
                </a:extLst>
              </a:tr>
              <a:tr h="370840">
                <a:tc>
                  <a:txBody>
                    <a:bodyPr/>
                    <a:lstStyle/>
                    <a:p>
                      <a:r>
                        <a:rPr lang="en-IN" dirty="0">
                          <a:latin typeface="Times New Roman" panose="02020603050405020304" pitchFamily="18" charset="0"/>
                          <a:cs typeface="Times New Roman" panose="02020603050405020304" pitchFamily="18" charset="0"/>
                        </a:rPr>
                        <a:t>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Times New Roman" panose="02020603050405020304" pitchFamily="18" charset="0"/>
                          <a:cs typeface="Times New Roman" panose="02020603050405020304" pitchFamily="18" charset="0"/>
                        </a:rPr>
                        <a:t>20-25 knots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Times New Roman" panose="02020603050405020304" pitchFamily="18" charset="0"/>
                          <a:cs typeface="Times New Roman" panose="02020603050405020304" pitchFamily="18" charset="0"/>
                        </a:rPr>
                        <a:t>352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87381778"/>
                  </a:ext>
                </a:extLst>
              </a:tr>
              <a:tr h="370840">
                <a:tc>
                  <a:txBody>
                    <a:bodyPr/>
                    <a:lstStyle/>
                    <a:p>
                      <a:r>
                        <a:rPr lang="en-IN" dirty="0">
                          <a:latin typeface="Times New Roman" panose="02020603050405020304" pitchFamily="18" charset="0"/>
                          <a:cs typeface="Times New Roman" panose="02020603050405020304" pitchFamily="18" charset="0"/>
                        </a:rPr>
                        <a:t>DD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Times New Roman" panose="02020603050405020304" pitchFamily="18" charset="0"/>
                          <a:cs typeface="Times New Roman" panose="02020603050405020304" pitchFamily="18" charset="0"/>
                        </a:rPr>
                        <a:t>30-35 knots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Times New Roman" panose="02020603050405020304" pitchFamily="18" charset="0"/>
                          <a:cs typeface="Times New Roman" panose="02020603050405020304" pitchFamily="18" charset="0"/>
                        </a:rPr>
                        <a:t>534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70715792"/>
                  </a:ext>
                </a:extLst>
              </a:tr>
              <a:tr h="370840">
                <a:tc>
                  <a:txBody>
                    <a:bodyPr/>
                    <a:lstStyle/>
                    <a:p>
                      <a:r>
                        <a:rPr lang="en-IN" dirty="0">
                          <a:latin typeface="Times New Roman" panose="02020603050405020304" pitchFamily="18" charset="0"/>
                          <a:cs typeface="Times New Roman" panose="02020603050405020304" pitchFamily="18" charset="0"/>
                        </a:rPr>
                        <a:t>CS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Times New Roman" panose="02020603050405020304" pitchFamily="18" charset="0"/>
                          <a:cs typeface="Times New Roman" panose="02020603050405020304" pitchFamily="18" charset="0"/>
                        </a:rPr>
                        <a:t>40-50 knots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Times New Roman" panose="02020603050405020304" pitchFamily="18" charset="0"/>
                          <a:cs typeface="Times New Roman" panose="02020603050405020304" pitchFamily="18" charset="0"/>
                        </a:rPr>
                        <a:t>396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26026887"/>
                  </a:ext>
                </a:extLst>
              </a:tr>
              <a:tr h="370840">
                <a:tc>
                  <a:txBody>
                    <a:bodyPr/>
                    <a:lstStyle/>
                    <a:p>
                      <a:r>
                        <a:rPr lang="en-IN" dirty="0">
                          <a:latin typeface="Times New Roman" panose="02020603050405020304" pitchFamily="18" charset="0"/>
                          <a:cs typeface="Times New Roman" panose="02020603050405020304" pitchFamily="18" charset="0"/>
                        </a:rPr>
                        <a:t>SCS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Times New Roman" panose="02020603050405020304" pitchFamily="18" charset="0"/>
                          <a:cs typeface="Times New Roman" panose="02020603050405020304" pitchFamily="18" charset="0"/>
                        </a:rPr>
                        <a:t>55-65 knots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Times New Roman" panose="02020603050405020304" pitchFamily="18" charset="0"/>
                          <a:cs typeface="Times New Roman" panose="02020603050405020304" pitchFamily="18" charset="0"/>
                        </a:rPr>
                        <a:t>257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25996906"/>
                  </a:ext>
                </a:extLst>
              </a:tr>
              <a:tr h="370840">
                <a:tc>
                  <a:txBody>
                    <a:bodyPr/>
                    <a:lstStyle/>
                    <a:p>
                      <a:r>
                        <a:rPr lang="en-IN" dirty="0">
                          <a:latin typeface="Times New Roman" panose="02020603050405020304" pitchFamily="18" charset="0"/>
                          <a:cs typeface="Times New Roman" panose="02020603050405020304" pitchFamily="18" charset="0"/>
                        </a:rPr>
                        <a:t>VSCS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Times New Roman" panose="02020603050405020304" pitchFamily="18" charset="0"/>
                          <a:cs typeface="Times New Roman" panose="02020603050405020304" pitchFamily="18" charset="0"/>
                        </a:rPr>
                        <a:t>70+ knots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latin typeface="Times New Roman" panose="02020603050405020304" pitchFamily="18" charset="0"/>
                          <a:cs typeface="Times New Roman" panose="02020603050405020304" pitchFamily="18" charset="0"/>
                        </a:rPr>
                        <a:t>305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11979660"/>
                  </a:ext>
                </a:extLst>
              </a:tr>
            </a:tbl>
          </a:graphicData>
        </a:graphic>
      </p:graphicFrame>
      <p:sp>
        <p:nvSpPr>
          <p:cNvPr id="10" name="TextBox 9">
            <a:extLst>
              <a:ext uri="{FF2B5EF4-FFF2-40B4-BE49-F238E27FC236}">
                <a16:creationId xmlns:a16="http://schemas.microsoft.com/office/drawing/2014/main" id="{3929CD7E-26CB-9459-D985-0ADE183B75F2}"/>
              </a:ext>
            </a:extLst>
          </p:cNvPr>
          <p:cNvSpPr txBox="1"/>
          <p:nvPr/>
        </p:nvSpPr>
        <p:spPr>
          <a:xfrm>
            <a:off x="6468894" y="1749432"/>
            <a:ext cx="5072964" cy="1754326"/>
          </a:xfrm>
          <a:prstGeom prst="rect">
            <a:avLst/>
          </a:prstGeom>
          <a:noFill/>
        </p:spPr>
        <p:txBody>
          <a:bodyPr wrap="square" rtlCol="0">
            <a:spAutoFit/>
          </a:bodyPr>
          <a:lstStyle/>
          <a:p>
            <a:pPr algn="just"/>
            <a:r>
              <a:rPr lang="en-IN" dirty="0">
                <a:latin typeface="Times New Roman" panose="02020603050405020304" pitchFamily="18" charset="0"/>
                <a:cs typeface="Times New Roman" panose="02020603050405020304" pitchFamily="18" charset="0"/>
              </a:rPr>
              <a:t>Hyperparameter Tuning</a:t>
            </a:r>
          </a:p>
          <a:p>
            <a:pPr marL="285750" indent="-285750" algn="just">
              <a:buFont typeface="Wingdings" panose="05000000000000000000" pitchFamily="2" charset="2"/>
              <a:buChar char="Ø"/>
            </a:pPr>
            <a:r>
              <a:rPr lang="en-IN" dirty="0">
                <a:latin typeface="Times New Roman" panose="02020603050405020304" pitchFamily="18" charset="0"/>
                <a:cs typeface="Times New Roman" panose="02020603050405020304" pitchFamily="18" charset="0"/>
              </a:rPr>
              <a:t>Resized image: 640x640</a:t>
            </a:r>
          </a:p>
          <a:p>
            <a:pPr marL="285750" indent="-285750" algn="just">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Confidence threshold for object detection: 0.25</a:t>
            </a:r>
          </a:p>
          <a:p>
            <a:pPr marL="285750" indent="-285750" algn="just">
              <a:buFont typeface="Wingdings" panose="05000000000000000000" pitchFamily="2" charset="2"/>
              <a:buChar char="Ø"/>
            </a:pPr>
            <a:r>
              <a:rPr lang="en-US" dirty="0" err="1">
                <a:latin typeface="Times New Roman" panose="02020603050405020304" pitchFamily="18" charset="0"/>
                <a:cs typeface="Times New Roman" panose="02020603050405020304" pitchFamily="18" charset="0"/>
              </a:rPr>
              <a:t>IoU</a:t>
            </a:r>
            <a:r>
              <a:rPr lang="en-US" dirty="0">
                <a:latin typeface="Times New Roman" panose="02020603050405020304" pitchFamily="18" charset="0"/>
                <a:cs typeface="Times New Roman" panose="02020603050405020304" pitchFamily="18" charset="0"/>
              </a:rPr>
              <a:t> threshold: 0.45</a:t>
            </a:r>
          </a:p>
          <a:p>
            <a:pPr marL="285750" indent="-285750" algn="just">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Batch size: 2</a:t>
            </a:r>
          </a:p>
          <a:p>
            <a:pPr marL="285750" indent="-285750" algn="just">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Version of YOLOv5: YOLOv5x</a:t>
            </a:r>
            <a:endParaRPr lang="en-IN" dirty="0">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BA6C097B-3D14-2124-41F2-03AB14EE4BC2}"/>
              </a:ext>
            </a:extLst>
          </p:cNvPr>
          <p:cNvSpPr txBox="1"/>
          <p:nvPr/>
        </p:nvSpPr>
        <p:spPr>
          <a:xfrm>
            <a:off x="881150" y="3254786"/>
            <a:ext cx="5214850" cy="369332"/>
          </a:xfrm>
          <a:prstGeom prst="rect">
            <a:avLst/>
          </a:prstGeom>
          <a:noFill/>
          <a:ln>
            <a:solidFill>
              <a:schemeClr val="tx1"/>
            </a:solidFill>
          </a:ln>
        </p:spPr>
        <p:txBody>
          <a:bodyPr wrap="square" rtlCol="0">
            <a:spAutoFit/>
          </a:bodyPr>
          <a:lstStyle/>
          <a:p>
            <a:pPr algn="ctr"/>
            <a:r>
              <a:rPr lang="en-IN" dirty="0">
                <a:latin typeface="Times New Roman" panose="02020603050405020304" pitchFamily="18" charset="0"/>
                <a:cs typeface="Times New Roman" panose="02020603050405020304" pitchFamily="18" charset="0"/>
              </a:rPr>
              <a:t>Table: Category of cyclones (multiclass classification)</a:t>
            </a:r>
          </a:p>
        </p:txBody>
      </p:sp>
    </p:spTree>
    <p:extLst>
      <p:ext uri="{BB962C8B-B14F-4D97-AF65-F5344CB8AC3E}">
        <p14:creationId xmlns:p14="http://schemas.microsoft.com/office/powerpoint/2010/main" val="14801515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3C1C077-999C-FC24-A734-6AC2379AE5D3}"/>
              </a:ext>
            </a:extLst>
          </p:cNvPr>
          <p:cNvSpPr txBox="1">
            <a:spLocks/>
          </p:cNvSpPr>
          <p:nvPr/>
        </p:nvSpPr>
        <p:spPr>
          <a:xfrm>
            <a:off x="1813326" y="0"/>
            <a:ext cx="9246211" cy="705022"/>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sz="4000" b="1" dirty="0">
                <a:latin typeface="Times New Roman" panose="02020603050405020304" pitchFamily="18" charset="0"/>
                <a:ea typeface="Roboto" panose="02000000000000000000" pitchFamily="2" charset="0"/>
                <a:cs typeface="Times New Roman" panose="02020603050405020304" pitchFamily="18" charset="0"/>
              </a:rPr>
              <a:t>Cyclone Detections using YOLOv5 (1/2)</a:t>
            </a:r>
          </a:p>
        </p:txBody>
      </p:sp>
      <p:pic>
        <p:nvPicPr>
          <p:cNvPr id="5" name="Picture 4">
            <a:extLst>
              <a:ext uri="{FF2B5EF4-FFF2-40B4-BE49-F238E27FC236}">
                <a16:creationId xmlns:a16="http://schemas.microsoft.com/office/drawing/2014/main" id="{5376D9E1-2C94-8374-3694-8DA86783E0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2"/>
            <a:ext cx="720000" cy="77429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Picture 6">
            <a:extLst>
              <a:ext uri="{FF2B5EF4-FFF2-40B4-BE49-F238E27FC236}">
                <a16:creationId xmlns:a16="http://schemas.microsoft.com/office/drawing/2014/main" id="{DB20A385-76D1-D3CA-C97C-7503BA91F9E8}"/>
              </a:ext>
            </a:extLst>
          </p:cNvPr>
          <p:cNvPicPr>
            <a:picLocks noChangeAspect="1"/>
          </p:cNvPicPr>
          <p:nvPr/>
        </p:nvPicPr>
        <p:blipFill>
          <a:blip r:embed="rId3"/>
          <a:stretch>
            <a:fillRect/>
          </a:stretch>
        </p:blipFill>
        <p:spPr>
          <a:xfrm>
            <a:off x="123608" y="857422"/>
            <a:ext cx="4503810" cy="2751058"/>
          </a:xfrm>
          <a:prstGeom prst="rect">
            <a:avLst/>
          </a:prstGeom>
        </p:spPr>
      </p:pic>
      <p:pic>
        <p:nvPicPr>
          <p:cNvPr id="10" name="Picture 9">
            <a:extLst>
              <a:ext uri="{FF2B5EF4-FFF2-40B4-BE49-F238E27FC236}">
                <a16:creationId xmlns:a16="http://schemas.microsoft.com/office/drawing/2014/main" id="{1CAACB2C-604C-16A0-7A2F-EB47CF0B7E22}"/>
              </a:ext>
            </a:extLst>
          </p:cNvPr>
          <p:cNvPicPr>
            <a:picLocks noChangeAspect="1"/>
          </p:cNvPicPr>
          <p:nvPr/>
        </p:nvPicPr>
        <p:blipFill>
          <a:blip r:embed="rId4"/>
          <a:stretch>
            <a:fillRect/>
          </a:stretch>
        </p:blipFill>
        <p:spPr>
          <a:xfrm>
            <a:off x="5551366" y="924838"/>
            <a:ext cx="1770133" cy="1743294"/>
          </a:xfrm>
          <a:prstGeom prst="rect">
            <a:avLst/>
          </a:prstGeom>
        </p:spPr>
      </p:pic>
      <p:pic>
        <p:nvPicPr>
          <p:cNvPr id="17" name="Picture 16">
            <a:extLst>
              <a:ext uri="{FF2B5EF4-FFF2-40B4-BE49-F238E27FC236}">
                <a16:creationId xmlns:a16="http://schemas.microsoft.com/office/drawing/2014/main" id="{93B65BB6-93FC-4934-66F1-5B79CFC2B320}"/>
              </a:ext>
            </a:extLst>
          </p:cNvPr>
          <p:cNvPicPr>
            <a:picLocks noChangeAspect="1"/>
          </p:cNvPicPr>
          <p:nvPr/>
        </p:nvPicPr>
        <p:blipFill>
          <a:blip r:embed="rId5"/>
          <a:stretch>
            <a:fillRect/>
          </a:stretch>
        </p:blipFill>
        <p:spPr>
          <a:xfrm>
            <a:off x="6273563" y="4071207"/>
            <a:ext cx="1665094" cy="1511433"/>
          </a:xfrm>
          <a:prstGeom prst="rect">
            <a:avLst/>
          </a:prstGeom>
        </p:spPr>
      </p:pic>
      <p:sp>
        <p:nvSpPr>
          <p:cNvPr id="19" name="TextBox 18">
            <a:extLst>
              <a:ext uri="{FF2B5EF4-FFF2-40B4-BE49-F238E27FC236}">
                <a16:creationId xmlns:a16="http://schemas.microsoft.com/office/drawing/2014/main" id="{8398912F-F9C0-AA93-1A61-5961F10FD0A1}"/>
              </a:ext>
            </a:extLst>
          </p:cNvPr>
          <p:cNvSpPr txBox="1"/>
          <p:nvPr/>
        </p:nvSpPr>
        <p:spPr>
          <a:xfrm>
            <a:off x="1033549" y="4186107"/>
            <a:ext cx="3441469" cy="488417"/>
          </a:xfrm>
          <a:prstGeom prst="rect">
            <a:avLst/>
          </a:prstGeom>
          <a:noFill/>
        </p:spPr>
        <p:txBody>
          <a:bodyPr wrap="square" rtlCol="0">
            <a:spAutoFit/>
          </a:bodyPr>
          <a:lstStyle/>
          <a:p>
            <a:endParaRPr lang="en-IN" dirty="0"/>
          </a:p>
        </p:txBody>
      </p:sp>
      <p:sp>
        <p:nvSpPr>
          <p:cNvPr id="20" name="TextBox 19">
            <a:extLst>
              <a:ext uri="{FF2B5EF4-FFF2-40B4-BE49-F238E27FC236}">
                <a16:creationId xmlns:a16="http://schemas.microsoft.com/office/drawing/2014/main" id="{FA7B2D50-6127-116E-5D77-5B2CF0B08FA7}"/>
              </a:ext>
            </a:extLst>
          </p:cNvPr>
          <p:cNvSpPr txBox="1"/>
          <p:nvPr/>
        </p:nvSpPr>
        <p:spPr>
          <a:xfrm>
            <a:off x="1185949" y="4338507"/>
            <a:ext cx="3441469" cy="488417"/>
          </a:xfrm>
          <a:prstGeom prst="rect">
            <a:avLst/>
          </a:prstGeom>
          <a:noFill/>
        </p:spPr>
        <p:txBody>
          <a:bodyPr wrap="square" rtlCol="0">
            <a:spAutoFit/>
          </a:bodyPr>
          <a:lstStyle/>
          <a:p>
            <a:endParaRPr lang="en-IN" dirty="0"/>
          </a:p>
        </p:txBody>
      </p:sp>
      <p:sp>
        <p:nvSpPr>
          <p:cNvPr id="21" name="TextBox 20">
            <a:extLst>
              <a:ext uri="{FF2B5EF4-FFF2-40B4-BE49-F238E27FC236}">
                <a16:creationId xmlns:a16="http://schemas.microsoft.com/office/drawing/2014/main" id="{083E99EF-D8A3-876D-6B58-7B74E1A600CA}"/>
              </a:ext>
            </a:extLst>
          </p:cNvPr>
          <p:cNvSpPr txBox="1"/>
          <p:nvPr/>
        </p:nvSpPr>
        <p:spPr>
          <a:xfrm>
            <a:off x="5233702" y="2941662"/>
            <a:ext cx="2786937" cy="646331"/>
          </a:xfrm>
          <a:prstGeom prst="rect">
            <a:avLst/>
          </a:prstGeom>
          <a:noFill/>
          <a:ln>
            <a:solidFill>
              <a:schemeClr val="tx1"/>
            </a:solidFill>
          </a:ln>
        </p:spPr>
        <p:txBody>
          <a:bodyPr wrap="square" rtlCol="0">
            <a:spAutoFit/>
          </a:bodyPr>
          <a:lstStyle/>
          <a:p>
            <a:pPr algn="ctr"/>
            <a:r>
              <a:rPr lang="en-IN" dirty="0">
                <a:latin typeface="Times New Roman" panose="02020603050405020304" pitchFamily="18" charset="0"/>
                <a:cs typeface="Times New Roman" panose="02020603050405020304" pitchFamily="18" charset="0"/>
              </a:rPr>
              <a:t>Fig: Shows the pre-processed image.</a:t>
            </a:r>
          </a:p>
        </p:txBody>
      </p:sp>
      <p:sp>
        <p:nvSpPr>
          <p:cNvPr id="22" name="TextBox 21">
            <a:extLst>
              <a:ext uri="{FF2B5EF4-FFF2-40B4-BE49-F238E27FC236}">
                <a16:creationId xmlns:a16="http://schemas.microsoft.com/office/drawing/2014/main" id="{B2174E1D-0D1D-B3F8-7017-3A92D94135B5}"/>
              </a:ext>
            </a:extLst>
          </p:cNvPr>
          <p:cNvSpPr txBox="1"/>
          <p:nvPr/>
        </p:nvSpPr>
        <p:spPr>
          <a:xfrm>
            <a:off x="5417708" y="5650462"/>
            <a:ext cx="3441469" cy="646331"/>
          </a:xfrm>
          <a:prstGeom prst="rect">
            <a:avLst/>
          </a:prstGeom>
          <a:noFill/>
          <a:ln>
            <a:solidFill>
              <a:schemeClr val="tx1"/>
            </a:solidFill>
          </a:ln>
        </p:spPr>
        <p:txBody>
          <a:bodyPr wrap="square" rtlCol="0">
            <a:spAutoFit/>
          </a:bodyPr>
          <a:lstStyle/>
          <a:p>
            <a:pPr algn="ctr"/>
            <a:r>
              <a:rPr lang="en-IN" dirty="0">
                <a:latin typeface="Times New Roman" panose="02020603050405020304" pitchFamily="18" charset="0"/>
                <a:cs typeface="Times New Roman" panose="02020603050405020304" pitchFamily="18" charset="0"/>
              </a:rPr>
              <a:t>Fig: Shows the enlarged view of the detected cyclone ”</a:t>
            </a:r>
            <a:r>
              <a:rPr lang="en-IN" dirty="0" err="1">
                <a:latin typeface="Times New Roman" panose="02020603050405020304" pitchFamily="18" charset="0"/>
                <a:cs typeface="Times New Roman" panose="02020603050405020304" pitchFamily="18" charset="0"/>
              </a:rPr>
              <a:t>Asani</a:t>
            </a:r>
            <a:r>
              <a:rPr lang="en-IN" dirty="0">
                <a:latin typeface="Times New Roman" panose="02020603050405020304" pitchFamily="18" charset="0"/>
                <a:cs typeface="Times New Roman" panose="02020603050405020304" pitchFamily="18" charset="0"/>
              </a:rPr>
              <a:t>”</a:t>
            </a:r>
          </a:p>
        </p:txBody>
      </p:sp>
      <p:sp>
        <p:nvSpPr>
          <p:cNvPr id="23" name="TextBox 22">
            <a:extLst>
              <a:ext uri="{FF2B5EF4-FFF2-40B4-BE49-F238E27FC236}">
                <a16:creationId xmlns:a16="http://schemas.microsoft.com/office/drawing/2014/main" id="{EC3BAFF2-B244-53F0-FCAB-D03E83781975}"/>
              </a:ext>
            </a:extLst>
          </p:cNvPr>
          <p:cNvSpPr txBox="1"/>
          <p:nvPr/>
        </p:nvSpPr>
        <p:spPr>
          <a:xfrm>
            <a:off x="8390530" y="3047025"/>
            <a:ext cx="3441469" cy="369332"/>
          </a:xfrm>
          <a:prstGeom prst="rect">
            <a:avLst/>
          </a:prstGeom>
          <a:noFill/>
          <a:ln>
            <a:solidFill>
              <a:schemeClr val="tx1"/>
            </a:solidFill>
          </a:ln>
        </p:spPr>
        <p:txBody>
          <a:bodyPr wrap="square" rtlCol="0">
            <a:spAutoFit/>
          </a:bodyPr>
          <a:lstStyle/>
          <a:p>
            <a:pPr algn="ctr"/>
            <a:r>
              <a:rPr lang="en-IN" dirty="0">
                <a:latin typeface="Times New Roman" panose="02020603050405020304" pitchFamily="18" charset="0"/>
                <a:cs typeface="Times New Roman" panose="02020603050405020304" pitchFamily="18" charset="0"/>
              </a:rPr>
              <a:t>Fig: Shows the detected cyclone</a:t>
            </a:r>
          </a:p>
        </p:txBody>
      </p:sp>
      <p:pic>
        <p:nvPicPr>
          <p:cNvPr id="27" name="Picture 26">
            <a:extLst>
              <a:ext uri="{FF2B5EF4-FFF2-40B4-BE49-F238E27FC236}">
                <a16:creationId xmlns:a16="http://schemas.microsoft.com/office/drawing/2014/main" id="{49B38B1B-4AF3-1A7A-9249-072F504ECB32}"/>
              </a:ext>
            </a:extLst>
          </p:cNvPr>
          <p:cNvPicPr>
            <a:picLocks noChangeAspect="1"/>
          </p:cNvPicPr>
          <p:nvPr/>
        </p:nvPicPr>
        <p:blipFill>
          <a:blip r:embed="rId6"/>
          <a:stretch>
            <a:fillRect/>
          </a:stretch>
        </p:blipFill>
        <p:spPr>
          <a:xfrm>
            <a:off x="8859177" y="884372"/>
            <a:ext cx="2088015" cy="2100519"/>
          </a:xfrm>
          <a:prstGeom prst="rect">
            <a:avLst/>
          </a:prstGeom>
        </p:spPr>
      </p:pic>
      <p:sp>
        <p:nvSpPr>
          <p:cNvPr id="28" name="TextBox 27">
            <a:extLst>
              <a:ext uri="{FF2B5EF4-FFF2-40B4-BE49-F238E27FC236}">
                <a16:creationId xmlns:a16="http://schemas.microsoft.com/office/drawing/2014/main" id="{A430C345-FB9D-835C-54ED-A617FFEF9F2D}"/>
              </a:ext>
            </a:extLst>
          </p:cNvPr>
          <p:cNvSpPr txBox="1"/>
          <p:nvPr/>
        </p:nvSpPr>
        <p:spPr>
          <a:xfrm>
            <a:off x="123608" y="3691605"/>
            <a:ext cx="4503810" cy="646331"/>
          </a:xfrm>
          <a:prstGeom prst="rect">
            <a:avLst/>
          </a:prstGeom>
          <a:noFill/>
          <a:ln>
            <a:solidFill>
              <a:schemeClr val="tx1"/>
            </a:solidFill>
          </a:ln>
        </p:spPr>
        <p:txBody>
          <a:bodyPr wrap="square" rtlCol="0">
            <a:spAutoFit/>
          </a:bodyPr>
          <a:lstStyle/>
          <a:p>
            <a:pPr algn="ctr"/>
            <a:r>
              <a:rPr lang="en-IN" dirty="0">
                <a:latin typeface="Times New Roman" panose="02020603050405020304" pitchFamily="18" charset="0"/>
                <a:cs typeface="Times New Roman" panose="02020603050405020304" pitchFamily="18" charset="0"/>
              </a:rPr>
              <a:t>Fig: Original image (2022-05-07, 12:00:00 hrs)</a:t>
            </a:r>
          </a:p>
        </p:txBody>
      </p:sp>
      <p:sp>
        <p:nvSpPr>
          <p:cNvPr id="29" name="Slide Number Placeholder 2">
            <a:extLst>
              <a:ext uri="{FF2B5EF4-FFF2-40B4-BE49-F238E27FC236}">
                <a16:creationId xmlns:a16="http://schemas.microsoft.com/office/drawing/2014/main" id="{D7958D45-47E3-BB53-FEC7-4C68664F3938}"/>
              </a:ext>
            </a:extLst>
          </p:cNvPr>
          <p:cNvSpPr txBox="1">
            <a:spLocks/>
          </p:cNvSpPr>
          <p:nvPr/>
        </p:nvSpPr>
        <p:spPr>
          <a:xfrm>
            <a:off x="11763866" y="6492875"/>
            <a:ext cx="428134"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9099E15-0B61-4255-AA40-DB1990BD2F98}" type="slidenum">
              <a:rPr lang="en-IN" smtClean="0">
                <a:latin typeface="Times New Roman" panose="02020603050405020304" pitchFamily="18" charset="0"/>
                <a:cs typeface="Times New Roman" panose="02020603050405020304" pitchFamily="18" charset="0"/>
              </a:rPr>
              <a:pPr/>
              <a:t>29</a:t>
            </a:fld>
            <a:endParaRPr lang="en-IN" dirty="0">
              <a:latin typeface="Times New Roman" panose="02020603050405020304" pitchFamily="18" charset="0"/>
              <a:cs typeface="Times New Roman" panose="02020603050405020304" pitchFamily="18" charset="0"/>
            </a:endParaRPr>
          </a:p>
        </p:txBody>
      </p:sp>
      <p:pic>
        <p:nvPicPr>
          <p:cNvPr id="2" name="Graphic 1" descr="Arrow Slight curve">
            <a:extLst>
              <a:ext uri="{FF2B5EF4-FFF2-40B4-BE49-F238E27FC236}">
                <a16:creationId xmlns:a16="http://schemas.microsoft.com/office/drawing/2014/main" id="{D0750006-3670-BEF0-70D1-467AA156C64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718982" y="1452050"/>
            <a:ext cx="698726" cy="698726"/>
          </a:xfrm>
          <a:prstGeom prst="rect">
            <a:avLst/>
          </a:prstGeom>
        </p:spPr>
      </p:pic>
      <p:pic>
        <p:nvPicPr>
          <p:cNvPr id="4" name="Graphic 3" descr="Arrow Slight curve">
            <a:extLst>
              <a:ext uri="{FF2B5EF4-FFF2-40B4-BE49-F238E27FC236}">
                <a16:creationId xmlns:a16="http://schemas.microsoft.com/office/drawing/2014/main" id="{B460DB29-5232-5B58-7371-D139D217C87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748811" y="1454416"/>
            <a:ext cx="698726" cy="698726"/>
          </a:xfrm>
          <a:prstGeom prst="rect">
            <a:avLst/>
          </a:prstGeom>
        </p:spPr>
      </p:pic>
      <p:pic>
        <p:nvPicPr>
          <p:cNvPr id="6" name="Graphic 5" descr="Arrow Slight curve">
            <a:extLst>
              <a:ext uri="{FF2B5EF4-FFF2-40B4-BE49-F238E27FC236}">
                <a16:creationId xmlns:a16="http://schemas.microsoft.com/office/drawing/2014/main" id="{3CC03545-3C66-E3C3-2986-9D535C98B54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9686656">
            <a:off x="8945460" y="3721844"/>
            <a:ext cx="698726" cy="698726"/>
          </a:xfrm>
          <a:prstGeom prst="rect">
            <a:avLst/>
          </a:prstGeom>
        </p:spPr>
      </p:pic>
    </p:spTree>
    <p:extLst>
      <p:ext uri="{BB962C8B-B14F-4D97-AF65-F5344CB8AC3E}">
        <p14:creationId xmlns:p14="http://schemas.microsoft.com/office/powerpoint/2010/main" val="27835598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081943" y="5789"/>
            <a:ext cx="5760000" cy="720000"/>
          </a:xfrm>
          <a:prstGeom prst="rect">
            <a:avLst/>
          </a:prstGeom>
        </p:spPr>
        <p:txBody>
          <a:bodyPr>
            <a:noAutofit/>
          </a:bodyPr>
          <a:lstStyle/>
          <a:p>
            <a:pPr algn="ctr"/>
            <a:r>
              <a:rPr lang="en-US" sz="4000" b="1" dirty="0">
                <a:solidFill>
                  <a:schemeClr val="tx1"/>
                </a:solidFill>
                <a:latin typeface="Times New Roman" panose="02020603050405020304" pitchFamily="18" charset="0"/>
                <a:ea typeface="Roboto" panose="02000000000000000000" pitchFamily="2" charset="0"/>
                <a:cs typeface="Times New Roman" panose="02020603050405020304" pitchFamily="18" charset="0"/>
              </a:rPr>
              <a:t>Motivation</a:t>
            </a:r>
          </a:p>
        </p:txBody>
      </p:sp>
      <p:grpSp>
        <p:nvGrpSpPr>
          <p:cNvPr id="19" name="Group 18">
            <a:extLst>
              <a:ext uri="{FF2B5EF4-FFF2-40B4-BE49-F238E27FC236}">
                <a16:creationId xmlns:a16="http://schemas.microsoft.com/office/drawing/2014/main" id="{E30B88A1-27A3-4347-ABF7-6FD2261B7224}"/>
              </a:ext>
            </a:extLst>
          </p:cNvPr>
          <p:cNvGrpSpPr/>
          <p:nvPr/>
        </p:nvGrpSpPr>
        <p:grpSpPr>
          <a:xfrm>
            <a:off x="1217509" y="1380295"/>
            <a:ext cx="9765451" cy="4825280"/>
            <a:chOff x="931863" y="771525"/>
            <a:chExt cx="7286626" cy="3600450"/>
          </a:xfrm>
          <a:solidFill>
            <a:schemeClr val="bg1">
              <a:lumMod val="95000"/>
            </a:schemeClr>
          </a:solidFill>
        </p:grpSpPr>
        <p:sp>
          <p:nvSpPr>
            <p:cNvPr id="20" name="Freeform 5">
              <a:extLst>
                <a:ext uri="{FF2B5EF4-FFF2-40B4-BE49-F238E27FC236}">
                  <a16:creationId xmlns:a16="http://schemas.microsoft.com/office/drawing/2014/main" id="{E0CA0A42-00C0-4C91-82BF-30F5E34EEF10}"/>
                </a:ext>
              </a:extLst>
            </p:cNvPr>
            <p:cNvSpPr>
              <a:spLocks/>
            </p:cNvSpPr>
            <p:nvPr/>
          </p:nvSpPr>
          <p:spPr bwMode="auto">
            <a:xfrm>
              <a:off x="4589463" y="3444875"/>
              <a:ext cx="257175" cy="258763"/>
            </a:xfrm>
            <a:custGeom>
              <a:avLst/>
              <a:gdLst>
                <a:gd name="T0" fmla="*/ 38 w 102"/>
                <a:gd name="T1" fmla="*/ 98 h 103"/>
                <a:gd name="T2" fmla="*/ 42 w 102"/>
                <a:gd name="T3" fmla="*/ 96 h 103"/>
                <a:gd name="T4" fmla="*/ 47 w 102"/>
                <a:gd name="T5" fmla="*/ 101 h 103"/>
                <a:gd name="T6" fmla="*/ 57 w 102"/>
                <a:gd name="T7" fmla="*/ 101 h 103"/>
                <a:gd name="T8" fmla="*/ 62 w 102"/>
                <a:gd name="T9" fmla="*/ 96 h 103"/>
                <a:gd name="T10" fmla="*/ 62 w 102"/>
                <a:gd name="T11" fmla="*/ 43 h 103"/>
                <a:gd name="T12" fmla="*/ 70 w 102"/>
                <a:gd name="T13" fmla="*/ 40 h 103"/>
                <a:gd name="T14" fmla="*/ 70 w 102"/>
                <a:gd name="T15" fmla="*/ 12 h 103"/>
                <a:gd name="T16" fmla="*/ 78 w 102"/>
                <a:gd name="T17" fmla="*/ 11 h 103"/>
                <a:gd name="T18" fmla="*/ 87 w 102"/>
                <a:gd name="T19" fmla="*/ 9 h 103"/>
                <a:gd name="T20" fmla="*/ 91 w 102"/>
                <a:gd name="T21" fmla="*/ 12 h 103"/>
                <a:gd name="T22" fmla="*/ 97 w 102"/>
                <a:gd name="T23" fmla="*/ 8 h 103"/>
                <a:gd name="T24" fmla="*/ 102 w 102"/>
                <a:gd name="T25" fmla="*/ 7 h 103"/>
                <a:gd name="T26" fmla="*/ 102 w 102"/>
                <a:gd name="T27" fmla="*/ 5 h 103"/>
                <a:gd name="T28" fmla="*/ 85 w 102"/>
                <a:gd name="T29" fmla="*/ 7 h 103"/>
                <a:gd name="T30" fmla="*/ 72 w 102"/>
                <a:gd name="T31" fmla="*/ 7 h 103"/>
                <a:gd name="T32" fmla="*/ 55 w 102"/>
                <a:gd name="T33" fmla="*/ 7 h 103"/>
                <a:gd name="T34" fmla="*/ 52 w 102"/>
                <a:gd name="T35" fmla="*/ 5 h 103"/>
                <a:gd name="T36" fmla="*/ 24 w 102"/>
                <a:gd name="T37" fmla="*/ 5 h 103"/>
                <a:gd name="T38" fmla="*/ 17 w 102"/>
                <a:gd name="T39" fmla="*/ 3 h 103"/>
                <a:gd name="T40" fmla="*/ 9 w 102"/>
                <a:gd name="T41" fmla="*/ 2 h 103"/>
                <a:gd name="T42" fmla="*/ 6 w 102"/>
                <a:gd name="T43" fmla="*/ 0 h 103"/>
                <a:gd name="T44" fmla="*/ 3 w 102"/>
                <a:gd name="T45" fmla="*/ 3 h 103"/>
                <a:gd name="T46" fmla="*/ 0 w 102"/>
                <a:gd name="T47" fmla="*/ 3 h 103"/>
                <a:gd name="T48" fmla="*/ 5 w 102"/>
                <a:gd name="T49" fmla="*/ 14 h 103"/>
                <a:gd name="T50" fmla="*/ 13 w 102"/>
                <a:gd name="T51" fmla="*/ 30 h 103"/>
                <a:gd name="T52" fmla="*/ 21 w 102"/>
                <a:gd name="T53" fmla="*/ 47 h 103"/>
                <a:gd name="T54" fmla="*/ 21 w 102"/>
                <a:gd name="T55" fmla="*/ 60 h 103"/>
                <a:gd name="T56" fmla="*/ 24 w 102"/>
                <a:gd name="T57" fmla="*/ 73 h 103"/>
                <a:gd name="T58" fmla="*/ 29 w 102"/>
                <a:gd name="T59" fmla="*/ 93 h 103"/>
                <a:gd name="T60" fmla="*/ 34 w 102"/>
                <a:gd name="T61" fmla="*/ 99 h 103"/>
                <a:gd name="T62" fmla="*/ 38 w 102"/>
                <a:gd name="T63" fmla="*/ 98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2" h="103">
                  <a:moveTo>
                    <a:pt x="38" y="98"/>
                  </a:moveTo>
                  <a:cubicBezTo>
                    <a:pt x="38" y="96"/>
                    <a:pt x="41" y="93"/>
                    <a:pt x="42" y="96"/>
                  </a:cubicBezTo>
                  <a:cubicBezTo>
                    <a:pt x="44" y="98"/>
                    <a:pt x="43" y="101"/>
                    <a:pt x="47" y="101"/>
                  </a:cubicBezTo>
                  <a:cubicBezTo>
                    <a:pt x="50" y="101"/>
                    <a:pt x="56" y="103"/>
                    <a:pt x="57" y="101"/>
                  </a:cubicBezTo>
                  <a:cubicBezTo>
                    <a:pt x="58" y="100"/>
                    <a:pt x="62" y="99"/>
                    <a:pt x="62" y="96"/>
                  </a:cubicBezTo>
                  <a:cubicBezTo>
                    <a:pt x="62" y="93"/>
                    <a:pt x="62" y="45"/>
                    <a:pt x="62" y="43"/>
                  </a:cubicBezTo>
                  <a:cubicBezTo>
                    <a:pt x="62" y="41"/>
                    <a:pt x="70" y="43"/>
                    <a:pt x="70" y="40"/>
                  </a:cubicBezTo>
                  <a:cubicBezTo>
                    <a:pt x="70" y="37"/>
                    <a:pt x="70" y="12"/>
                    <a:pt x="70" y="12"/>
                  </a:cubicBezTo>
                  <a:cubicBezTo>
                    <a:pt x="70" y="12"/>
                    <a:pt x="76" y="12"/>
                    <a:pt x="78" y="11"/>
                  </a:cubicBezTo>
                  <a:cubicBezTo>
                    <a:pt x="80" y="11"/>
                    <a:pt x="85" y="8"/>
                    <a:pt x="87" y="9"/>
                  </a:cubicBezTo>
                  <a:cubicBezTo>
                    <a:pt x="88" y="10"/>
                    <a:pt x="90" y="13"/>
                    <a:pt x="91" y="12"/>
                  </a:cubicBezTo>
                  <a:cubicBezTo>
                    <a:pt x="92" y="11"/>
                    <a:pt x="94" y="8"/>
                    <a:pt x="97" y="8"/>
                  </a:cubicBezTo>
                  <a:cubicBezTo>
                    <a:pt x="98" y="8"/>
                    <a:pt x="100" y="8"/>
                    <a:pt x="102" y="7"/>
                  </a:cubicBezTo>
                  <a:cubicBezTo>
                    <a:pt x="102" y="6"/>
                    <a:pt x="102" y="6"/>
                    <a:pt x="102" y="5"/>
                  </a:cubicBezTo>
                  <a:cubicBezTo>
                    <a:pt x="102" y="3"/>
                    <a:pt x="87" y="6"/>
                    <a:pt x="85" y="7"/>
                  </a:cubicBezTo>
                  <a:cubicBezTo>
                    <a:pt x="82" y="7"/>
                    <a:pt x="75" y="9"/>
                    <a:pt x="72" y="7"/>
                  </a:cubicBezTo>
                  <a:cubicBezTo>
                    <a:pt x="70" y="6"/>
                    <a:pt x="55" y="7"/>
                    <a:pt x="55" y="7"/>
                  </a:cubicBezTo>
                  <a:cubicBezTo>
                    <a:pt x="52" y="5"/>
                    <a:pt x="52" y="5"/>
                    <a:pt x="52" y="5"/>
                  </a:cubicBezTo>
                  <a:cubicBezTo>
                    <a:pt x="52" y="5"/>
                    <a:pt x="27" y="5"/>
                    <a:pt x="24" y="5"/>
                  </a:cubicBezTo>
                  <a:cubicBezTo>
                    <a:pt x="21" y="5"/>
                    <a:pt x="19" y="4"/>
                    <a:pt x="17" y="3"/>
                  </a:cubicBezTo>
                  <a:cubicBezTo>
                    <a:pt x="14" y="1"/>
                    <a:pt x="12" y="1"/>
                    <a:pt x="9" y="2"/>
                  </a:cubicBezTo>
                  <a:cubicBezTo>
                    <a:pt x="6" y="3"/>
                    <a:pt x="8" y="0"/>
                    <a:pt x="6" y="0"/>
                  </a:cubicBezTo>
                  <a:cubicBezTo>
                    <a:pt x="4" y="0"/>
                    <a:pt x="3" y="3"/>
                    <a:pt x="3" y="3"/>
                  </a:cubicBezTo>
                  <a:cubicBezTo>
                    <a:pt x="0" y="3"/>
                    <a:pt x="0" y="3"/>
                    <a:pt x="0" y="3"/>
                  </a:cubicBezTo>
                  <a:cubicBezTo>
                    <a:pt x="0" y="6"/>
                    <a:pt x="2" y="10"/>
                    <a:pt x="5" y="14"/>
                  </a:cubicBezTo>
                  <a:cubicBezTo>
                    <a:pt x="7" y="17"/>
                    <a:pt x="11" y="24"/>
                    <a:pt x="13" y="30"/>
                  </a:cubicBezTo>
                  <a:cubicBezTo>
                    <a:pt x="14" y="36"/>
                    <a:pt x="19" y="42"/>
                    <a:pt x="21" y="47"/>
                  </a:cubicBezTo>
                  <a:cubicBezTo>
                    <a:pt x="22" y="51"/>
                    <a:pt x="20" y="58"/>
                    <a:pt x="21" y="60"/>
                  </a:cubicBezTo>
                  <a:cubicBezTo>
                    <a:pt x="22" y="63"/>
                    <a:pt x="23" y="68"/>
                    <a:pt x="24" y="73"/>
                  </a:cubicBezTo>
                  <a:cubicBezTo>
                    <a:pt x="25" y="78"/>
                    <a:pt x="25" y="88"/>
                    <a:pt x="29" y="93"/>
                  </a:cubicBezTo>
                  <a:cubicBezTo>
                    <a:pt x="31" y="94"/>
                    <a:pt x="33" y="96"/>
                    <a:pt x="34" y="99"/>
                  </a:cubicBezTo>
                  <a:cubicBezTo>
                    <a:pt x="36" y="99"/>
                    <a:pt x="38" y="99"/>
                    <a:pt x="38" y="98"/>
                  </a:cubicBezTo>
                  <a:close/>
                </a:path>
              </a:pathLst>
            </a:custGeom>
            <a:grpFill/>
            <a:ln w="9525" cap="flat">
              <a:solidFill>
                <a:schemeClr val="bg1">
                  <a:lumMod val="85000"/>
                </a:schemeClr>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2400" dirty="0"/>
            </a:p>
          </p:txBody>
        </p:sp>
        <p:sp>
          <p:nvSpPr>
            <p:cNvPr id="21" name="Freeform 6">
              <a:extLst>
                <a:ext uri="{FF2B5EF4-FFF2-40B4-BE49-F238E27FC236}">
                  <a16:creationId xmlns:a16="http://schemas.microsoft.com/office/drawing/2014/main" id="{9CD14C32-7A95-46F0-8961-DDFDF1E4AF4A}"/>
                </a:ext>
              </a:extLst>
            </p:cNvPr>
            <p:cNvSpPr>
              <a:spLocks/>
            </p:cNvSpPr>
            <p:nvPr/>
          </p:nvSpPr>
          <p:spPr bwMode="auto">
            <a:xfrm>
              <a:off x="4846638" y="3417888"/>
              <a:ext cx="163513" cy="139700"/>
            </a:xfrm>
            <a:custGeom>
              <a:avLst/>
              <a:gdLst>
                <a:gd name="T0" fmla="*/ 43 w 65"/>
                <a:gd name="T1" fmla="*/ 3 h 56"/>
                <a:gd name="T2" fmla="*/ 42 w 65"/>
                <a:gd name="T3" fmla="*/ 0 h 56"/>
                <a:gd name="T4" fmla="*/ 35 w 65"/>
                <a:gd name="T5" fmla="*/ 0 h 56"/>
                <a:gd name="T6" fmla="*/ 30 w 65"/>
                <a:gd name="T7" fmla="*/ 4 h 56"/>
                <a:gd name="T8" fmla="*/ 23 w 65"/>
                <a:gd name="T9" fmla="*/ 10 h 56"/>
                <a:gd name="T10" fmla="*/ 15 w 65"/>
                <a:gd name="T11" fmla="*/ 19 h 56"/>
                <a:gd name="T12" fmla="*/ 4 w 65"/>
                <a:gd name="T13" fmla="*/ 18 h 56"/>
                <a:gd name="T14" fmla="*/ 0 w 65"/>
                <a:gd name="T15" fmla="*/ 18 h 56"/>
                <a:gd name="T16" fmla="*/ 5 w 65"/>
                <a:gd name="T17" fmla="*/ 23 h 56"/>
                <a:gd name="T18" fmla="*/ 9 w 65"/>
                <a:gd name="T19" fmla="*/ 32 h 56"/>
                <a:gd name="T20" fmla="*/ 17 w 65"/>
                <a:gd name="T21" fmla="*/ 38 h 56"/>
                <a:gd name="T22" fmla="*/ 21 w 65"/>
                <a:gd name="T23" fmla="*/ 44 h 56"/>
                <a:gd name="T24" fmla="*/ 26 w 65"/>
                <a:gd name="T25" fmla="*/ 50 h 56"/>
                <a:gd name="T26" fmla="*/ 32 w 65"/>
                <a:gd name="T27" fmla="*/ 53 h 56"/>
                <a:gd name="T28" fmla="*/ 40 w 65"/>
                <a:gd name="T29" fmla="*/ 55 h 56"/>
                <a:gd name="T30" fmla="*/ 49 w 65"/>
                <a:gd name="T31" fmla="*/ 56 h 56"/>
                <a:gd name="T32" fmla="*/ 57 w 65"/>
                <a:gd name="T33" fmla="*/ 48 h 56"/>
                <a:gd name="T34" fmla="*/ 59 w 65"/>
                <a:gd name="T35" fmla="*/ 40 h 56"/>
                <a:gd name="T36" fmla="*/ 63 w 65"/>
                <a:gd name="T37" fmla="*/ 34 h 56"/>
                <a:gd name="T38" fmla="*/ 61 w 65"/>
                <a:gd name="T39" fmla="*/ 28 h 56"/>
                <a:gd name="T40" fmla="*/ 63 w 65"/>
                <a:gd name="T41" fmla="*/ 21 h 56"/>
                <a:gd name="T42" fmla="*/ 63 w 65"/>
                <a:gd name="T43" fmla="*/ 9 h 56"/>
                <a:gd name="T44" fmla="*/ 53 w 65"/>
                <a:gd name="T45" fmla="*/ 5 h 56"/>
                <a:gd name="T46" fmla="*/ 43 w 65"/>
                <a:gd name="T47" fmla="*/ 3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5" h="56">
                  <a:moveTo>
                    <a:pt x="43" y="3"/>
                  </a:moveTo>
                  <a:cubicBezTo>
                    <a:pt x="42" y="0"/>
                    <a:pt x="42" y="0"/>
                    <a:pt x="42" y="0"/>
                  </a:cubicBezTo>
                  <a:cubicBezTo>
                    <a:pt x="35" y="0"/>
                    <a:pt x="35" y="0"/>
                    <a:pt x="35" y="0"/>
                  </a:cubicBezTo>
                  <a:cubicBezTo>
                    <a:pt x="30" y="2"/>
                    <a:pt x="30" y="3"/>
                    <a:pt x="30" y="4"/>
                  </a:cubicBezTo>
                  <a:cubicBezTo>
                    <a:pt x="30" y="6"/>
                    <a:pt x="26" y="9"/>
                    <a:pt x="23" y="10"/>
                  </a:cubicBezTo>
                  <a:cubicBezTo>
                    <a:pt x="20" y="11"/>
                    <a:pt x="16" y="18"/>
                    <a:pt x="15" y="19"/>
                  </a:cubicBezTo>
                  <a:cubicBezTo>
                    <a:pt x="13" y="20"/>
                    <a:pt x="6" y="18"/>
                    <a:pt x="4" y="18"/>
                  </a:cubicBezTo>
                  <a:cubicBezTo>
                    <a:pt x="4" y="17"/>
                    <a:pt x="2" y="18"/>
                    <a:pt x="0" y="18"/>
                  </a:cubicBezTo>
                  <a:cubicBezTo>
                    <a:pt x="1" y="20"/>
                    <a:pt x="4" y="23"/>
                    <a:pt x="5" y="23"/>
                  </a:cubicBezTo>
                  <a:cubicBezTo>
                    <a:pt x="6" y="23"/>
                    <a:pt x="6" y="31"/>
                    <a:pt x="9" y="32"/>
                  </a:cubicBezTo>
                  <a:cubicBezTo>
                    <a:pt x="12" y="34"/>
                    <a:pt x="17" y="36"/>
                    <a:pt x="17" y="38"/>
                  </a:cubicBezTo>
                  <a:cubicBezTo>
                    <a:pt x="17" y="40"/>
                    <a:pt x="21" y="42"/>
                    <a:pt x="21" y="44"/>
                  </a:cubicBezTo>
                  <a:cubicBezTo>
                    <a:pt x="21" y="46"/>
                    <a:pt x="24" y="50"/>
                    <a:pt x="26" y="50"/>
                  </a:cubicBezTo>
                  <a:cubicBezTo>
                    <a:pt x="31" y="50"/>
                    <a:pt x="32" y="52"/>
                    <a:pt x="32" y="53"/>
                  </a:cubicBezTo>
                  <a:cubicBezTo>
                    <a:pt x="32" y="55"/>
                    <a:pt x="39" y="53"/>
                    <a:pt x="40" y="55"/>
                  </a:cubicBezTo>
                  <a:cubicBezTo>
                    <a:pt x="40" y="56"/>
                    <a:pt x="47" y="55"/>
                    <a:pt x="49" y="56"/>
                  </a:cubicBezTo>
                  <a:cubicBezTo>
                    <a:pt x="51" y="54"/>
                    <a:pt x="55" y="50"/>
                    <a:pt x="57" y="48"/>
                  </a:cubicBezTo>
                  <a:cubicBezTo>
                    <a:pt x="59" y="45"/>
                    <a:pt x="57" y="41"/>
                    <a:pt x="59" y="40"/>
                  </a:cubicBezTo>
                  <a:cubicBezTo>
                    <a:pt x="61" y="39"/>
                    <a:pt x="65" y="35"/>
                    <a:pt x="63" y="34"/>
                  </a:cubicBezTo>
                  <a:cubicBezTo>
                    <a:pt x="62" y="34"/>
                    <a:pt x="63" y="30"/>
                    <a:pt x="61" y="28"/>
                  </a:cubicBezTo>
                  <a:cubicBezTo>
                    <a:pt x="59" y="26"/>
                    <a:pt x="63" y="25"/>
                    <a:pt x="63" y="21"/>
                  </a:cubicBezTo>
                  <a:cubicBezTo>
                    <a:pt x="63" y="17"/>
                    <a:pt x="64" y="9"/>
                    <a:pt x="63" y="9"/>
                  </a:cubicBezTo>
                  <a:cubicBezTo>
                    <a:pt x="61" y="8"/>
                    <a:pt x="56" y="7"/>
                    <a:pt x="53" y="5"/>
                  </a:cubicBezTo>
                  <a:cubicBezTo>
                    <a:pt x="50" y="3"/>
                    <a:pt x="43" y="3"/>
                    <a:pt x="43" y="3"/>
                  </a:cubicBezTo>
                  <a:close/>
                </a:path>
              </a:pathLst>
            </a:custGeom>
            <a:grpFill/>
            <a:ln w="9525" cap="flat">
              <a:solidFill>
                <a:schemeClr val="bg1">
                  <a:lumMod val="85000"/>
                </a:schemeClr>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2400" dirty="0"/>
            </a:p>
          </p:txBody>
        </p:sp>
        <p:sp>
          <p:nvSpPr>
            <p:cNvPr id="22" name="Freeform 7">
              <a:extLst>
                <a:ext uri="{FF2B5EF4-FFF2-40B4-BE49-F238E27FC236}">
                  <a16:creationId xmlns:a16="http://schemas.microsoft.com/office/drawing/2014/main" id="{88E59039-0FD3-4389-889C-C7BFBBA5746C}"/>
                </a:ext>
              </a:extLst>
            </p:cNvPr>
            <p:cNvSpPr>
              <a:spLocks/>
            </p:cNvSpPr>
            <p:nvPr/>
          </p:nvSpPr>
          <p:spPr bwMode="auto">
            <a:xfrm>
              <a:off x="4745038" y="3462338"/>
              <a:ext cx="180975" cy="196850"/>
            </a:xfrm>
            <a:custGeom>
              <a:avLst/>
              <a:gdLst>
                <a:gd name="T0" fmla="*/ 66 w 72"/>
                <a:gd name="T1" fmla="*/ 32 h 78"/>
                <a:gd name="T2" fmla="*/ 61 w 72"/>
                <a:gd name="T3" fmla="*/ 26 h 78"/>
                <a:gd name="T4" fmla="*/ 57 w 72"/>
                <a:gd name="T5" fmla="*/ 20 h 78"/>
                <a:gd name="T6" fmla="*/ 49 w 72"/>
                <a:gd name="T7" fmla="*/ 14 h 78"/>
                <a:gd name="T8" fmla="*/ 45 w 72"/>
                <a:gd name="T9" fmla="*/ 5 h 78"/>
                <a:gd name="T10" fmla="*/ 40 w 72"/>
                <a:gd name="T11" fmla="*/ 0 h 78"/>
                <a:gd name="T12" fmla="*/ 35 w 72"/>
                <a:gd name="T13" fmla="*/ 1 h 78"/>
                <a:gd name="T14" fmla="*/ 29 w 72"/>
                <a:gd name="T15" fmla="*/ 5 h 78"/>
                <a:gd name="T16" fmla="*/ 25 w 72"/>
                <a:gd name="T17" fmla="*/ 2 h 78"/>
                <a:gd name="T18" fmla="*/ 16 w 72"/>
                <a:gd name="T19" fmla="*/ 4 h 78"/>
                <a:gd name="T20" fmla="*/ 8 w 72"/>
                <a:gd name="T21" fmla="*/ 5 h 78"/>
                <a:gd name="T22" fmla="*/ 8 w 72"/>
                <a:gd name="T23" fmla="*/ 33 h 78"/>
                <a:gd name="T24" fmla="*/ 0 w 72"/>
                <a:gd name="T25" fmla="*/ 36 h 78"/>
                <a:gd name="T26" fmla="*/ 0 w 72"/>
                <a:gd name="T27" fmla="*/ 60 h 78"/>
                <a:gd name="T28" fmla="*/ 4 w 72"/>
                <a:gd name="T29" fmla="*/ 62 h 78"/>
                <a:gd name="T30" fmla="*/ 7 w 72"/>
                <a:gd name="T31" fmla="*/ 71 h 78"/>
                <a:gd name="T32" fmla="*/ 5 w 72"/>
                <a:gd name="T33" fmla="*/ 73 h 78"/>
                <a:gd name="T34" fmla="*/ 6 w 72"/>
                <a:gd name="T35" fmla="*/ 77 h 78"/>
                <a:gd name="T36" fmla="*/ 14 w 72"/>
                <a:gd name="T37" fmla="*/ 76 h 78"/>
                <a:gd name="T38" fmla="*/ 22 w 72"/>
                <a:gd name="T39" fmla="*/ 68 h 78"/>
                <a:gd name="T40" fmla="*/ 27 w 72"/>
                <a:gd name="T41" fmla="*/ 64 h 78"/>
                <a:gd name="T42" fmla="*/ 37 w 72"/>
                <a:gd name="T43" fmla="*/ 67 h 78"/>
                <a:gd name="T44" fmla="*/ 44 w 72"/>
                <a:gd name="T45" fmla="*/ 63 h 78"/>
                <a:gd name="T46" fmla="*/ 47 w 72"/>
                <a:gd name="T47" fmla="*/ 57 h 78"/>
                <a:gd name="T48" fmla="*/ 54 w 72"/>
                <a:gd name="T49" fmla="*/ 52 h 78"/>
                <a:gd name="T50" fmla="*/ 58 w 72"/>
                <a:gd name="T51" fmla="*/ 47 h 78"/>
                <a:gd name="T52" fmla="*/ 64 w 72"/>
                <a:gd name="T53" fmla="*/ 42 h 78"/>
                <a:gd name="T54" fmla="*/ 69 w 72"/>
                <a:gd name="T55" fmla="*/ 39 h 78"/>
                <a:gd name="T56" fmla="*/ 72 w 72"/>
                <a:gd name="T57" fmla="*/ 35 h 78"/>
                <a:gd name="T58" fmla="*/ 72 w 72"/>
                <a:gd name="T59" fmla="*/ 35 h 78"/>
                <a:gd name="T60" fmla="*/ 66 w 72"/>
                <a:gd name="T61" fmla="*/ 32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2" h="78">
                  <a:moveTo>
                    <a:pt x="66" y="32"/>
                  </a:moveTo>
                  <a:cubicBezTo>
                    <a:pt x="64" y="32"/>
                    <a:pt x="61" y="28"/>
                    <a:pt x="61" y="26"/>
                  </a:cubicBezTo>
                  <a:cubicBezTo>
                    <a:pt x="61" y="24"/>
                    <a:pt x="57" y="22"/>
                    <a:pt x="57" y="20"/>
                  </a:cubicBezTo>
                  <a:cubicBezTo>
                    <a:pt x="57" y="18"/>
                    <a:pt x="52" y="16"/>
                    <a:pt x="49" y="14"/>
                  </a:cubicBezTo>
                  <a:cubicBezTo>
                    <a:pt x="46" y="13"/>
                    <a:pt x="46" y="5"/>
                    <a:pt x="45" y="5"/>
                  </a:cubicBezTo>
                  <a:cubicBezTo>
                    <a:pt x="44" y="5"/>
                    <a:pt x="41" y="2"/>
                    <a:pt x="40" y="0"/>
                  </a:cubicBezTo>
                  <a:cubicBezTo>
                    <a:pt x="38" y="1"/>
                    <a:pt x="36" y="1"/>
                    <a:pt x="35" y="1"/>
                  </a:cubicBezTo>
                  <a:cubicBezTo>
                    <a:pt x="32" y="1"/>
                    <a:pt x="30" y="4"/>
                    <a:pt x="29" y="5"/>
                  </a:cubicBezTo>
                  <a:cubicBezTo>
                    <a:pt x="28" y="6"/>
                    <a:pt x="26" y="3"/>
                    <a:pt x="25" y="2"/>
                  </a:cubicBezTo>
                  <a:cubicBezTo>
                    <a:pt x="23" y="1"/>
                    <a:pt x="18" y="4"/>
                    <a:pt x="16" y="4"/>
                  </a:cubicBezTo>
                  <a:cubicBezTo>
                    <a:pt x="14" y="5"/>
                    <a:pt x="8" y="5"/>
                    <a:pt x="8" y="5"/>
                  </a:cubicBezTo>
                  <a:cubicBezTo>
                    <a:pt x="8" y="5"/>
                    <a:pt x="8" y="30"/>
                    <a:pt x="8" y="33"/>
                  </a:cubicBezTo>
                  <a:cubicBezTo>
                    <a:pt x="8" y="36"/>
                    <a:pt x="0" y="34"/>
                    <a:pt x="0" y="36"/>
                  </a:cubicBezTo>
                  <a:cubicBezTo>
                    <a:pt x="0" y="37"/>
                    <a:pt x="0" y="48"/>
                    <a:pt x="0" y="60"/>
                  </a:cubicBezTo>
                  <a:cubicBezTo>
                    <a:pt x="2" y="60"/>
                    <a:pt x="4" y="61"/>
                    <a:pt x="4" y="62"/>
                  </a:cubicBezTo>
                  <a:cubicBezTo>
                    <a:pt x="5" y="64"/>
                    <a:pt x="7" y="70"/>
                    <a:pt x="7" y="71"/>
                  </a:cubicBezTo>
                  <a:cubicBezTo>
                    <a:pt x="6" y="73"/>
                    <a:pt x="5" y="72"/>
                    <a:pt x="5" y="73"/>
                  </a:cubicBezTo>
                  <a:cubicBezTo>
                    <a:pt x="5" y="74"/>
                    <a:pt x="4" y="77"/>
                    <a:pt x="6" y="77"/>
                  </a:cubicBezTo>
                  <a:cubicBezTo>
                    <a:pt x="9" y="77"/>
                    <a:pt x="13" y="78"/>
                    <a:pt x="14" y="76"/>
                  </a:cubicBezTo>
                  <a:cubicBezTo>
                    <a:pt x="16" y="74"/>
                    <a:pt x="22" y="70"/>
                    <a:pt x="22" y="68"/>
                  </a:cubicBezTo>
                  <a:cubicBezTo>
                    <a:pt x="22" y="66"/>
                    <a:pt x="23" y="61"/>
                    <a:pt x="27" y="64"/>
                  </a:cubicBezTo>
                  <a:cubicBezTo>
                    <a:pt x="31" y="66"/>
                    <a:pt x="32" y="67"/>
                    <a:pt x="37" y="67"/>
                  </a:cubicBezTo>
                  <a:cubicBezTo>
                    <a:pt x="42" y="67"/>
                    <a:pt x="43" y="66"/>
                    <a:pt x="44" y="63"/>
                  </a:cubicBezTo>
                  <a:cubicBezTo>
                    <a:pt x="45" y="60"/>
                    <a:pt x="44" y="57"/>
                    <a:pt x="47" y="57"/>
                  </a:cubicBezTo>
                  <a:cubicBezTo>
                    <a:pt x="51" y="57"/>
                    <a:pt x="54" y="54"/>
                    <a:pt x="54" y="52"/>
                  </a:cubicBezTo>
                  <a:cubicBezTo>
                    <a:pt x="54" y="50"/>
                    <a:pt x="56" y="47"/>
                    <a:pt x="58" y="47"/>
                  </a:cubicBezTo>
                  <a:cubicBezTo>
                    <a:pt x="60" y="47"/>
                    <a:pt x="64" y="44"/>
                    <a:pt x="64" y="42"/>
                  </a:cubicBezTo>
                  <a:cubicBezTo>
                    <a:pt x="65" y="39"/>
                    <a:pt x="68" y="40"/>
                    <a:pt x="69" y="39"/>
                  </a:cubicBezTo>
                  <a:cubicBezTo>
                    <a:pt x="70" y="38"/>
                    <a:pt x="71" y="37"/>
                    <a:pt x="72" y="35"/>
                  </a:cubicBezTo>
                  <a:cubicBezTo>
                    <a:pt x="72" y="35"/>
                    <a:pt x="72" y="35"/>
                    <a:pt x="72" y="35"/>
                  </a:cubicBezTo>
                  <a:cubicBezTo>
                    <a:pt x="72" y="34"/>
                    <a:pt x="71" y="32"/>
                    <a:pt x="66" y="32"/>
                  </a:cubicBezTo>
                  <a:close/>
                </a:path>
              </a:pathLst>
            </a:custGeom>
            <a:grpFill/>
            <a:ln w="9525" cap="flat">
              <a:solidFill>
                <a:schemeClr val="bg1">
                  <a:lumMod val="85000"/>
                </a:schemeClr>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2400" dirty="0"/>
            </a:p>
          </p:txBody>
        </p:sp>
        <p:sp>
          <p:nvSpPr>
            <p:cNvPr id="23" name="Freeform 8">
              <a:extLst>
                <a:ext uri="{FF2B5EF4-FFF2-40B4-BE49-F238E27FC236}">
                  <a16:creationId xmlns:a16="http://schemas.microsoft.com/office/drawing/2014/main" id="{425585BC-1B70-4A48-B1BB-CF625BDD2065}"/>
                </a:ext>
              </a:extLst>
            </p:cNvPr>
            <p:cNvSpPr>
              <a:spLocks/>
            </p:cNvSpPr>
            <p:nvPr/>
          </p:nvSpPr>
          <p:spPr bwMode="auto">
            <a:xfrm>
              <a:off x="4959351" y="3630613"/>
              <a:ext cx="25400" cy="36513"/>
            </a:xfrm>
            <a:custGeom>
              <a:avLst/>
              <a:gdLst>
                <a:gd name="T0" fmla="*/ 5 w 10"/>
                <a:gd name="T1" fmla="*/ 0 h 14"/>
                <a:gd name="T2" fmla="*/ 0 w 10"/>
                <a:gd name="T3" fmla="*/ 6 h 14"/>
                <a:gd name="T4" fmla="*/ 5 w 10"/>
                <a:gd name="T5" fmla="*/ 13 h 14"/>
                <a:gd name="T6" fmla="*/ 9 w 10"/>
                <a:gd name="T7" fmla="*/ 12 h 14"/>
                <a:gd name="T8" fmla="*/ 10 w 10"/>
                <a:gd name="T9" fmla="*/ 10 h 14"/>
                <a:gd name="T10" fmla="*/ 10 w 10"/>
                <a:gd name="T11" fmla="*/ 3 h 14"/>
                <a:gd name="T12" fmla="*/ 5 w 10"/>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10" h="14">
                  <a:moveTo>
                    <a:pt x="5" y="0"/>
                  </a:moveTo>
                  <a:cubicBezTo>
                    <a:pt x="3" y="0"/>
                    <a:pt x="0" y="5"/>
                    <a:pt x="0" y="6"/>
                  </a:cubicBezTo>
                  <a:cubicBezTo>
                    <a:pt x="0" y="7"/>
                    <a:pt x="2" y="13"/>
                    <a:pt x="5" y="13"/>
                  </a:cubicBezTo>
                  <a:cubicBezTo>
                    <a:pt x="7" y="14"/>
                    <a:pt x="9" y="13"/>
                    <a:pt x="9" y="12"/>
                  </a:cubicBezTo>
                  <a:cubicBezTo>
                    <a:pt x="9" y="11"/>
                    <a:pt x="10" y="10"/>
                    <a:pt x="10" y="10"/>
                  </a:cubicBezTo>
                  <a:cubicBezTo>
                    <a:pt x="10" y="8"/>
                    <a:pt x="10" y="5"/>
                    <a:pt x="10" y="3"/>
                  </a:cubicBezTo>
                  <a:cubicBezTo>
                    <a:pt x="8" y="2"/>
                    <a:pt x="6" y="0"/>
                    <a:pt x="5" y="0"/>
                  </a:cubicBezTo>
                  <a:close/>
                </a:path>
              </a:pathLst>
            </a:custGeom>
            <a:grpFill/>
            <a:ln w="9525" cap="flat">
              <a:solidFill>
                <a:schemeClr val="bg1">
                  <a:lumMod val="85000"/>
                </a:schemeClr>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2400" dirty="0"/>
            </a:p>
          </p:txBody>
        </p:sp>
        <p:sp>
          <p:nvSpPr>
            <p:cNvPr id="24" name="Freeform 9">
              <a:extLst>
                <a:ext uri="{FF2B5EF4-FFF2-40B4-BE49-F238E27FC236}">
                  <a16:creationId xmlns:a16="http://schemas.microsoft.com/office/drawing/2014/main" id="{BC67440F-1003-48C9-B01E-0D23CC00D9DC}"/>
                </a:ext>
              </a:extLst>
            </p:cNvPr>
            <p:cNvSpPr>
              <a:spLocks/>
            </p:cNvSpPr>
            <p:nvPr/>
          </p:nvSpPr>
          <p:spPr bwMode="auto">
            <a:xfrm>
              <a:off x="4886326" y="3689350"/>
              <a:ext cx="44450" cy="50800"/>
            </a:xfrm>
            <a:custGeom>
              <a:avLst/>
              <a:gdLst>
                <a:gd name="T0" fmla="*/ 12 w 18"/>
                <a:gd name="T1" fmla="*/ 2 h 20"/>
                <a:gd name="T2" fmla="*/ 4 w 18"/>
                <a:gd name="T3" fmla="*/ 5 h 20"/>
                <a:gd name="T4" fmla="*/ 0 w 18"/>
                <a:gd name="T5" fmla="*/ 13 h 20"/>
                <a:gd name="T6" fmla="*/ 4 w 18"/>
                <a:gd name="T7" fmla="*/ 19 h 20"/>
                <a:gd name="T8" fmla="*/ 8 w 18"/>
                <a:gd name="T9" fmla="*/ 20 h 20"/>
                <a:gd name="T10" fmla="*/ 10 w 18"/>
                <a:gd name="T11" fmla="*/ 15 h 20"/>
                <a:gd name="T12" fmla="*/ 15 w 18"/>
                <a:gd name="T13" fmla="*/ 14 h 20"/>
                <a:gd name="T14" fmla="*/ 18 w 18"/>
                <a:gd name="T15" fmla="*/ 8 h 20"/>
                <a:gd name="T16" fmla="*/ 12 w 18"/>
                <a:gd name="T1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20">
                  <a:moveTo>
                    <a:pt x="12" y="2"/>
                  </a:moveTo>
                  <a:cubicBezTo>
                    <a:pt x="11" y="0"/>
                    <a:pt x="5" y="3"/>
                    <a:pt x="4" y="5"/>
                  </a:cubicBezTo>
                  <a:cubicBezTo>
                    <a:pt x="3" y="7"/>
                    <a:pt x="0" y="13"/>
                    <a:pt x="0" y="13"/>
                  </a:cubicBezTo>
                  <a:cubicBezTo>
                    <a:pt x="4" y="19"/>
                    <a:pt x="4" y="19"/>
                    <a:pt x="4" y="19"/>
                  </a:cubicBezTo>
                  <a:cubicBezTo>
                    <a:pt x="8" y="20"/>
                    <a:pt x="8" y="20"/>
                    <a:pt x="8" y="20"/>
                  </a:cubicBezTo>
                  <a:cubicBezTo>
                    <a:pt x="8" y="20"/>
                    <a:pt x="9" y="17"/>
                    <a:pt x="10" y="15"/>
                  </a:cubicBezTo>
                  <a:cubicBezTo>
                    <a:pt x="10" y="13"/>
                    <a:pt x="15" y="16"/>
                    <a:pt x="15" y="14"/>
                  </a:cubicBezTo>
                  <a:cubicBezTo>
                    <a:pt x="15" y="12"/>
                    <a:pt x="18" y="10"/>
                    <a:pt x="18" y="8"/>
                  </a:cubicBezTo>
                  <a:cubicBezTo>
                    <a:pt x="18" y="6"/>
                    <a:pt x="13" y="4"/>
                    <a:pt x="12" y="2"/>
                  </a:cubicBezTo>
                  <a:close/>
                </a:path>
              </a:pathLst>
            </a:custGeom>
            <a:grpFill/>
            <a:ln w="9525" cap="flat">
              <a:solidFill>
                <a:schemeClr val="bg1">
                  <a:lumMod val="85000"/>
                </a:schemeClr>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2400" dirty="0"/>
            </a:p>
          </p:txBody>
        </p:sp>
        <p:sp>
          <p:nvSpPr>
            <p:cNvPr id="25" name="Freeform 10">
              <a:extLst>
                <a:ext uri="{FF2B5EF4-FFF2-40B4-BE49-F238E27FC236}">
                  <a16:creationId xmlns:a16="http://schemas.microsoft.com/office/drawing/2014/main" id="{3F60DA54-A0E1-4E52-A1DD-FEF1F6B725BE}"/>
                </a:ext>
              </a:extLst>
            </p:cNvPr>
            <p:cNvSpPr>
              <a:spLocks noEditPoints="1"/>
            </p:cNvSpPr>
            <p:nvPr/>
          </p:nvSpPr>
          <p:spPr bwMode="auto">
            <a:xfrm>
              <a:off x="4675188" y="3551238"/>
              <a:ext cx="327025" cy="285750"/>
            </a:xfrm>
            <a:custGeom>
              <a:avLst/>
              <a:gdLst>
                <a:gd name="T0" fmla="*/ 124 w 130"/>
                <a:gd name="T1" fmla="*/ 42 h 114"/>
                <a:gd name="T2" fmla="*/ 123 w 130"/>
                <a:gd name="T3" fmla="*/ 42 h 114"/>
                <a:gd name="T4" fmla="*/ 122 w 130"/>
                <a:gd name="T5" fmla="*/ 44 h 114"/>
                <a:gd name="T6" fmla="*/ 118 w 130"/>
                <a:gd name="T7" fmla="*/ 45 h 114"/>
                <a:gd name="T8" fmla="*/ 113 w 130"/>
                <a:gd name="T9" fmla="*/ 38 h 114"/>
                <a:gd name="T10" fmla="*/ 118 w 130"/>
                <a:gd name="T11" fmla="*/ 32 h 114"/>
                <a:gd name="T12" fmla="*/ 123 w 130"/>
                <a:gd name="T13" fmla="*/ 35 h 114"/>
                <a:gd name="T14" fmla="*/ 123 w 130"/>
                <a:gd name="T15" fmla="*/ 33 h 114"/>
                <a:gd name="T16" fmla="*/ 122 w 130"/>
                <a:gd name="T17" fmla="*/ 18 h 114"/>
                <a:gd name="T18" fmla="*/ 117 w 130"/>
                <a:gd name="T19" fmla="*/ 3 h 114"/>
                <a:gd name="T20" fmla="*/ 108 w 130"/>
                <a:gd name="T21" fmla="*/ 2 h 114"/>
                <a:gd name="T22" fmla="*/ 100 w 130"/>
                <a:gd name="T23" fmla="*/ 0 h 114"/>
                <a:gd name="T24" fmla="*/ 97 w 130"/>
                <a:gd name="T25" fmla="*/ 4 h 114"/>
                <a:gd name="T26" fmla="*/ 92 w 130"/>
                <a:gd name="T27" fmla="*/ 7 h 114"/>
                <a:gd name="T28" fmla="*/ 86 w 130"/>
                <a:gd name="T29" fmla="*/ 12 h 114"/>
                <a:gd name="T30" fmla="*/ 82 w 130"/>
                <a:gd name="T31" fmla="*/ 17 h 114"/>
                <a:gd name="T32" fmla="*/ 75 w 130"/>
                <a:gd name="T33" fmla="*/ 22 h 114"/>
                <a:gd name="T34" fmla="*/ 72 w 130"/>
                <a:gd name="T35" fmla="*/ 28 h 114"/>
                <a:gd name="T36" fmla="*/ 65 w 130"/>
                <a:gd name="T37" fmla="*/ 32 h 114"/>
                <a:gd name="T38" fmla="*/ 55 w 130"/>
                <a:gd name="T39" fmla="*/ 29 h 114"/>
                <a:gd name="T40" fmla="*/ 50 w 130"/>
                <a:gd name="T41" fmla="*/ 33 h 114"/>
                <a:gd name="T42" fmla="*/ 42 w 130"/>
                <a:gd name="T43" fmla="*/ 41 h 114"/>
                <a:gd name="T44" fmla="*/ 34 w 130"/>
                <a:gd name="T45" fmla="*/ 42 h 114"/>
                <a:gd name="T46" fmla="*/ 33 w 130"/>
                <a:gd name="T47" fmla="*/ 38 h 114"/>
                <a:gd name="T48" fmla="*/ 35 w 130"/>
                <a:gd name="T49" fmla="*/ 36 h 114"/>
                <a:gd name="T50" fmla="*/ 32 w 130"/>
                <a:gd name="T51" fmla="*/ 27 h 114"/>
                <a:gd name="T52" fmla="*/ 28 w 130"/>
                <a:gd name="T53" fmla="*/ 25 h 114"/>
                <a:gd name="T54" fmla="*/ 28 w 130"/>
                <a:gd name="T55" fmla="*/ 54 h 114"/>
                <a:gd name="T56" fmla="*/ 23 w 130"/>
                <a:gd name="T57" fmla="*/ 59 h 114"/>
                <a:gd name="T58" fmla="*/ 13 w 130"/>
                <a:gd name="T59" fmla="*/ 59 h 114"/>
                <a:gd name="T60" fmla="*/ 8 w 130"/>
                <a:gd name="T61" fmla="*/ 54 h 114"/>
                <a:gd name="T62" fmla="*/ 4 w 130"/>
                <a:gd name="T63" fmla="*/ 56 h 114"/>
                <a:gd name="T64" fmla="*/ 0 w 130"/>
                <a:gd name="T65" fmla="*/ 57 h 114"/>
                <a:gd name="T66" fmla="*/ 7 w 130"/>
                <a:gd name="T67" fmla="*/ 70 h 114"/>
                <a:gd name="T68" fmla="*/ 14 w 130"/>
                <a:gd name="T69" fmla="*/ 86 h 114"/>
                <a:gd name="T70" fmla="*/ 14 w 130"/>
                <a:gd name="T71" fmla="*/ 93 h 114"/>
                <a:gd name="T72" fmla="*/ 14 w 130"/>
                <a:gd name="T73" fmla="*/ 100 h 114"/>
                <a:gd name="T74" fmla="*/ 17 w 130"/>
                <a:gd name="T75" fmla="*/ 107 h 114"/>
                <a:gd name="T76" fmla="*/ 20 w 130"/>
                <a:gd name="T77" fmla="*/ 109 h 114"/>
                <a:gd name="T78" fmla="*/ 25 w 130"/>
                <a:gd name="T79" fmla="*/ 112 h 114"/>
                <a:gd name="T80" fmla="*/ 30 w 130"/>
                <a:gd name="T81" fmla="*/ 112 h 114"/>
                <a:gd name="T82" fmla="*/ 39 w 130"/>
                <a:gd name="T83" fmla="*/ 109 h 114"/>
                <a:gd name="T84" fmla="*/ 47 w 130"/>
                <a:gd name="T85" fmla="*/ 106 h 114"/>
                <a:gd name="T86" fmla="*/ 59 w 130"/>
                <a:gd name="T87" fmla="*/ 106 h 114"/>
                <a:gd name="T88" fmla="*/ 67 w 130"/>
                <a:gd name="T89" fmla="*/ 105 h 114"/>
                <a:gd name="T90" fmla="*/ 72 w 130"/>
                <a:gd name="T91" fmla="*/ 104 h 114"/>
                <a:gd name="T92" fmla="*/ 79 w 130"/>
                <a:gd name="T93" fmla="*/ 102 h 114"/>
                <a:gd name="T94" fmla="*/ 95 w 130"/>
                <a:gd name="T95" fmla="*/ 91 h 114"/>
                <a:gd name="T96" fmla="*/ 114 w 130"/>
                <a:gd name="T97" fmla="*/ 68 h 114"/>
                <a:gd name="T98" fmla="*/ 126 w 130"/>
                <a:gd name="T99" fmla="*/ 55 h 114"/>
                <a:gd name="T100" fmla="*/ 130 w 130"/>
                <a:gd name="T101" fmla="*/ 42 h 114"/>
                <a:gd name="T102" fmla="*/ 124 w 130"/>
                <a:gd name="T103" fmla="*/ 42 h 114"/>
                <a:gd name="T104" fmla="*/ 99 w 130"/>
                <a:gd name="T105" fmla="*/ 69 h 114"/>
                <a:gd name="T106" fmla="*/ 94 w 130"/>
                <a:gd name="T107" fmla="*/ 70 h 114"/>
                <a:gd name="T108" fmla="*/ 92 w 130"/>
                <a:gd name="T109" fmla="*/ 75 h 114"/>
                <a:gd name="T110" fmla="*/ 88 w 130"/>
                <a:gd name="T111" fmla="*/ 74 h 114"/>
                <a:gd name="T112" fmla="*/ 84 w 130"/>
                <a:gd name="T113" fmla="*/ 68 h 114"/>
                <a:gd name="T114" fmla="*/ 88 w 130"/>
                <a:gd name="T115" fmla="*/ 60 h 114"/>
                <a:gd name="T116" fmla="*/ 96 w 130"/>
                <a:gd name="T117" fmla="*/ 57 h 114"/>
                <a:gd name="T118" fmla="*/ 102 w 130"/>
                <a:gd name="T119" fmla="*/ 63 h 114"/>
                <a:gd name="T120" fmla="*/ 99 w 130"/>
                <a:gd name="T121" fmla="*/ 69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0" h="114">
                  <a:moveTo>
                    <a:pt x="124" y="42"/>
                  </a:moveTo>
                  <a:cubicBezTo>
                    <a:pt x="124" y="42"/>
                    <a:pt x="124" y="42"/>
                    <a:pt x="123" y="42"/>
                  </a:cubicBezTo>
                  <a:cubicBezTo>
                    <a:pt x="123" y="42"/>
                    <a:pt x="122" y="43"/>
                    <a:pt x="122" y="44"/>
                  </a:cubicBezTo>
                  <a:cubicBezTo>
                    <a:pt x="122" y="45"/>
                    <a:pt x="120" y="46"/>
                    <a:pt x="118" y="45"/>
                  </a:cubicBezTo>
                  <a:cubicBezTo>
                    <a:pt x="115" y="45"/>
                    <a:pt x="113" y="39"/>
                    <a:pt x="113" y="38"/>
                  </a:cubicBezTo>
                  <a:cubicBezTo>
                    <a:pt x="113" y="37"/>
                    <a:pt x="116" y="32"/>
                    <a:pt x="118" y="32"/>
                  </a:cubicBezTo>
                  <a:cubicBezTo>
                    <a:pt x="119" y="32"/>
                    <a:pt x="121" y="34"/>
                    <a:pt x="123" y="35"/>
                  </a:cubicBezTo>
                  <a:cubicBezTo>
                    <a:pt x="123" y="34"/>
                    <a:pt x="123" y="33"/>
                    <a:pt x="123" y="33"/>
                  </a:cubicBezTo>
                  <a:cubicBezTo>
                    <a:pt x="123" y="32"/>
                    <a:pt x="124" y="20"/>
                    <a:pt x="122" y="18"/>
                  </a:cubicBezTo>
                  <a:cubicBezTo>
                    <a:pt x="120" y="17"/>
                    <a:pt x="118" y="5"/>
                    <a:pt x="117" y="3"/>
                  </a:cubicBezTo>
                  <a:cubicBezTo>
                    <a:pt x="116" y="2"/>
                    <a:pt x="108" y="3"/>
                    <a:pt x="108" y="2"/>
                  </a:cubicBezTo>
                  <a:cubicBezTo>
                    <a:pt x="107" y="0"/>
                    <a:pt x="100" y="1"/>
                    <a:pt x="100" y="0"/>
                  </a:cubicBezTo>
                  <a:cubicBezTo>
                    <a:pt x="99" y="2"/>
                    <a:pt x="98" y="3"/>
                    <a:pt x="97" y="4"/>
                  </a:cubicBezTo>
                  <a:cubicBezTo>
                    <a:pt x="96" y="5"/>
                    <a:pt x="93" y="4"/>
                    <a:pt x="92" y="7"/>
                  </a:cubicBezTo>
                  <a:cubicBezTo>
                    <a:pt x="92" y="9"/>
                    <a:pt x="88" y="12"/>
                    <a:pt x="86" y="12"/>
                  </a:cubicBezTo>
                  <a:cubicBezTo>
                    <a:pt x="84" y="12"/>
                    <a:pt x="82" y="15"/>
                    <a:pt x="82" y="17"/>
                  </a:cubicBezTo>
                  <a:cubicBezTo>
                    <a:pt x="82" y="19"/>
                    <a:pt x="79" y="22"/>
                    <a:pt x="75" y="22"/>
                  </a:cubicBezTo>
                  <a:cubicBezTo>
                    <a:pt x="72" y="22"/>
                    <a:pt x="73" y="25"/>
                    <a:pt x="72" y="28"/>
                  </a:cubicBezTo>
                  <a:cubicBezTo>
                    <a:pt x="71" y="31"/>
                    <a:pt x="70" y="32"/>
                    <a:pt x="65" y="32"/>
                  </a:cubicBezTo>
                  <a:cubicBezTo>
                    <a:pt x="60" y="32"/>
                    <a:pt x="59" y="31"/>
                    <a:pt x="55" y="29"/>
                  </a:cubicBezTo>
                  <a:cubicBezTo>
                    <a:pt x="51" y="26"/>
                    <a:pt x="50" y="31"/>
                    <a:pt x="50" y="33"/>
                  </a:cubicBezTo>
                  <a:cubicBezTo>
                    <a:pt x="50" y="35"/>
                    <a:pt x="44" y="39"/>
                    <a:pt x="42" y="41"/>
                  </a:cubicBezTo>
                  <a:cubicBezTo>
                    <a:pt x="41" y="43"/>
                    <a:pt x="37" y="42"/>
                    <a:pt x="34" y="42"/>
                  </a:cubicBezTo>
                  <a:cubicBezTo>
                    <a:pt x="32" y="42"/>
                    <a:pt x="33" y="39"/>
                    <a:pt x="33" y="38"/>
                  </a:cubicBezTo>
                  <a:cubicBezTo>
                    <a:pt x="33" y="37"/>
                    <a:pt x="34" y="38"/>
                    <a:pt x="35" y="36"/>
                  </a:cubicBezTo>
                  <a:cubicBezTo>
                    <a:pt x="35" y="35"/>
                    <a:pt x="33" y="29"/>
                    <a:pt x="32" y="27"/>
                  </a:cubicBezTo>
                  <a:cubicBezTo>
                    <a:pt x="32" y="26"/>
                    <a:pt x="30" y="25"/>
                    <a:pt x="28" y="25"/>
                  </a:cubicBezTo>
                  <a:cubicBezTo>
                    <a:pt x="28" y="38"/>
                    <a:pt x="28" y="53"/>
                    <a:pt x="28" y="54"/>
                  </a:cubicBezTo>
                  <a:cubicBezTo>
                    <a:pt x="28" y="57"/>
                    <a:pt x="24" y="58"/>
                    <a:pt x="23" y="59"/>
                  </a:cubicBezTo>
                  <a:cubicBezTo>
                    <a:pt x="22" y="61"/>
                    <a:pt x="16" y="59"/>
                    <a:pt x="13" y="59"/>
                  </a:cubicBezTo>
                  <a:cubicBezTo>
                    <a:pt x="9" y="59"/>
                    <a:pt x="10" y="56"/>
                    <a:pt x="8" y="54"/>
                  </a:cubicBezTo>
                  <a:cubicBezTo>
                    <a:pt x="7" y="51"/>
                    <a:pt x="4" y="54"/>
                    <a:pt x="4" y="56"/>
                  </a:cubicBezTo>
                  <a:cubicBezTo>
                    <a:pt x="4" y="57"/>
                    <a:pt x="2" y="57"/>
                    <a:pt x="0" y="57"/>
                  </a:cubicBezTo>
                  <a:cubicBezTo>
                    <a:pt x="3" y="61"/>
                    <a:pt x="5" y="66"/>
                    <a:pt x="7" y="70"/>
                  </a:cubicBezTo>
                  <a:cubicBezTo>
                    <a:pt x="8" y="76"/>
                    <a:pt x="13" y="82"/>
                    <a:pt x="14" y="86"/>
                  </a:cubicBezTo>
                  <a:cubicBezTo>
                    <a:pt x="15" y="89"/>
                    <a:pt x="17" y="93"/>
                    <a:pt x="14" y="93"/>
                  </a:cubicBezTo>
                  <a:cubicBezTo>
                    <a:pt x="12" y="94"/>
                    <a:pt x="12" y="96"/>
                    <a:pt x="14" y="100"/>
                  </a:cubicBezTo>
                  <a:cubicBezTo>
                    <a:pt x="17" y="104"/>
                    <a:pt x="15" y="106"/>
                    <a:pt x="17" y="107"/>
                  </a:cubicBezTo>
                  <a:cubicBezTo>
                    <a:pt x="19" y="107"/>
                    <a:pt x="19" y="109"/>
                    <a:pt x="20" y="109"/>
                  </a:cubicBezTo>
                  <a:cubicBezTo>
                    <a:pt x="22" y="109"/>
                    <a:pt x="23" y="111"/>
                    <a:pt x="25" y="112"/>
                  </a:cubicBezTo>
                  <a:cubicBezTo>
                    <a:pt x="26" y="114"/>
                    <a:pt x="28" y="114"/>
                    <a:pt x="30" y="112"/>
                  </a:cubicBezTo>
                  <a:cubicBezTo>
                    <a:pt x="31" y="110"/>
                    <a:pt x="35" y="109"/>
                    <a:pt x="39" y="109"/>
                  </a:cubicBezTo>
                  <a:cubicBezTo>
                    <a:pt x="43" y="109"/>
                    <a:pt x="43" y="107"/>
                    <a:pt x="47" y="106"/>
                  </a:cubicBezTo>
                  <a:cubicBezTo>
                    <a:pt x="51" y="105"/>
                    <a:pt x="56" y="105"/>
                    <a:pt x="59" y="106"/>
                  </a:cubicBezTo>
                  <a:cubicBezTo>
                    <a:pt x="63" y="107"/>
                    <a:pt x="65" y="106"/>
                    <a:pt x="67" y="105"/>
                  </a:cubicBezTo>
                  <a:cubicBezTo>
                    <a:pt x="68" y="104"/>
                    <a:pt x="72" y="107"/>
                    <a:pt x="72" y="104"/>
                  </a:cubicBezTo>
                  <a:cubicBezTo>
                    <a:pt x="72" y="101"/>
                    <a:pt x="75" y="102"/>
                    <a:pt x="79" y="102"/>
                  </a:cubicBezTo>
                  <a:cubicBezTo>
                    <a:pt x="82" y="102"/>
                    <a:pt x="89" y="97"/>
                    <a:pt x="95" y="91"/>
                  </a:cubicBezTo>
                  <a:cubicBezTo>
                    <a:pt x="101" y="86"/>
                    <a:pt x="111" y="74"/>
                    <a:pt x="114" y="68"/>
                  </a:cubicBezTo>
                  <a:cubicBezTo>
                    <a:pt x="118" y="62"/>
                    <a:pt x="123" y="58"/>
                    <a:pt x="126" y="55"/>
                  </a:cubicBezTo>
                  <a:cubicBezTo>
                    <a:pt x="128" y="53"/>
                    <a:pt x="129" y="47"/>
                    <a:pt x="130" y="42"/>
                  </a:cubicBezTo>
                  <a:cubicBezTo>
                    <a:pt x="127" y="42"/>
                    <a:pt x="124" y="42"/>
                    <a:pt x="124" y="42"/>
                  </a:cubicBezTo>
                  <a:close/>
                  <a:moveTo>
                    <a:pt x="99" y="69"/>
                  </a:moveTo>
                  <a:cubicBezTo>
                    <a:pt x="99" y="71"/>
                    <a:pt x="94" y="68"/>
                    <a:pt x="94" y="70"/>
                  </a:cubicBezTo>
                  <a:cubicBezTo>
                    <a:pt x="93" y="72"/>
                    <a:pt x="92" y="75"/>
                    <a:pt x="92" y="75"/>
                  </a:cubicBezTo>
                  <a:cubicBezTo>
                    <a:pt x="88" y="74"/>
                    <a:pt x="88" y="74"/>
                    <a:pt x="88" y="74"/>
                  </a:cubicBezTo>
                  <a:cubicBezTo>
                    <a:pt x="84" y="68"/>
                    <a:pt x="84" y="68"/>
                    <a:pt x="84" y="68"/>
                  </a:cubicBezTo>
                  <a:cubicBezTo>
                    <a:pt x="84" y="68"/>
                    <a:pt x="87" y="62"/>
                    <a:pt x="88" y="60"/>
                  </a:cubicBezTo>
                  <a:cubicBezTo>
                    <a:pt x="89" y="58"/>
                    <a:pt x="95" y="55"/>
                    <a:pt x="96" y="57"/>
                  </a:cubicBezTo>
                  <a:cubicBezTo>
                    <a:pt x="97" y="59"/>
                    <a:pt x="102" y="61"/>
                    <a:pt x="102" y="63"/>
                  </a:cubicBezTo>
                  <a:cubicBezTo>
                    <a:pt x="102" y="65"/>
                    <a:pt x="99" y="67"/>
                    <a:pt x="99" y="69"/>
                  </a:cubicBezTo>
                  <a:close/>
                </a:path>
              </a:pathLst>
            </a:custGeom>
            <a:grpFill/>
            <a:ln w="9525" cap="flat">
              <a:solidFill>
                <a:schemeClr val="bg1">
                  <a:lumMod val="85000"/>
                </a:schemeClr>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2400" dirty="0"/>
            </a:p>
          </p:txBody>
        </p:sp>
        <p:sp>
          <p:nvSpPr>
            <p:cNvPr id="26" name="Freeform 11">
              <a:extLst>
                <a:ext uri="{FF2B5EF4-FFF2-40B4-BE49-F238E27FC236}">
                  <a16:creationId xmlns:a16="http://schemas.microsoft.com/office/drawing/2014/main" id="{58E88E16-C075-4580-9501-B47F873A5F39}"/>
                </a:ext>
              </a:extLst>
            </p:cNvPr>
            <p:cNvSpPr>
              <a:spLocks/>
            </p:cNvSpPr>
            <p:nvPr/>
          </p:nvSpPr>
          <p:spPr bwMode="auto">
            <a:xfrm>
              <a:off x="4589463" y="3216275"/>
              <a:ext cx="236538" cy="250825"/>
            </a:xfrm>
            <a:custGeom>
              <a:avLst/>
              <a:gdLst>
                <a:gd name="T0" fmla="*/ 6 w 94"/>
                <a:gd name="T1" fmla="*/ 91 h 100"/>
                <a:gd name="T2" fmla="*/ 9 w 94"/>
                <a:gd name="T3" fmla="*/ 93 h 100"/>
                <a:gd name="T4" fmla="*/ 17 w 94"/>
                <a:gd name="T5" fmla="*/ 94 h 100"/>
                <a:gd name="T6" fmla="*/ 24 w 94"/>
                <a:gd name="T7" fmla="*/ 96 h 100"/>
                <a:gd name="T8" fmla="*/ 52 w 94"/>
                <a:gd name="T9" fmla="*/ 96 h 100"/>
                <a:gd name="T10" fmla="*/ 55 w 94"/>
                <a:gd name="T11" fmla="*/ 98 h 100"/>
                <a:gd name="T12" fmla="*/ 72 w 94"/>
                <a:gd name="T13" fmla="*/ 98 h 100"/>
                <a:gd name="T14" fmla="*/ 85 w 94"/>
                <a:gd name="T15" fmla="*/ 98 h 100"/>
                <a:gd name="T16" fmla="*/ 87 w 94"/>
                <a:gd name="T17" fmla="*/ 97 h 100"/>
                <a:gd name="T18" fmla="*/ 78 w 94"/>
                <a:gd name="T19" fmla="*/ 84 h 100"/>
                <a:gd name="T20" fmla="*/ 79 w 94"/>
                <a:gd name="T21" fmla="*/ 58 h 100"/>
                <a:gd name="T22" fmla="*/ 91 w 94"/>
                <a:gd name="T23" fmla="*/ 58 h 100"/>
                <a:gd name="T24" fmla="*/ 93 w 94"/>
                <a:gd name="T25" fmla="*/ 56 h 100"/>
                <a:gd name="T26" fmla="*/ 94 w 94"/>
                <a:gd name="T27" fmla="*/ 40 h 100"/>
                <a:gd name="T28" fmla="*/ 92 w 94"/>
                <a:gd name="T29" fmla="*/ 40 h 100"/>
                <a:gd name="T30" fmla="*/ 85 w 94"/>
                <a:gd name="T31" fmla="*/ 41 h 100"/>
                <a:gd name="T32" fmla="*/ 81 w 94"/>
                <a:gd name="T33" fmla="*/ 43 h 100"/>
                <a:gd name="T34" fmla="*/ 81 w 94"/>
                <a:gd name="T35" fmla="*/ 36 h 100"/>
                <a:gd name="T36" fmla="*/ 77 w 94"/>
                <a:gd name="T37" fmla="*/ 30 h 100"/>
                <a:gd name="T38" fmla="*/ 78 w 94"/>
                <a:gd name="T39" fmla="*/ 19 h 100"/>
                <a:gd name="T40" fmla="*/ 76 w 94"/>
                <a:gd name="T41" fmla="*/ 12 h 100"/>
                <a:gd name="T42" fmla="*/ 71 w 94"/>
                <a:gd name="T43" fmla="*/ 11 h 100"/>
                <a:gd name="T44" fmla="*/ 67 w 94"/>
                <a:gd name="T45" fmla="*/ 9 h 100"/>
                <a:gd name="T46" fmla="*/ 61 w 94"/>
                <a:gd name="T47" fmla="*/ 9 h 100"/>
                <a:gd name="T48" fmla="*/ 58 w 94"/>
                <a:gd name="T49" fmla="*/ 16 h 100"/>
                <a:gd name="T50" fmla="*/ 48 w 94"/>
                <a:gd name="T51" fmla="*/ 18 h 100"/>
                <a:gd name="T52" fmla="*/ 41 w 94"/>
                <a:gd name="T53" fmla="*/ 13 h 100"/>
                <a:gd name="T54" fmla="*/ 38 w 94"/>
                <a:gd name="T55" fmla="*/ 7 h 100"/>
                <a:gd name="T56" fmla="*/ 37 w 94"/>
                <a:gd name="T57" fmla="*/ 0 h 100"/>
                <a:gd name="T58" fmla="*/ 11 w 94"/>
                <a:gd name="T59" fmla="*/ 0 h 100"/>
                <a:gd name="T60" fmla="*/ 6 w 94"/>
                <a:gd name="T61" fmla="*/ 3 h 100"/>
                <a:gd name="T62" fmla="*/ 13 w 94"/>
                <a:gd name="T63" fmla="*/ 19 h 100"/>
                <a:gd name="T64" fmla="*/ 12 w 94"/>
                <a:gd name="T65" fmla="*/ 28 h 100"/>
                <a:gd name="T66" fmla="*/ 17 w 94"/>
                <a:gd name="T67" fmla="*/ 45 h 100"/>
                <a:gd name="T68" fmla="*/ 11 w 94"/>
                <a:gd name="T69" fmla="*/ 56 h 100"/>
                <a:gd name="T70" fmla="*/ 5 w 94"/>
                <a:gd name="T71" fmla="*/ 72 h 100"/>
                <a:gd name="T72" fmla="*/ 1 w 94"/>
                <a:gd name="T73" fmla="*/ 83 h 100"/>
                <a:gd name="T74" fmla="*/ 0 w 94"/>
                <a:gd name="T75" fmla="*/ 94 h 100"/>
                <a:gd name="T76" fmla="*/ 0 w 94"/>
                <a:gd name="T77" fmla="*/ 94 h 100"/>
                <a:gd name="T78" fmla="*/ 3 w 94"/>
                <a:gd name="T79" fmla="*/ 94 h 100"/>
                <a:gd name="T80" fmla="*/ 6 w 94"/>
                <a:gd name="T81" fmla="*/ 9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94" h="100">
                  <a:moveTo>
                    <a:pt x="6" y="91"/>
                  </a:moveTo>
                  <a:cubicBezTo>
                    <a:pt x="8" y="91"/>
                    <a:pt x="6" y="94"/>
                    <a:pt x="9" y="93"/>
                  </a:cubicBezTo>
                  <a:cubicBezTo>
                    <a:pt x="12" y="92"/>
                    <a:pt x="14" y="92"/>
                    <a:pt x="17" y="94"/>
                  </a:cubicBezTo>
                  <a:cubicBezTo>
                    <a:pt x="19" y="95"/>
                    <a:pt x="21" y="96"/>
                    <a:pt x="24" y="96"/>
                  </a:cubicBezTo>
                  <a:cubicBezTo>
                    <a:pt x="27" y="96"/>
                    <a:pt x="52" y="96"/>
                    <a:pt x="52" y="96"/>
                  </a:cubicBezTo>
                  <a:cubicBezTo>
                    <a:pt x="55" y="98"/>
                    <a:pt x="55" y="98"/>
                    <a:pt x="55" y="98"/>
                  </a:cubicBezTo>
                  <a:cubicBezTo>
                    <a:pt x="55" y="98"/>
                    <a:pt x="70" y="97"/>
                    <a:pt x="72" y="98"/>
                  </a:cubicBezTo>
                  <a:cubicBezTo>
                    <a:pt x="75" y="100"/>
                    <a:pt x="82" y="98"/>
                    <a:pt x="85" y="98"/>
                  </a:cubicBezTo>
                  <a:cubicBezTo>
                    <a:pt x="85" y="97"/>
                    <a:pt x="86" y="97"/>
                    <a:pt x="87" y="97"/>
                  </a:cubicBezTo>
                  <a:cubicBezTo>
                    <a:pt x="78" y="84"/>
                    <a:pt x="78" y="84"/>
                    <a:pt x="78" y="84"/>
                  </a:cubicBezTo>
                  <a:cubicBezTo>
                    <a:pt x="79" y="58"/>
                    <a:pt x="79" y="58"/>
                    <a:pt x="79" y="58"/>
                  </a:cubicBezTo>
                  <a:cubicBezTo>
                    <a:pt x="91" y="58"/>
                    <a:pt x="91" y="58"/>
                    <a:pt x="91" y="58"/>
                  </a:cubicBezTo>
                  <a:cubicBezTo>
                    <a:pt x="93" y="56"/>
                    <a:pt x="93" y="56"/>
                    <a:pt x="93" y="56"/>
                  </a:cubicBezTo>
                  <a:cubicBezTo>
                    <a:pt x="94" y="40"/>
                    <a:pt x="94" y="40"/>
                    <a:pt x="94" y="40"/>
                  </a:cubicBezTo>
                  <a:cubicBezTo>
                    <a:pt x="94" y="40"/>
                    <a:pt x="93" y="40"/>
                    <a:pt x="92" y="40"/>
                  </a:cubicBezTo>
                  <a:cubicBezTo>
                    <a:pt x="90" y="41"/>
                    <a:pt x="87" y="41"/>
                    <a:pt x="85" y="41"/>
                  </a:cubicBezTo>
                  <a:cubicBezTo>
                    <a:pt x="82" y="41"/>
                    <a:pt x="82" y="43"/>
                    <a:pt x="81" y="43"/>
                  </a:cubicBezTo>
                  <a:cubicBezTo>
                    <a:pt x="79" y="42"/>
                    <a:pt x="80" y="38"/>
                    <a:pt x="81" y="36"/>
                  </a:cubicBezTo>
                  <a:cubicBezTo>
                    <a:pt x="81" y="35"/>
                    <a:pt x="79" y="31"/>
                    <a:pt x="77" y="30"/>
                  </a:cubicBezTo>
                  <a:cubicBezTo>
                    <a:pt x="75" y="29"/>
                    <a:pt x="79" y="20"/>
                    <a:pt x="78" y="19"/>
                  </a:cubicBezTo>
                  <a:cubicBezTo>
                    <a:pt x="77" y="18"/>
                    <a:pt x="76" y="15"/>
                    <a:pt x="76" y="12"/>
                  </a:cubicBezTo>
                  <a:cubicBezTo>
                    <a:pt x="76" y="10"/>
                    <a:pt x="75" y="11"/>
                    <a:pt x="71" y="11"/>
                  </a:cubicBezTo>
                  <a:cubicBezTo>
                    <a:pt x="67" y="11"/>
                    <a:pt x="67" y="9"/>
                    <a:pt x="67" y="9"/>
                  </a:cubicBezTo>
                  <a:cubicBezTo>
                    <a:pt x="67" y="9"/>
                    <a:pt x="63" y="8"/>
                    <a:pt x="61" y="9"/>
                  </a:cubicBezTo>
                  <a:cubicBezTo>
                    <a:pt x="59" y="10"/>
                    <a:pt x="59" y="17"/>
                    <a:pt x="58" y="16"/>
                  </a:cubicBezTo>
                  <a:cubicBezTo>
                    <a:pt x="56" y="16"/>
                    <a:pt x="52" y="17"/>
                    <a:pt x="48" y="18"/>
                  </a:cubicBezTo>
                  <a:cubicBezTo>
                    <a:pt x="45" y="19"/>
                    <a:pt x="43" y="17"/>
                    <a:pt x="41" y="13"/>
                  </a:cubicBezTo>
                  <a:cubicBezTo>
                    <a:pt x="40" y="9"/>
                    <a:pt x="38" y="10"/>
                    <a:pt x="38" y="7"/>
                  </a:cubicBezTo>
                  <a:cubicBezTo>
                    <a:pt x="39" y="4"/>
                    <a:pt x="37" y="0"/>
                    <a:pt x="37" y="0"/>
                  </a:cubicBezTo>
                  <a:cubicBezTo>
                    <a:pt x="37" y="0"/>
                    <a:pt x="13" y="0"/>
                    <a:pt x="11" y="0"/>
                  </a:cubicBezTo>
                  <a:cubicBezTo>
                    <a:pt x="10" y="0"/>
                    <a:pt x="8" y="1"/>
                    <a:pt x="6" y="3"/>
                  </a:cubicBezTo>
                  <a:cubicBezTo>
                    <a:pt x="8" y="8"/>
                    <a:pt x="12" y="17"/>
                    <a:pt x="13" y="19"/>
                  </a:cubicBezTo>
                  <a:cubicBezTo>
                    <a:pt x="14" y="22"/>
                    <a:pt x="12" y="24"/>
                    <a:pt x="12" y="28"/>
                  </a:cubicBezTo>
                  <a:cubicBezTo>
                    <a:pt x="12" y="32"/>
                    <a:pt x="16" y="40"/>
                    <a:pt x="17" y="45"/>
                  </a:cubicBezTo>
                  <a:cubicBezTo>
                    <a:pt x="17" y="50"/>
                    <a:pt x="14" y="53"/>
                    <a:pt x="11" y="56"/>
                  </a:cubicBezTo>
                  <a:cubicBezTo>
                    <a:pt x="8" y="60"/>
                    <a:pt x="5" y="67"/>
                    <a:pt x="5" y="72"/>
                  </a:cubicBezTo>
                  <a:cubicBezTo>
                    <a:pt x="5" y="76"/>
                    <a:pt x="1" y="81"/>
                    <a:pt x="1" y="83"/>
                  </a:cubicBezTo>
                  <a:cubicBezTo>
                    <a:pt x="1" y="85"/>
                    <a:pt x="1" y="91"/>
                    <a:pt x="0" y="94"/>
                  </a:cubicBezTo>
                  <a:cubicBezTo>
                    <a:pt x="0" y="94"/>
                    <a:pt x="0" y="94"/>
                    <a:pt x="0" y="94"/>
                  </a:cubicBezTo>
                  <a:cubicBezTo>
                    <a:pt x="3" y="94"/>
                    <a:pt x="3" y="94"/>
                    <a:pt x="3" y="94"/>
                  </a:cubicBezTo>
                  <a:cubicBezTo>
                    <a:pt x="3" y="94"/>
                    <a:pt x="4" y="91"/>
                    <a:pt x="6" y="91"/>
                  </a:cubicBezTo>
                  <a:close/>
                </a:path>
              </a:pathLst>
            </a:custGeom>
            <a:grpFill/>
            <a:ln w="9525" cap="flat">
              <a:solidFill>
                <a:schemeClr val="bg1">
                  <a:lumMod val="85000"/>
                </a:schemeClr>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2400" dirty="0"/>
            </a:p>
          </p:txBody>
        </p:sp>
        <p:sp>
          <p:nvSpPr>
            <p:cNvPr id="27" name="Freeform 12">
              <a:extLst>
                <a:ext uri="{FF2B5EF4-FFF2-40B4-BE49-F238E27FC236}">
                  <a16:creationId xmlns:a16="http://schemas.microsoft.com/office/drawing/2014/main" id="{A6FD4EB9-53AC-461A-9538-1BD502C30A1B}"/>
                </a:ext>
              </a:extLst>
            </p:cNvPr>
            <p:cNvSpPr>
              <a:spLocks/>
            </p:cNvSpPr>
            <p:nvPr/>
          </p:nvSpPr>
          <p:spPr bwMode="auto">
            <a:xfrm>
              <a:off x="4786313" y="3263900"/>
              <a:ext cx="230188" cy="203200"/>
            </a:xfrm>
            <a:custGeom>
              <a:avLst/>
              <a:gdLst>
                <a:gd name="T0" fmla="*/ 71 w 92"/>
                <a:gd name="T1" fmla="*/ 3 h 81"/>
                <a:gd name="T2" fmla="*/ 65 w 92"/>
                <a:gd name="T3" fmla="*/ 0 h 81"/>
                <a:gd name="T4" fmla="*/ 55 w 92"/>
                <a:gd name="T5" fmla="*/ 1 h 81"/>
                <a:gd name="T6" fmla="*/ 53 w 92"/>
                <a:gd name="T7" fmla="*/ 6 h 81"/>
                <a:gd name="T8" fmla="*/ 52 w 92"/>
                <a:gd name="T9" fmla="*/ 11 h 81"/>
                <a:gd name="T10" fmla="*/ 52 w 92"/>
                <a:gd name="T11" fmla="*/ 20 h 81"/>
                <a:gd name="T12" fmla="*/ 50 w 92"/>
                <a:gd name="T13" fmla="*/ 27 h 81"/>
                <a:gd name="T14" fmla="*/ 55 w 92"/>
                <a:gd name="T15" fmla="*/ 33 h 81"/>
                <a:gd name="T16" fmla="*/ 61 w 92"/>
                <a:gd name="T17" fmla="*/ 32 h 81"/>
                <a:gd name="T18" fmla="*/ 62 w 92"/>
                <a:gd name="T19" fmla="*/ 37 h 81"/>
                <a:gd name="T20" fmla="*/ 60 w 92"/>
                <a:gd name="T21" fmla="*/ 41 h 81"/>
                <a:gd name="T22" fmla="*/ 55 w 92"/>
                <a:gd name="T23" fmla="*/ 41 h 81"/>
                <a:gd name="T24" fmla="*/ 52 w 92"/>
                <a:gd name="T25" fmla="*/ 34 h 81"/>
                <a:gd name="T26" fmla="*/ 45 w 92"/>
                <a:gd name="T27" fmla="*/ 33 h 81"/>
                <a:gd name="T28" fmla="*/ 41 w 92"/>
                <a:gd name="T29" fmla="*/ 28 h 81"/>
                <a:gd name="T30" fmla="*/ 38 w 92"/>
                <a:gd name="T31" fmla="*/ 30 h 81"/>
                <a:gd name="T32" fmla="*/ 35 w 92"/>
                <a:gd name="T33" fmla="*/ 31 h 81"/>
                <a:gd name="T34" fmla="*/ 28 w 92"/>
                <a:gd name="T35" fmla="*/ 28 h 81"/>
                <a:gd name="T36" fmla="*/ 26 w 92"/>
                <a:gd name="T37" fmla="*/ 25 h 81"/>
                <a:gd name="T38" fmla="*/ 21 w 92"/>
                <a:gd name="T39" fmla="*/ 25 h 81"/>
                <a:gd name="T40" fmla="*/ 18 w 92"/>
                <a:gd name="T41" fmla="*/ 23 h 81"/>
                <a:gd name="T42" fmla="*/ 16 w 92"/>
                <a:gd name="T43" fmla="*/ 21 h 81"/>
                <a:gd name="T44" fmla="*/ 15 w 92"/>
                <a:gd name="T45" fmla="*/ 37 h 81"/>
                <a:gd name="T46" fmla="*/ 13 w 92"/>
                <a:gd name="T47" fmla="*/ 39 h 81"/>
                <a:gd name="T48" fmla="*/ 1 w 92"/>
                <a:gd name="T49" fmla="*/ 39 h 81"/>
                <a:gd name="T50" fmla="*/ 0 w 92"/>
                <a:gd name="T51" fmla="*/ 65 h 81"/>
                <a:gd name="T52" fmla="*/ 9 w 92"/>
                <a:gd name="T53" fmla="*/ 78 h 81"/>
                <a:gd name="T54" fmla="*/ 24 w 92"/>
                <a:gd name="T55" fmla="*/ 77 h 81"/>
                <a:gd name="T56" fmla="*/ 24 w 92"/>
                <a:gd name="T57" fmla="*/ 79 h 81"/>
                <a:gd name="T58" fmla="*/ 28 w 92"/>
                <a:gd name="T59" fmla="*/ 79 h 81"/>
                <a:gd name="T60" fmla="*/ 39 w 92"/>
                <a:gd name="T61" fmla="*/ 80 h 81"/>
                <a:gd name="T62" fmla="*/ 47 w 92"/>
                <a:gd name="T63" fmla="*/ 71 h 81"/>
                <a:gd name="T64" fmla="*/ 54 w 92"/>
                <a:gd name="T65" fmla="*/ 65 h 81"/>
                <a:gd name="T66" fmla="*/ 59 w 92"/>
                <a:gd name="T67" fmla="*/ 61 h 81"/>
                <a:gd name="T68" fmla="*/ 66 w 92"/>
                <a:gd name="T69" fmla="*/ 61 h 81"/>
                <a:gd name="T70" fmla="*/ 66 w 92"/>
                <a:gd name="T71" fmla="*/ 61 h 81"/>
                <a:gd name="T72" fmla="*/ 65 w 92"/>
                <a:gd name="T73" fmla="*/ 55 h 81"/>
                <a:gd name="T74" fmla="*/ 87 w 92"/>
                <a:gd name="T75" fmla="*/ 47 h 81"/>
                <a:gd name="T76" fmla="*/ 85 w 92"/>
                <a:gd name="T77" fmla="*/ 44 h 81"/>
                <a:gd name="T78" fmla="*/ 87 w 92"/>
                <a:gd name="T79" fmla="*/ 36 h 81"/>
                <a:gd name="T80" fmla="*/ 90 w 92"/>
                <a:gd name="T81" fmla="*/ 34 h 81"/>
                <a:gd name="T82" fmla="*/ 89 w 92"/>
                <a:gd name="T83" fmla="*/ 21 h 81"/>
                <a:gd name="T84" fmla="*/ 92 w 92"/>
                <a:gd name="T85" fmla="*/ 19 h 81"/>
                <a:gd name="T86" fmla="*/ 89 w 92"/>
                <a:gd name="T87" fmla="*/ 10 h 81"/>
                <a:gd name="T88" fmla="*/ 78 w 92"/>
                <a:gd name="T89" fmla="*/ 6 h 81"/>
                <a:gd name="T90" fmla="*/ 71 w 92"/>
                <a:gd name="T91" fmla="*/ 3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2" h="81">
                  <a:moveTo>
                    <a:pt x="71" y="3"/>
                  </a:moveTo>
                  <a:cubicBezTo>
                    <a:pt x="70" y="3"/>
                    <a:pt x="67" y="1"/>
                    <a:pt x="65" y="0"/>
                  </a:cubicBezTo>
                  <a:cubicBezTo>
                    <a:pt x="64" y="1"/>
                    <a:pt x="58" y="1"/>
                    <a:pt x="55" y="1"/>
                  </a:cubicBezTo>
                  <a:cubicBezTo>
                    <a:pt x="53" y="1"/>
                    <a:pt x="55" y="5"/>
                    <a:pt x="53" y="6"/>
                  </a:cubicBezTo>
                  <a:cubicBezTo>
                    <a:pt x="52" y="8"/>
                    <a:pt x="51" y="10"/>
                    <a:pt x="52" y="11"/>
                  </a:cubicBezTo>
                  <a:cubicBezTo>
                    <a:pt x="54" y="11"/>
                    <a:pt x="52" y="17"/>
                    <a:pt x="52" y="20"/>
                  </a:cubicBezTo>
                  <a:cubicBezTo>
                    <a:pt x="52" y="22"/>
                    <a:pt x="49" y="26"/>
                    <a:pt x="50" y="27"/>
                  </a:cubicBezTo>
                  <a:cubicBezTo>
                    <a:pt x="51" y="28"/>
                    <a:pt x="53" y="33"/>
                    <a:pt x="55" y="33"/>
                  </a:cubicBezTo>
                  <a:cubicBezTo>
                    <a:pt x="58" y="34"/>
                    <a:pt x="60" y="32"/>
                    <a:pt x="61" y="32"/>
                  </a:cubicBezTo>
                  <a:cubicBezTo>
                    <a:pt x="62" y="32"/>
                    <a:pt x="62" y="35"/>
                    <a:pt x="62" y="37"/>
                  </a:cubicBezTo>
                  <a:cubicBezTo>
                    <a:pt x="62" y="40"/>
                    <a:pt x="60" y="41"/>
                    <a:pt x="60" y="41"/>
                  </a:cubicBezTo>
                  <a:cubicBezTo>
                    <a:pt x="60" y="41"/>
                    <a:pt x="57" y="42"/>
                    <a:pt x="55" y="41"/>
                  </a:cubicBezTo>
                  <a:cubicBezTo>
                    <a:pt x="53" y="40"/>
                    <a:pt x="52" y="36"/>
                    <a:pt x="52" y="34"/>
                  </a:cubicBezTo>
                  <a:cubicBezTo>
                    <a:pt x="52" y="33"/>
                    <a:pt x="47" y="33"/>
                    <a:pt x="45" y="33"/>
                  </a:cubicBezTo>
                  <a:cubicBezTo>
                    <a:pt x="44" y="33"/>
                    <a:pt x="42" y="30"/>
                    <a:pt x="41" y="28"/>
                  </a:cubicBezTo>
                  <a:cubicBezTo>
                    <a:pt x="40" y="27"/>
                    <a:pt x="38" y="28"/>
                    <a:pt x="38" y="30"/>
                  </a:cubicBezTo>
                  <a:cubicBezTo>
                    <a:pt x="38" y="31"/>
                    <a:pt x="37" y="31"/>
                    <a:pt x="35" y="31"/>
                  </a:cubicBezTo>
                  <a:cubicBezTo>
                    <a:pt x="33" y="31"/>
                    <a:pt x="29" y="28"/>
                    <a:pt x="28" y="28"/>
                  </a:cubicBezTo>
                  <a:cubicBezTo>
                    <a:pt x="27" y="29"/>
                    <a:pt x="25" y="26"/>
                    <a:pt x="26" y="25"/>
                  </a:cubicBezTo>
                  <a:cubicBezTo>
                    <a:pt x="26" y="23"/>
                    <a:pt x="22" y="24"/>
                    <a:pt x="21" y="25"/>
                  </a:cubicBezTo>
                  <a:cubicBezTo>
                    <a:pt x="19" y="26"/>
                    <a:pt x="18" y="23"/>
                    <a:pt x="18" y="23"/>
                  </a:cubicBezTo>
                  <a:cubicBezTo>
                    <a:pt x="18" y="23"/>
                    <a:pt x="18" y="22"/>
                    <a:pt x="16" y="21"/>
                  </a:cubicBezTo>
                  <a:cubicBezTo>
                    <a:pt x="15" y="37"/>
                    <a:pt x="15" y="37"/>
                    <a:pt x="15" y="37"/>
                  </a:cubicBezTo>
                  <a:cubicBezTo>
                    <a:pt x="13" y="39"/>
                    <a:pt x="13" y="39"/>
                    <a:pt x="13" y="39"/>
                  </a:cubicBezTo>
                  <a:cubicBezTo>
                    <a:pt x="1" y="39"/>
                    <a:pt x="1" y="39"/>
                    <a:pt x="1" y="39"/>
                  </a:cubicBezTo>
                  <a:cubicBezTo>
                    <a:pt x="0" y="65"/>
                    <a:pt x="0" y="65"/>
                    <a:pt x="0" y="65"/>
                  </a:cubicBezTo>
                  <a:cubicBezTo>
                    <a:pt x="9" y="78"/>
                    <a:pt x="9" y="78"/>
                    <a:pt x="9" y="78"/>
                  </a:cubicBezTo>
                  <a:cubicBezTo>
                    <a:pt x="14" y="77"/>
                    <a:pt x="24" y="76"/>
                    <a:pt x="24" y="77"/>
                  </a:cubicBezTo>
                  <a:cubicBezTo>
                    <a:pt x="24" y="78"/>
                    <a:pt x="24" y="78"/>
                    <a:pt x="24" y="79"/>
                  </a:cubicBezTo>
                  <a:cubicBezTo>
                    <a:pt x="26" y="79"/>
                    <a:pt x="28" y="78"/>
                    <a:pt x="28" y="79"/>
                  </a:cubicBezTo>
                  <a:cubicBezTo>
                    <a:pt x="30" y="79"/>
                    <a:pt x="37" y="81"/>
                    <a:pt x="39" y="80"/>
                  </a:cubicBezTo>
                  <a:cubicBezTo>
                    <a:pt x="40" y="79"/>
                    <a:pt x="44" y="72"/>
                    <a:pt x="47" y="71"/>
                  </a:cubicBezTo>
                  <a:cubicBezTo>
                    <a:pt x="50" y="70"/>
                    <a:pt x="54" y="67"/>
                    <a:pt x="54" y="65"/>
                  </a:cubicBezTo>
                  <a:cubicBezTo>
                    <a:pt x="54" y="64"/>
                    <a:pt x="54" y="63"/>
                    <a:pt x="59" y="61"/>
                  </a:cubicBezTo>
                  <a:cubicBezTo>
                    <a:pt x="66" y="61"/>
                    <a:pt x="66" y="61"/>
                    <a:pt x="66" y="61"/>
                  </a:cubicBezTo>
                  <a:cubicBezTo>
                    <a:pt x="66" y="61"/>
                    <a:pt x="66" y="61"/>
                    <a:pt x="66" y="61"/>
                  </a:cubicBezTo>
                  <a:cubicBezTo>
                    <a:pt x="65" y="55"/>
                    <a:pt x="65" y="55"/>
                    <a:pt x="65" y="55"/>
                  </a:cubicBezTo>
                  <a:cubicBezTo>
                    <a:pt x="65" y="55"/>
                    <a:pt x="86" y="47"/>
                    <a:pt x="87" y="47"/>
                  </a:cubicBezTo>
                  <a:cubicBezTo>
                    <a:pt x="86" y="45"/>
                    <a:pt x="85" y="44"/>
                    <a:pt x="85" y="44"/>
                  </a:cubicBezTo>
                  <a:cubicBezTo>
                    <a:pt x="86" y="43"/>
                    <a:pt x="87" y="37"/>
                    <a:pt x="87" y="36"/>
                  </a:cubicBezTo>
                  <a:cubicBezTo>
                    <a:pt x="87" y="34"/>
                    <a:pt x="92" y="35"/>
                    <a:pt x="90" y="34"/>
                  </a:cubicBezTo>
                  <a:cubicBezTo>
                    <a:pt x="88" y="32"/>
                    <a:pt x="89" y="23"/>
                    <a:pt x="89" y="21"/>
                  </a:cubicBezTo>
                  <a:cubicBezTo>
                    <a:pt x="90" y="19"/>
                    <a:pt x="92" y="21"/>
                    <a:pt x="92" y="19"/>
                  </a:cubicBezTo>
                  <a:cubicBezTo>
                    <a:pt x="92" y="17"/>
                    <a:pt x="90" y="12"/>
                    <a:pt x="89" y="10"/>
                  </a:cubicBezTo>
                  <a:cubicBezTo>
                    <a:pt x="88" y="9"/>
                    <a:pt x="80" y="6"/>
                    <a:pt x="78" y="6"/>
                  </a:cubicBezTo>
                  <a:cubicBezTo>
                    <a:pt x="76" y="5"/>
                    <a:pt x="73" y="3"/>
                    <a:pt x="71" y="3"/>
                  </a:cubicBezTo>
                  <a:close/>
                </a:path>
              </a:pathLst>
            </a:custGeom>
            <a:grpFill/>
            <a:ln w="9525" cap="flat">
              <a:solidFill>
                <a:schemeClr val="bg1">
                  <a:lumMod val="85000"/>
                </a:schemeClr>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2400" dirty="0"/>
            </a:p>
          </p:txBody>
        </p:sp>
        <p:sp>
          <p:nvSpPr>
            <p:cNvPr id="28" name="Freeform 13">
              <a:extLst>
                <a:ext uri="{FF2B5EF4-FFF2-40B4-BE49-F238E27FC236}">
                  <a16:creationId xmlns:a16="http://schemas.microsoft.com/office/drawing/2014/main" id="{820E9329-28FC-49BE-8208-F079B733968B}"/>
                </a:ext>
              </a:extLst>
            </p:cNvPr>
            <p:cNvSpPr>
              <a:spLocks/>
            </p:cNvSpPr>
            <p:nvPr/>
          </p:nvSpPr>
          <p:spPr bwMode="auto">
            <a:xfrm>
              <a:off x="4924426" y="3117850"/>
              <a:ext cx="39688" cy="34925"/>
            </a:xfrm>
            <a:custGeom>
              <a:avLst/>
              <a:gdLst>
                <a:gd name="T0" fmla="*/ 13 w 16"/>
                <a:gd name="T1" fmla="*/ 0 h 14"/>
                <a:gd name="T2" fmla="*/ 8 w 16"/>
                <a:gd name="T3" fmla="*/ 1 h 14"/>
                <a:gd name="T4" fmla="*/ 4 w 16"/>
                <a:gd name="T5" fmla="*/ 2 h 14"/>
                <a:gd name="T6" fmla="*/ 3 w 16"/>
                <a:gd name="T7" fmla="*/ 3 h 14"/>
                <a:gd name="T8" fmla="*/ 2 w 16"/>
                <a:gd name="T9" fmla="*/ 8 h 14"/>
                <a:gd name="T10" fmla="*/ 0 w 16"/>
                <a:gd name="T11" fmla="*/ 10 h 14"/>
                <a:gd name="T12" fmla="*/ 1 w 16"/>
                <a:gd name="T13" fmla="*/ 12 h 14"/>
                <a:gd name="T14" fmla="*/ 4 w 16"/>
                <a:gd name="T15" fmla="*/ 13 h 14"/>
                <a:gd name="T16" fmla="*/ 8 w 16"/>
                <a:gd name="T17" fmla="*/ 10 h 14"/>
                <a:gd name="T18" fmla="*/ 15 w 16"/>
                <a:gd name="T19" fmla="*/ 9 h 14"/>
                <a:gd name="T20" fmla="*/ 14 w 16"/>
                <a:gd name="T21" fmla="*/ 3 h 14"/>
                <a:gd name="T22" fmla="*/ 13 w 16"/>
                <a:gd name="T23"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 h="14">
                  <a:moveTo>
                    <a:pt x="13" y="0"/>
                  </a:moveTo>
                  <a:cubicBezTo>
                    <a:pt x="11" y="0"/>
                    <a:pt x="9" y="1"/>
                    <a:pt x="8" y="1"/>
                  </a:cubicBezTo>
                  <a:cubicBezTo>
                    <a:pt x="7" y="2"/>
                    <a:pt x="6" y="2"/>
                    <a:pt x="4" y="2"/>
                  </a:cubicBezTo>
                  <a:cubicBezTo>
                    <a:pt x="4" y="2"/>
                    <a:pt x="4" y="3"/>
                    <a:pt x="3" y="3"/>
                  </a:cubicBezTo>
                  <a:cubicBezTo>
                    <a:pt x="1" y="3"/>
                    <a:pt x="2" y="8"/>
                    <a:pt x="2" y="8"/>
                  </a:cubicBezTo>
                  <a:cubicBezTo>
                    <a:pt x="2" y="8"/>
                    <a:pt x="0" y="8"/>
                    <a:pt x="0" y="10"/>
                  </a:cubicBezTo>
                  <a:cubicBezTo>
                    <a:pt x="0" y="12"/>
                    <a:pt x="1" y="12"/>
                    <a:pt x="1" y="12"/>
                  </a:cubicBezTo>
                  <a:cubicBezTo>
                    <a:pt x="2" y="13"/>
                    <a:pt x="3" y="13"/>
                    <a:pt x="4" y="13"/>
                  </a:cubicBezTo>
                  <a:cubicBezTo>
                    <a:pt x="9" y="14"/>
                    <a:pt x="8" y="10"/>
                    <a:pt x="8" y="10"/>
                  </a:cubicBezTo>
                  <a:cubicBezTo>
                    <a:pt x="8" y="10"/>
                    <a:pt x="15" y="11"/>
                    <a:pt x="15" y="9"/>
                  </a:cubicBezTo>
                  <a:cubicBezTo>
                    <a:pt x="16" y="7"/>
                    <a:pt x="14" y="3"/>
                    <a:pt x="14" y="3"/>
                  </a:cubicBezTo>
                  <a:lnTo>
                    <a:pt x="13" y="0"/>
                  </a:lnTo>
                  <a:close/>
                </a:path>
              </a:pathLst>
            </a:custGeom>
            <a:grpFill/>
            <a:ln w="9525" cap="flat">
              <a:solidFill>
                <a:schemeClr val="bg1">
                  <a:lumMod val="85000"/>
                </a:schemeClr>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2400" dirty="0"/>
            </a:p>
          </p:txBody>
        </p:sp>
        <p:sp>
          <p:nvSpPr>
            <p:cNvPr id="29" name="Freeform 14">
              <a:extLst>
                <a:ext uri="{FF2B5EF4-FFF2-40B4-BE49-F238E27FC236}">
                  <a16:creationId xmlns:a16="http://schemas.microsoft.com/office/drawing/2014/main" id="{112B96B1-5C13-47AB-93BB-356F62EDBEF5}"/>
                </a:ext>
              </a:extLst>
            </p:cNvPr>
            <p:cNvSpPr>
              <a:spLocks/>
            </p:cNvSpPr>
            <p:nvPr/>
          </p:nvSpPr>
          <p:spPr bwMode="auto">
            <a:xfrm>
              <a:off x="5167313" y="2846388"/>
              <a:ext cx="209550" cy="280988"/>
            </a:xfrm>
            <a:custGeom>
              <a:avLst/>
              <a:gdLst>
                <a:gd name="T0" fmla="*/ 19 w 83"/>
                <a:gd name="T1" fmla="*/ 21 h 112"/>
                <a:gd name="T2" fmla="*/ 24 w 83"/>
                <a:gd name="T3" fmla="*/ 26 h 112"/>
                <a:gd name="T4" fmla="*/ 41 w 83"/>
                <a:gd name="T5" fmla="*/ 31 h 112"/>
                <a:gd name="T6" fmla="*/ 52 w 83"/>
                <a:gd name="T7" fmla="*/ 34 h 112"/>
                <a:gd name="T8" fmla="*/ 55 w 83"/>
                <a:gd name="T9" fmla="*/ 36 h 112"/>
                <a:gd name="T10" fmla="*/ 33 w 83"/>
                <a:gd name="T11" fmla="*/ 57 h 112"/>
                <a:gd name="T12" fmla="*/ 24 w 83"/>
                <a:gd name="T13" fmla="*/ 59 h 112"/>
                <a:gd name="T14" fmla="*/ 14 w 83"/>
                <a:gd name="T15" fmla="*/ 64 h 112"/>
                <a:gd name="T16" fmla="*/ 7 w 83"/>
                <a:gd name="T17" fmla="*/ 65 h 112"/>
                <a:gd name="T18" fmla="*/ 3 w 83"/>
                <a:gd name="T19" fmla="*/ 71 h 112"/>
                <a:gd name="T20" fmla="*/ 0 w 83"/>
                <a:gd name="T21" fmla="*/ 77 h 112"/>
                <a:gd name="T22" fmla="*/ 0 w 83"/>
                <a:gd name="T23" fmla="*/ 106 h 112"/>
                <a:gd name="T24" fmla="*/ 4 w 83"/>
                <a:gd name="T25" fmla="*/ 112 h 112"/>
                <a:gd name="T26" fmla="*/ 22 w 83"/>
                <a:gd name="T27" fmla="*/ 93 h 112"/>
                <a:gd name="T28" fmla="*/ 36 w 83"/>
                <a:gd name="T29" fmla="*/ 82 h 112"/>
                <a:gd name="T30" fmla="*/ 56 w 83"/>
                <a:gd name="T31" fmla="*/ 63 h 112"/>
                <a:gd name="T32" fmla="*/ 65 w 83"/>
                <a:gd name="T33" fmla="*/ 48 h 112"/>
                <a:gd name="T34" fmla="*/ 72 w 83"/>
                <a:gd name="T35" fmla="*/ 35 h 112"/>
                <a:gd name="T36" fmla="*/ 80 w 83"/>
                <a:gd name="T37" fmla="*/ 19 h 112"/>
                <a:gd name="T38" fmla="*/ 83 w 83"/>
                <a:gd name="T39" fmla="*/ 5 h 112"/>
                <a:gd name="T40" fmla="*/ 77 w 83"/>
                <a:gd name="T41" fmla="*/ 3 h 112"/>
                <a:gd name="T42" fmla="*/ 59 w 83"/>
                <a:gd name="T43" fmla="*/ 7 h 112"/>
                <a:gd name="T44" fmla="*/ 47 w 83"/>
                <a:gd name="T45" fmla="*/ 10 h 112"/>
                <a:gd name="T46" fmla="*/ 36 w 83"/>
                <a:gd name="T47" fmla="*/ 12 h 112"/>
                <a:gd name="T48" fmla="*/ 23 w 83"/>
                <a:gd name="T49" fmla="*/ 11 h 112"/>
                <a:gd name="T50" fmla="*/ 19 w 83"/>
                <a:gd name="T51" fmla="*/ 7 h 112"/>
                <a:gd name="T52" fmla="*/ 14 w 83"/>
                <a:gd name="T53" fmla="*/ 14 h 112"/>
                <a:gd name="T54" fmla="*/ 19 w 83"/>
                <a:gd name="T55" fmla="*/ 21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3" h="112">
                  <a:moveTo>
                    <a:pt x="19" y="21"/>
                  </a:moveTo>
                  <a:cubicBezTo>
                    <a:pt x="20" y="22"/>
                    <a:pt x="23" y="25"/>
                    <a:pt x="24" y="26"/>
                  </a:cubicBezTo>
                  <a:cubicBezTo>
                    <a:pt x="26" y="26"/>
                    <a:pt x="35" y="29"/>
                    <a:pt x="41" y="31"/>
                  </a:cubicBezTo>
                  <a:cubicBezTo>
                    <a:pt x="46" y="34"/>
                    <a:pt x="50" y="34"/>
                    <a:pt x="52" y="34"/>
                  </a:cubicBezTo>
                  <a:cubicBezTo>
                    <a:pt x="53" y="34"/>
                    <a:pt x="56" y="35"/>
                    <a:pt x="55" y="36"/>
                  </a:cubicBezTo>
                  <a:cubicBezTo>
                    <a:pt x="53" y="37"/>
                    <a:pt x="35" y="55"/>
                    <a:pt x="33" y="57"/>
                  </a:cubicBezTo>
                  <a:cubicBezTo>
                    <a:pt x="31" y="60"/>
                    <a:pt x="29" y="59"/>
                    <a:pt x="24" y="59"/>
                  </a:cubicBezTo>
                  <a:cubicBezTo>
                    <a:pt x="19" y="59"/>
                    <a:pt x="15" y="64"/>
                    <a:pt x="14" y="64"/>
                  </a:cubicBezTo>
                  <a:cubicBezTo>
                    <a:pt x="13" y="64"/>
                    <a:pt x="10" y="65"/>
                    <a:pt x="7" y="65"/>
                  </a:cubicBezTo>
                  <a:cubicBezTo>
                    <a:pt x="3" y="71"/>
                    <a:pt x="3" y="71"/>
                    <a:pt x="3" y="71"/>
                  </a:cubicBezTo>
                  <a:cubicBezTo>
                    <a:pt x="0" y="77"/>
                    <a:pt x="0" y="77"/>
                    <a:pt x="0" y="77"/>
                  </a:cubicBezTo>
                  <a:cubicBezTo>
                    <a:pt x="0" y="106"/>
                    <a:pt x="0" y="106"/>
                    <a:pt x="0" y="106"/>
                  </a:cubicBezTo>
                  <a:cubicBezTo>
                    <a:pt x="4" y="112"/>
                    <a:pt x="4" y="112"/>
                    <a:pt x="4" y="112"/>
                  </a:cubicBezTo>
                  <a:cubicBezTo>
                    <a:pt x="7" y="108"/>
                    <a:pt x="16" y="100"/>
                    <a:pt x="22" y="93"/>
                  </a:cubicBezTo>
                  <a:cubicBezTo>
                    <a:pt x="29" y="86"/>
                    <a:pt x="32" y="84"/>
                    <a:pt x="36" y="82"/>
                  </a:cubicBezTo>
                  <a:cubicBezTo>
                    <a:pt x="40" y="80"/>
                    <a:pt x="49" y="71"/>
                    <a:pt x="56" y="63"/>
                  </a:cubicBezTo>
                  <a:cubicBezTo>
                    <a:pt x="60" y="57"/>
                    <a:pt x="65" y="52"/>
                    <a:pt x="65" y="48"/>
                  </a:cubicBezTo>
                  <a:cubicBezTo>
                    <a:pt x="66" y="44"/>
                    <a:pt x="70" y="39"/>
                    <a:pt x="72" y="35"/>
                  </a:cubicBezTo>
                  <a:cubicBezTo>
                    <a:pt x="75" y="32"/>
                    <a:pt x="80" y="22"/>
                    <a:pt x="80" y="19"/>
                  </a:cubicBezTo>
                  <a:cubicBezTo>
                    <a:pt x="80" y="17"/>
                    <a:pt x="82" y="10"/>
                    <a:pt x="83" y="5"/>
                  </a:cubicBezTo>
                  <a:cubicBezTo>
                    <a:pt x="83" y="0"/>
                    <a:pt x="79" y="0"/>
                    <a:pt x="77" y="3"/>
                  </a:cubicBezTo>
                  <a:cubicBezTo>
                    <a:pt x="76" y="5"/>
                    <a:pt x="66" y="7"/>
                    <a:pt x="59" y="7"/>
                  </a:cubicBezTo>
                  <a:cubicBezTo>
                    <a:pt x="53" y="8"/>
                    <a:pt x="49" y="8"/>
                    <a:pt x="47" y="10"/>
                  </a:cubicBezTo>
                  <a:cubicBezTo>
                    <a:pt x="44" y="13"/>
                    <a:pt x="38" y="10"/>
                    <a:pt x="36" y="12"/>
                  </a:cubicBezTo>
                  <a:cubicBezTo>
                    <a:pt x="34" y="15"/>
                    <a:pt x="25" y="17"/>
                    <a:pt x="23" y="11"/>
                  </a:cubicBezTo>
                  <a:cubicBezTo>
                    <a:pt x="22" y="9"/>
                    <a:pt x="20" y="8"/>
                    <a:pt x="19" y="7"/>
                  </a:cubicBezTo>
                  <a:cubicBezTo>
                    <a:pt x="16" y="9"/>
                    <a:pt x="14" y="13"/>
                    <a:pt x="14" y="14"/>
                  </a:cubicBezTo>
                  <a:cubicBezTo>
                    <a:pt x="15" y="15"/>
                    <a:pt x="18" y="20"/>
                    <a:pt x="19" y="21"/>
                  </a:cubicBezTo>
                  <a:close/>
                </a:path>
              </a:pathLst>
            </a:custGeom>
            <a:grpFill/>
            <a:ln w="9525" cap="flat">
              <a:solidFill>
                <a:schemeClr val="bg1">
                  <a:lumMod val="85000"/>
                </a:schemeClr>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2400" dirty="0"/>
            </a:p>
          </p:txBody>
        </p:sp>
        <p:sp>
          <p:nvSpPr>
            <p:cNvPr id="30" name="Freeform 15">
              <a:extLst>
                <a:ext uri="{FF2B5EF4-FFF2-40B4-BE49-F238E27FC236}">
                  <a16:creationId xmlns:a16="http://schemas.microsoft.com/office/drawing/2014/main" id="{B89395B0-561E-406A-9EA7-57926C1E2CE8}"/>
                </a:ext>
              </a:extLst>
            </p:cNvPr>
            <p:cNvSpPr>
              <a:spLocks/>
            </p:cNvSpPr>
            <p:nvPr/>
          </p:nvSpPr>
          <p:spPr bwMode="auto">
            <a:xfrm>
              <a:off x="4086226" y="2330450"/>
              <a:ext cx="244475" cy="193675"/>
            </a:xfrm>
            <a:custGeom>
              <a:avLst/>
              <a:gdLst>
                <a:gd name="T0" fmla="*/ 36 w 97"/>
                <a:gd name="T1" fmla="*/ 77 h 77"/>
                <a:gd name="T2" fmla="*/ 35 w 97"/>
                <a:gd name="T3" fmla="*/ 66 h 77"/>
                <a:gd name="T4" fmla="*/ 48 w 97"/>
                <a:gd name="T5" fmla="*/ 58 h 77"/>
                <a:gd name="T6" fmla="*/ 54 w 97"/>
                <a:gd name="T7" fmla="*/ 56 h 77"/>
                <a:gd name="T8" fmla="*/ 61 w 97"/>
                <a:gd name="T9" fmla="*/ 55 h 77"/>
                <a:gd name="T10" fmla="*/ 65 w 97"/>
                <a:gd name="T11" fmla="*/ 50 h 77"/>
                <a:gd name="T12" fmla="*/ 71 w 97"/>
                <a:gd name="T13" fmla="*/ 48 h 77"/>
                <a:gd name="T14" fmla="*/ 75 w 97"/>
                <a:gd name="T15" fmla="*/ 45 h 77"/>
                <a:gd name="T16" fmla="*/ 76 w 97"/>
                <a:gd name="T17" fmla="*/ 40 h 77"/>
                <a:gd name="T18" fmla="*/ 78 w 97"/>
                <a:gd name="T19" fmla="*/ 38 h 77"/>
                <a:gd name="T20" fmla="*/ 83 w 97"/>
                <a:gd name="T21" fmla="*/ 36 h 77"/>
                <a:gd name="T22" fmla="*/ 95 w 97"/>
                <a:gd name="T23" fmla="*/ 35 h 77"/>
                <a:gd name="T24" fmla="*/ 97 w 97"/>
                <a:gd name="T25" fmla="*/ 32 h 77"/>
                <a:gd name="T26" fmla="*/ 93 w 97"/>
                <a:gd name="T27" fmla="*/ 26 h 77"/>
                <a:gd name="T28" fmla="*/ 93 w 97"/>
                <a:gd name="T29" fmla="*/ 19 h 77"/>
                <a:gd name="T30" fmla="*/ 91 w 97"/>
                <a:gd name="T31" fmla="*/ 11 h 77"/>
                <a:gd name="T32" fmla="*/ 89 w 97"/>
                <a:gd name="T33" fmla="*/ 8 h 77"/>
                <a:gd name="T34" fmla="*/ 80 w 97"/>
                <a:gd name="T35" fmla="*/ 6 h 77"/>
                <a:gd name="T36" fmla="*/ 66 w 97"/>
                <a:gd name="T37" fmla="*/ 5 h 77"/>
                <a:gd name="T38" fmla="*/ 59 w 97"/>
                <a:gd name="T39" fmla="*/ 1 h 77"/>
                <a:gd name="T40" fmla="*/ 50 w 97"/>
                <a:gd name="T41" fmla="*/ 17 h 77"/>
                <a:gd name="T42" fmla="*/ 38 w 97"/>
                <a:gd name="T43" fmla="*/ 23 h 77"/>
                <a:gd name="T44" fmla="*/ 32 w 97"/>
                <a:gd name="T45" fmla="*/ 30 h 77"/>
                <a:gd name="T46" fmla="*/ 27 w 97"/>
                <a:gd name="T47" fmla="*/ 38 h 77"/>
                <a:gd name="T48" fmla="*/ 27 w 97"/>
                <a:gd name="T49" fmla="*/ 50 h 77"/>
                <a:gd name="T50" fmla="*/ 18 w 97"/>
                <a:gd name="T51" fmla="*/ 63 h 77"/>
                <a:gd name="T52" fmla="*/ 6 w 97"/>
                <a:gd name="T53" fmla="*/ 71 h 77"/>
                <a:gd name="T54" fmla="*/ 0 w 97"/>
                <a:gd name="T55" fmla="*/ 74 h 77"/>
                <a:gd name="T56" fmla="*/ 30 w 97"/>
                <a:gd name="T57" fmla="*/ 74 h 77"/>
                <a:gd name="T58" fmla="*/ 36 w 97"/>
                <a:gd name="T5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7" h="77">
                  <a:moveTo>
                    <a:pt x="36" y="77"/>
                  </a:moveTo>
                  <a:cubicBezTo>
                    <a:pt x="36" y="72"/>
                    <a:pt x="35" y="67"/>
                    <a:pt x="35" y="66"/>
                  </a:cubicBezTo>
                  <a:cubicBezTo>
                    <a:pt x="36" y="65"/>
                    <a:pt x="46" y="59"/>
                    <a:pt x="48" y="58"/>
                  </a:cubicBezTo>
                  <a:cubicBezTo>
                    <a:pt x="50" y="57"/>
                    <a:pt x="54" y="58"/>
                    <a:pt x="54" y="56"/>
                  </a:cubicBezTo>
                  <a:cubicBezTo>
                    <a:pt x="54" y="54"/>
                    <a:pt x="58" y="55"/>
                    <a:pt x="61" y="55"/>
                  </a:cubicBezTo>
                  <a:cubicBezTo>
                    <a:pt x="63" y="54"/>
                    <a:pt x="65" y="52"/>
                    <a:pt x="65" y="50"/>
                  </a:cubicBezTo>
                  <a:cubicBezTo>
                    <a:pt x="65" y="48"/>
                    <a:pt x="69" y="48"/>
                    <a:pt x="71" y="48"/>
                  </a:cubicBezTo>
                  <a:cubicBezTo>
                    <a:pt x="73" y="48"/>
                    <a:pt x="73" y="45"/>
                    <a:pt x="75" y="45"/>
                  </a:cubicBezTo>
                  <a:cubicBezTo>
                    <a:pt x="76" y="45"/>
                    <a:pt x="75" y="43"/>
                    <a:pt x="76" y="40"/>
                  </a:cubicBezTo>
                  <a:cubicBezTo>
                    <a:pt x="76" y="38"/>
                    <a:pt x="76" y="38"/>
                    <a:pt x="78" y="38"/>
                  </a:cubicBezTo>
                  <a:cubicBezTo>
                    <a:pt x="81" y="38"/>
                    <a:pt x="83" y="37"/>
                    <a:pt x="83" y="36"/>
                  </a:cubicBezTo>
                  <a:cubicBezTo>
                    <a:pt x="83" y="34"/>
                    <a:pt x="93" y="35"/>
                    <a:pt x="95" y="35"/>
                  </a:cubicBezTo>
                  <a:cubicBezTo>
                    <a:pt x="96" y="35"/>
                    <a:pt x="97" y="33"/>
                    <a:pt x="97" y="32"/>
                  </a:cubicBezTo>
                  <a:cubicBezTo>
                    <a:pt x="96" y="31"/>
                    <a:pt x="95" y="27"/>
                    <a:pt x="93" y="26"/>
                  </a:cubicBezTo>
                  <a:cubicBezTo>
                    <a:pt x="92" y="26"/>
                    <a:pt x="93" y="22"/>
                    <a:pt x="93" y="19"/>
                  </a:cubicBezTo>
                  <a:cubicBezTo>
                    <a:pt x="93" y="16"/>
                    <a:pt x="92" y="13"/>
                    <a:pt x="91" y="11"/>
                  </a:cubicBezTo>
                  <a:cubicBezTo>
                    <a:pt x="90" y="10"/>
                    <a:pt x="90" y="9"/>
                    <a:pt x="89" y="8"/>
                  </a:cubicBezTo>
                  <a:cubicBezTo>
                    <a:pt x="86" y="8"/>
                    <a:pt x="83" y="6"/>
                    <a:pt x="80" y="6"/>
                  </a:cubicBezTo>
                  <a:cubicBezTo>
                    <a:pt x="76" y="6"/>
                    <a:pt x="69" y="8"/>
                    <a:pt x="66" y="5"/>
                  </a:cubicBezTo>
                  <a:cubicBezTo>
                    <a:pt x="63" y="1"/>
                    <a:pt x="61" y="0"/>
                    <a:pt x="59" y="1"/>
                  </a:cubicBezTo>
                  <a:cubicBezTo>
                    <a:pt x="56" y="2"/>
                    <a:pt x="52" y="14"/>
                    <a:pt x="50" y="17"/>
                  </a:cubicBezTo>
                  <a:cubicBezTo>
                    <a:pt x="48" y="21"/>
                    <a:pt x="41" y="23"/>
                    <a:pt x="38" y="23"/>
                  </a:cubicBezTo>
                  <a:cubicBezTo>
                    <a:pt x="34" y="23"/>
                    <a:pt x="34" y="28"/>
                    <a:pt x="32" y="30"/>
                  </a:cubicBezTo>
                  <a:cubicBezTo>
                    <a:pt x="29" y="32"/>
                    <a:pt x="30" y="35"/>
                    <a:pt x="27" y="38"/>
                  </a:cubicBezTo>
                  <a:cubicBezTo>
                    <a:pt x="24" y="40"/>
                    <a:pt x="26" y="47"/>
                    <a:pt x="27" y="50"/>
                  </a:cubicBezTo>
                  <a:cubicBezTo>
                    <a:pt x="29" y="53"/>
                    <a:pt x="22" y="61"/>
                    <a:pt x="18" y="63"/>
                  </a:cubicBezTo>
                  <a:cubicBezTo>
                    <a:pt x="14" y="66"/>
                    <a:pt x="12" y="70"/>
                    <a:pt x="6" y="71"/>
                  </a:cubicBezTo>
                  <a:cubicBezTo>
                    <a:pt x="3" y="72"/>
                    <a:pt x="1" y="73"/>
                    <a:pt x="0" y="74"/>
                  </a:cubicBezTo>
                  <a:cubicBezTo>
                    <a:pt x="10" y="74"/>
                    <a:pt x="25" y="74"/>
                    <a:pt x="30" y="74"/>
                  </a:cubicBezTo>
                  <a:cubicBezTo>
                    <a:pt x="36" y="74"/>
                    <a:pt x="35" y="75"/>
                    <a:pt x="36" y="77"/>
                  </a:cubicBezTo>
                  <a:close/>
                </a:path>
              </a:pathLst>
            </a:custGeom>
            <a:grpFill/>
            <a:ln w="9525" cap="flat">
              <a:solidFill>
                <a:schemeClr val="bg1">
                  <a:lumMod val="85000"/>
                </a:schemeClr>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2400" dirty="0"/>
            </a:p>
          </p:txBody>
        </p:sp>
        <p:sp>
          <p:nvSpPr>
            <p:cNvPr id="31" name="Freeform 16">
              <a:extLst>
                <a:ext uri="{FF2B5EF4-FFF2-40B4-BE49-F238E27FC236}">
                  <a16:creationId xmlns:a16="http://schemas.microsoft.com/office/drawing/2014/main" id="{E677BE06-6939-4DDA-A6DF-E80E73C7B9CB}"/>
                </a:ext>
              </a:extLst>
            </p:cNvPr>
            <p:cNvSpPr>
              <a:spLocks/>
            </p:cNvSpPr>
            <p:nvPr/>
          </p:nvSpPr>
          <p:spPr bwMode="auto">
            <a:xfrm>
              <a:off x="4502151" y="2295525"/>
              <a:ext cx="85725" cy="163513"/>
            </a:xfrm>
            <a:custGeom>
              <a:avLst/>
              <a:gdLst>
                <a:gd name="T0" fmla="*/ 9 w 34"/>
                <a:gd name="T1" fmla="*/ 17 h 65"/>
                <a:gd name="T2" fmla="*/ 7 w 34"/>
                <a:gd name="T3" fmla="*/ 25 h 65"/>
                <a:gd name="T4" fmla="*/ 2 w 34"/>
                <a:gd name="T5" fmla="*/ 31 h 65"/>
                <a:gd name="T6" fmla="*/ 5 w 34"/>
                <a:gd name="T7" fmla="*/ 39 h 65"/>
                <a:gd name="T8" fmla="*/ 8 w 34"/>
                <a:gd name="T9" fmla="*/ 44 h 65"/>
                <a:gd name="T10" fmla="*/ 15 w 34"/>
                <a:gd name="T11" fmla="*/ 49 h 65"/>
                <a:gd name="T12" fmla="*/ 18 w 34"/>
                <a:gd name="T13" fmla="*/ 63 h 65"/>
                <a:gd name="T14" fmla="*/ 19 w 34"/>
                <a:gd name="T15" fmla="*/ 65 h 65"/>
                <a:gd name="T16" fmla="*/ 22 w 34"/>
                <a:gd name="T17" fmla="*/ 63 h 65"/>
                <a:gd name="T18" fmla="*/ 24 w 34"/>
                <a:gd name="T19" fmla="*/ 56 h 65"/>
                <a:gd name="T20" fmla="*/ 25 w 34"/>
                <a:gd name="T21" fmla="*/ 53 h 65"/>
                <a:gd name="T22" fmla="*/ 31 w 34"/>
                <a:gd name="T23" fmla="*/ 47 h 65"/>
                <a:gd name="T24" fmla="*/ 34 w 34"/>
                <a:gd name="T25" fmla="*/ 44 h 65"/>
                <a:gd name="T26" fmla="*/ 34 w 34"/>
                <a:gd name="T27" fmla="*/ 40 h 65"/>
                <a:gd name="T28" fmla="*/ 31 w 34"/>
                <a:gd name="T29" fmla="*/ 37 h 65"/>
                <a:gd name="T30" fmla="*/ 28 w 34"/>
                <a:gd name="T31" fmla="*/ 34 h 65"/>
                <a:gd name="T32" fmla="*/ 22 w 34"/>
                <a:gd name="T33" fmla="*/ 31 h 65"/>
                <a:gd name="T34" fmla="*/ 28 w 34"/>
                <a:gd name="T35" fmla="*/ 26 h 65"/>
                <a:gd name="T36" fmla="*/ 28 w 34"/>
                <a:gd name="T37" fmla="*/ 15 h 65"/>
                <a:gd name="T38" fmla="*/ 30 w 34"/>
                <a:gd name="T39" fmla="*/ 8 h 65"/>
                <a:gd name="T40" fmla="*/ 29 w 34"/>
                <a:gd name="T41" fmla="*/ 5 h 65"/>
                <a:gd name="T42" fmla="*/ 25 w 34"/>
                <a:gd name="T43" fmla="*/ 4 h 65"/>
                <a:gd name="T44" fmla="*/ 14 w 34"/>
                <a:gd name="T45" fmla="*/ 3 h 65"/>
                <a:gd name="T46" fmla="*/ 9 w 34"/>
                <a:gd name="T47" fmla="*/ 4 h 65"/>
                <a:gd name="T48" fmla="*/ 9 w 34"/>
                <a:gd name="T49" fmla="*/ 17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4" h="65">
                  <a:moveTo>
                    <a:pt x="9" y="17"/>
                  </a:moveTo>
                  <a:cubicBezTo>
                    <a:pt x="11" y="20"/>
                    <a:pt x="9" y="24"/>
                    <a:pt x="7" y="25"/>
                  </a:cubicBezTo>
                  <a:cubicBezTo>
                    <a:pt x="5" y="26"/>
                    <a:pt x="4" y="31"/>
                    <a:pt x="2" y="31"/>
                  </a:cubicBezTo>
                  <a:cubicBezTo>
                    <a:pt x="0" y="31"/>
                    <a:pt x="2" y="38"/>
                    <a:pt x="5" y="39"/>
                  </a:cubicBezTo>
                  <a:cubicBezTo>
                    <a:pt x="8" y="41"/>
                    <a:pt x="8" y="43"/>
                    <a:pt x="8" y="44"/>
                  </a:cubicBezTo>
                  <a:cubicBezTo>
                    <a:pt x="8" y="46"/>
                    <a:pt x="13" y="47"/>
                    <a:pt x="15" y="49"/>
                  </a:cubicBezTo>
                  <a:cubicBezTo>
                    <a:pt x="16" y="51"/>
                    <a:pt x="18" y="60"/>
                    <a:pt x="18" y="63"/>
                  </a:cubicBezTo>
                  <a:cubicBezTo>
                    <a:pt x="18" y="64"/>
                    <a:pt x="19" y="65"/>
                    <a:pt x="19" y="65"/>
                  </a:cubicBezTo>
                  <a:cubicBezTo>
                    <a:pt x="20" y="65"/>
                    <a:pt x="22" y="64"/>
                    <a:pt x="22" y="63"/>
                  </a:cubicBezTo>
                  <a:cubicBezTo>
                    <a:pt x="24" y="60"/>
                    <a:pt x="24" y="57"/>
                    <a:pt x="24" y="56"/>
                  </a:cubicBezTo>
                  <a:cubicBezTo>
                    <a:pt x="23" y="55"/>
                    <a:pt x="24" y="53"/>
                    <a:pt x="25" y="53"/>
                  </a:cubicBezTo>
                  <a:cubicBezTo>
                    <a:pt x="26" y="52"/>
                    <a:pt x="30" y="47"/>
                    <a:pt x="31" y="47"/>
                  </a:cubicBezTo>
                  <a:cubicBezTo>
                    <a:pt x="32" y="46"/>
                    <a:pt x="34" y="47"/>
                    <a:pt x="34" y="44"/>
                  </a:cubicBezTo>
                  <a:cubicBezTo>
                    <a:pt x="34" y="43"/>
                    <a:pt x="34" y="42"/>
                    <a:pt x="34" y="40"/>
                  </a:cubicBezTo>
                  <a:cubicBezTo>
                    <a:pt x="33" y="39"/>
                    <a:pt x="31" y="37"/>
                    <a:pt x="31" y="37"/>
                  </a:cubicBezTo>
                  <a:cubicBezTo>
                    <a:pt x="31" y="35"/>
                    <a:pt x="29" y="32"/>
                    <a:pt x="28" y="34"/>
                  </a:cubicBezTo>
                  <a:cubicBezTo>
                    <a:pt x="27" y="35"/>
                    <a:pt x="22" y="34"/>
                    <a:pt x="22" y="31"/>
                  </a:cubicBezTo>
                  <a:cubicBezTo>
                    <a:pt x="21" y="28"/>
                    <a:pt x="25" y="28"/>
                    <a:pt x="28" y="26"/>
                  </a:cubicBezTo>
                  <a:cubicBezTo>
                    <a:pt x="31" y="23"/>
                    <a:pt x="32" y="18"/>
                    <a:pt x="28" y="15"/>
                  </a:cubicBezTo>
                  <a:cubicBezTo>
                    <a:pt x="25" y="12"/>
                    <a:pt x="27" y="10"/>
                    <a:pt x="30" y="8"/>
                  </a:cubicBezTo>
                  <a:cubicBezTo>
                    <a:pt x="32" y="5"/>
                    <a:pt x="30" y="4"/>
                    <a:pt x="29" y="5"/>
                  </a:cubicBezTo>
                  <a:cubicBezTo>
                    <a:pt x="27" y="6"/>
                    <a:pt x="25" y="6"/>
                    <a:pt x="25" y="4"/>
                  </a:cubicBezTo>
                  <a:cubicBezTo>
                    <a:pt x="24" y="1"/>
                    <a:pt x="17" y="0"/>
                    <a:pt x="14" y="3"/>
                  </a:cubicBezTo>
                  <a:cubicBezTo>
                    <a:pt x="13" y="4"/>
                    <a:pt x="11" y="4"/>
                    <a:pt x="9" y="4"/>
                  </a:cubicBezTo>
                  <a:cubicBezTo>
                    <a:pt x="9" y="9"/>
                    <a:pt x="8" y="15"/>
                    <a:pt x="9" y="17"/>
                  </a:cubicBezTo>
                  <a:close/>
                </a:path>
              </a:pathLst>
            </a:custGeom>
            <a:grpFill/>
            <a:ln w="9525" cap="flat">
              <a:solidFill>
                <a:schemeClr val="bg1">
                  <a:lumMod val="85000"/>
                </a:schemeClr>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2400" dirty="0"/>
            </a:p>
          </p:txBody>
        </p:sp>
        <p:sp>
          <p:nvSpPr>
            <p:cNvPr id="32" name="Freeform 17">
              <a:extLst>
                <a:ext uri="{FF2B5EF4-FFF2-40B4-BE49-F238E27FC236}">
                  <a16:creationId xmlns:a16="http://schemas.microsoft.com/office/drawing/2014/main" id="{047B53A0-6EBE-4604-BEB3-7D6F73C8D40F}"/>
                </a:ext>
              </a:extLst>
            </p:cNvPr>
            <p:cNvSpPr>
              <a:spLocks/>
            </p:cNvSpPr>
            <p:nvPr/>
          </p:nvSpPr>
          <p:spPr bwMode="auto">
            <a:xfrm>
              <a:off x="4175126" y="2300288"/>
              <a:ext cx="422275" cy="404813"/>
            </a:xfrm>
            <a:custGeom>
              <a:avLst/>
              <a:gdLst>
                <a:gd name="T0" fmla="*/ 58 w 168"/>
                <a:gd name="T1" fmla="*/ 31 h 161"/>
                <a:gd name="T2" fmla="*/ 58 w 168"/>
                <a:gd name="T3" fmla="*/ 38 h 161"/>
                <a:gd name="T4" fmla="*/ 62 w 168"/>
                <a:gd name="T5" fmla="*/ 44 h 161"/>
                <a:gd name="T6" fmla="*/ 60 w 168"/>
                <a:gd name="T7" fmla="*/ 47 h 161"/>
                <a:gd name="T8" fmla="*/ 48 w 168"/>
                <a:gd name="T9" fmla="*/ 48 h 161"/>
                <a:gd name="T10" fmla="*/ 43 w 168"/>
                <a:gd name="T11" fmla="*/ 50 h 161"/>
                <a:gd name="T12" fmla="*/ 41 w 168"/>
                <a:gd name="T13" fmla="*/ 52 h 161"/>
                <a:gd name="T14" fmla="*/ 40 w 168"/>
                <a:gd name="T15" fmla="*/ 57 h 161"/>
                <a:gd name="T16" fmla="*/ 36 w 168"/>
                <a:gd name="T17" fmla="*/ 60 h 161"/>
                <a:gd name="T18" fmla="*/ 30 w 168"/>
                <a:gd name="T19" fmla="*/ 62 h 161"/>
                <a:gd name="T20" fmla="*/ 26 w 168"/>
                <a:gd name="T21" fmla="*/ 67 h 161"/>
                <a:gd name="T22" fmla="*/ 19 w 168"/>
                <a:gd name="T23" fmla="*/ 68 h 161"/>
                <a:gd name="T24" fmla="*/ 13 w 168"/>
                <a:gd name="T25" fmla="*/ 70 h 161"/>
                <a:gd name="T26" fmla="*/ 0 w 168"/>
                <a:gd name="T27" fmla="*/ 78 h 161"/>
                <a:gd name="T28" fmla="*/ 1 w 168"/>
                <a:gd name="T29" fmla="*/ 89 h 161"/>
                <a:gd name="T30" fmla="*/ 2 w 168"/>
                <a:gd name="T31" fmla="*/ 91 h 161"/>
                <a:gd name="T32" fmla="*/ 80 w 168"/>
                <a:gd name="T33" fmla="*/ 143 h 161"/>
                <a:gd name="T34" fmla="*/ 85 w 168"/>
                <a:gd name="T35" fmla="*/ 150 h 161"/>
                <a:gd name="T36" fmla="*/ 94 w 168"/>
                <a:gd name="T37" fmla="*/ 153 h 161"/>
                <a:gd name="T38" fmla="*/ 98 w 168"/>
                <a:gd name="T39" fmla="*/ 161 h 161"/>
                <a:gd name="T40" fmla="*/ 106 w 168"/>
                <a:gd name="T41" fmla="*/ 160 h 161"/>
                <a:gd name="T42" fmla="*/ 119 w 168"/>
                <a:gd name="T43" fmla="*/ 156 h 161"/>
                <a:gd name="T44" fmla="*/ 133 w 168"/>
                <a:gd name="T45" fmla="*/ 144 h 161"/>
                <a:gd name="T46" fmla="*/ 168 w 168"/>
                <a:gd name="T47" fmla="*/ 122 h 161"/>
                <a:gd name="T48" fmla="*/ 168 w 168"/>
                <a:gd name="T49" fmla="*/ 122 h 161"/>
                <a:gd name="T50" fmla="*/ 164 w 168"/>
                <a:gd name="T51" fmla="*/ 115 h 161"/>
                <a:gd name="T52" fmla="*/ 158 w 168"/>
                <a:gd name="T53" fmla="*/ 114 h 161"/>
                <a:gd name="T54" fmla="*/ 152 w 168"/>
                <a:gd name="T55" fmla="*/ 110 h 161"/>
                <a:gd name="T56" fmla="*/ 151 w 168"/>
                <a:gd name="T57" fmla="*/ 104 h 161"/>
                <a:gd name="T58" fmla="*/ 148 w 168"/>
                <a:gd name="T59" fmla="*/ 99 h 161"/>
                <a:gd name="T60" fmla="*/ 151 w 168"/>
                <a:gd name="T61" fmla="*/ 95 h 161"/>
                <a:gd name="T62" fmla="*/ 150 w 168"/>
                <a:gd name="T63" fmla="*/ 91 h 161"/>
                <a:gd name="T64" fmla="*/ 150 w 168"/>
                <a:gd name="T65" fmla="*/ 86 h 161"/>
                <a:gd name="T66" fmla="*/ 151 w 168"/>
                <a:gd name="T67" fmla="*/ 81 h 161"/>
                <a:gd name="T68" fmla="*/ 151 w 168"/>
                <a:gd name="T69" fmla="*/ 73 h 161"/>
                <a:gd name="T70" fmla="*/ 147 w 168"/>
                <a:gd name="T71" fmla="*/ 65 h 161"/>
                <a:gd name="T72" fmla="*/ 149 w 168"/>
                <a:gd name="T73" fmla="*/ 63 h 161"/>
                <a:gd name="T74" fmla="*/ 148 w 168"/>
                <a:gd name="T75" fmla="*/ 61 h 161"/>
                <a:gd name="T76" fmla="*/ 145 w 168"/>
                <a:gd name="T77" fmla="*/ 47 h 161"/>
                <a:gd name="T78" fmla="*/ 138 w 168"/>
                <a:gd name="T79" fmla="*/ 42 h 161"/>
                <a:gd name="T80" fmla="*/ 135 w 168"/>
                <a:gd name="T81" fmla="*/ 37 h 161"/>
                <a:gd name="T82" fmla="*/ 132 w 168"/>
                <a:gd name="T83" fmla="*/ 29 h 161"/>
                <a:gd name="T84" fmla="*/ 137 w 168"/>
                <a:gd name="T85" fmla="*/ 23 h 161"/>
                <a:gd name="T86" fmla="*/ 139 w 168"/>
                <a:gd name="T87" fmla="*/ 15 h 161"/>
                <a:gd name="T88" fmla="*/ 139 w 168"/>
                <a:gd name="T89" fmla="*/ 2 h 161"/>
                <a:gd name="T90" fmla="*/ 132 w 168"/>
                <a:gd name="T91" fmla="*/ 1 h 161"/>
                <a:gd name="T92" fmla="*/ 124 w 168"/>
                <a:gd name="T93" fmla="*/ 2 h 161"/>
                <a:gd name="T94" fmla="*/ 113 w 168"/>
                <a:gd name="T95" fmla="*/ 4 h 161"/>
                <a:gd name="T96" fmla="*/ 82 w 168"/>
                <a:gd name="T97" fmla="*/ 6 h 161"/>
                <a:gd name="T98" fmla="*/ 70 w 168"/>
                <a:gd name="T99" fmla="*/ 12 h 161"/>
                <a:gd name="T100" fmla="*/ 57 w 168"/>
                <a:gd name="T101" fmla="*/ 19 h 161"/>
                <a:gd name="T102" fmla="*/ 54 w 168"/>
                <a:gd name="T103" fmla="*/ 20 h 161"/>
                <a:gd name="T104" fmla="*/ 56 w 168"/>
                <a:gd name="T105" fmla="*/ 23 h 161"/>
                <a:gd name="T106" fmla="*/ 58 w 168"/>
                <a:gd name="T107" fmla="*/ 31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68" h="161">
                  <a:moveTo>
                    <a:pt x="58" y="31"/>
                  </a:moveTo>
                  <a:cubicBezTo>
                    <a:pt x="58" y="34"/>
                    <a:pt x="57" y="38"/>
                    <a:pt x="58" y="38"/>
                  </a:cubicBezTo>
                  <a:cubicBezTo>
                    <a:pt x="60" y="39"/>
                    <a:pt x="61" y="43"/>
                    <a:pt x="62" y="44"/>
                  </a:cubicBezTo>
                  <a:cubicBezTo>
                    <a:pt x="62" y="45"/>
                    <a:pt x="61" y="47"/>
                    <a:pt x="60" y="47"/>
                  </a:cubicBezTo>
                  <a:cubicBezTo>
                    <a:pt x="58" y="47"/>
                    <a:pt x="48" y="46"/>
                    <a:pt x="48" y="48"/>
                  </a:cubicBezTo>
                  <a:cubicBezTo>
                    <a:pt x="48" y="49"/>
                    <a:pt x="46" y="50"/>
                    <a:pt x="43" y="50"/>
                  </a:cubicBezTo>
                  <a:cubicBezTo>
                    <a:pt x="41" y="50"/>
                    <a:pt x="41" y="50"/>
                    <a:pt x="41" y="52"/>
                  </a:cubicBezTo>
                  <a:cubicBezTo>
                    <a:pt x="40" y="55"/>
                    <a:pt x="41" y="57"/>
                    <a:pt x="40" y="57"/>
                  </a:cubicBezTo>
                  <a:cubicBezTo>
                    <a:pt x="38" y="57"/>
                    <a:pt x="38" y="60"/>
                    <a:pt x="36" y="60"/>
                  </a:cubicBezTo>
                  <a:cubicBezTo>
                    <a:pt x="34" y="60"/>
                    <a:pt x="30" y="60"/>
                    <a:pt x="30" y="62"/>
                  </a:cubicBezTo>
                  <a:cubicBezTo>
                    <a:pt x="30" y="64"/>
                    <a:pt x="28" y="66"/>
                    <a:pt x="26" y="67"/>
                  </a:cubicBezTo>
                  <a:cubicBezTo>
                    <a:pt x="23" y="67"/>
                    <a:pt x="19" y="66"/>
                    <a:pt x="19" y="68"/>
                  </a:cubicBezTo>
                  <a:cubicBezTo>
                    <a:pt x="19" y="70"/>
                    <a:pt x="15" y="69"/>
                    <a:pt x="13" y="70"/>
                  </a:cubicBezTo>
                  <a:cubicBezTo>
                    <a:pt x="11" y="71"/>
                    <a:pt x="1" y="77"/>
                    <a:pt x="0" y="78"/>
                  </a:cubicBezTo>
                  <a:cubicBezTo>
                    <a:pt x="0" y="79"/>
                    <a:pt x="1" y="84"/>
                    <a:pt x="1" y="89"/>
                  </a:cubicBezTo>
                  <a:cubicBezTo>
                    <a:pt x="1" y="90"/>
                    <a:pt x="1" y="90"/>
                    <a:pt x="2" y="91"/>
                  </a:cubicBezTo>
                  <a:cubicBezTo>
                    <a:pt x="6" y="93"/>
                    <a:pt x="78" y="140"/>
                    <a:pt x="80" y="143"/>
                  </a:cubicBezTo>
                  <a:cubicBezTo>
                    <a:pt x="83" y="145"/>
                    <a:pt x="85" y="150"/>
                    <a:pt x="85" y="150"/>
                  </a:cubicBezTo>
                  <a:cubicBezTo>
                    <a:pt x="85" y="150"/>
                    <a:pt x="90" y="151"/>
                    <a:pt x="94" y="153"/>
                  </a:cubicBezTo>
                  <a:cubicBezTo>
                    <a:pt x="98" y="155"/>
                    <a:pt x="98" y="161"/>
                    <a:pt x="98" y="161"/>
                  </a:cubicBezTo>
                  <a:cubicBezTo>
                    <a:pt x="98" y="161"/>
                    <a:pt x="103" y="160"/>
                    <a:pt x="106" y="160"/>
                  </a:cubicBezTo>
                  <a:cubicBezTo>
                    <a:pt x="109" y="159"/>
                    <a:pt x="119" y="156"/>
                    <a:pt x="119" y="156"/>
                  </a:cubicBezTo>
                  <a:cubicBezTo>
                    <a:pt x="133" y="144"/>
                    <a:pt x="133" y="144"/>
                    <a:pt x="133" y="144"/>
                  </a:cubicBezTo>
                  <a:cubicBezTo>
                    <a:pt x="168" y="122"/>
                    <a:pt x="168" y="122"/>
                    <a:pt x="168" y="122"/>
                  </a:cubicBezTo>
                  <a:cubicBezTo>
                    <a:pt x="168" y="122"/>
                    <a:pt x="168" y="122"/>
                    <a:pt x="168" y="122"/>
                  </a:cubicBezTo>
                  <a:cubicBezTo>
                    <a:pt x="167" y="118"/>
                    <a:pt x="166" y="115"/>
                    <a:pt x="164" y="115"/>
                  </a:cubicBezTo>
                  <a:cubicBezTo>
                    <a:pt x="162" y="115"/>
                    <a:pt x="160" y="114"/>
                    <a:pt x="158" y="114"/>
                  </a:cubicBezTo>
                  <a:cubicBezTo>
                    <a:pt x="156" y="114"/>
                    <a:pt x="153" y="112"/>
                    <a:pt x="152" y="110"/>
                  </a:cubicBezTo>
                  <a:cubicBezTo>
                    <a:pt x="152" y="108"/>
                    <a:pt x="153" y="107"/>
                    <a:pt x="151" y="104"/>
                  </a:cubicBezTo>
                  <a:cubicBezTo>
                    <a:pt x="150" y="101"/>
                    <a:pt x="148" y="100"/>
                    <a:pt x="148" y="99"/>
                  </a:cubicBezTo>
                  <a:cubicBezTo>
                    <a:pt x="148" y="98"/>
                    <a:pt x="151" y="96"/>
                    <a:pt x="151" y="95"/>
                  </a:cubicBezTo>
                  <a:cubicBezTo>
                    <a:pt x="152" y="95"/>
                    <a:pt x="150" y="93"/>
                    <a:pt x="150" y="91"/>
                  </a:cubicBezTo>
                  <a:cubicBezTo>
                    <a:pt x="150" y="90"/>
                    <a:pt x="149" y="88"/>
                    <a:pt x="150" y="86"/>
                  </a:cubicBezTo>
                  <a:cubicBezTo>
                    <a:pt x="151" y="85"/>
                    <a:pt x="152" y="84"/>
                    <a:pt x="151" y="81"/>
                  </a:cubicBezTo>
                  <a:cubicBezTo>
                    <a:pt x="149" y="78"/>
                    <a:pt x="153" y="76"/>
                    <a:pt x="151" y="73"/>
                  </a:cubicBezTo>
                  <a:cubicBezTo>
                    <a:pt x="149" y="69"/>
                    <a:pt x="147" y="66"/>
                    <a:pt x="147" y="65"/>
                  </a:cubicBezTo>
                  <a:cubicBezTo>
                    <a:pt x="147" y="65"/>
                    <a:pt x="148" y="64"/>
                    <a:pt x="149" y="63"/>
                  </a:cubicBezTo>
                  <a:cubicBezTo>
                    <a:pt x="149" y="63"/>
                    <a:pt x="148" y="62"/>
                    <a:pt x="148" y="61"/>
                  </a:cubicBezTo>
                  <a:cubicBezTo>
                    <a:pt x="148" y="58"/>
                    <a:pt x="146" y="49"/>
                    <a:pt x="145" y="47"/>
                  </a:cubicBezTo>
                  <a:cubicBezTo>
                    <a:pt x="143" y="45"/>
                    <a:pt x="138" y="44"/>
                    <a:pt x="138" y="42"/>
                  </a:cubicBezTo>
                  <a:cubicBezTo>
                    <a:pt x="138" y="41"/>
                    <a:pt x="138" y="39"/>
                    <a:pt x="135" y="37"/>
                  </a:cubicBezTo>
                  <a:cubicBezTo>
                    <a:pt x="132" y="36"/>
                    <a:pt x="130" y="29"/>
                    <a:pt x="132" y="29"/>
                  </a:cubicBezTo>
                  <a:cubicBezTo>
                    <a:pt x="134" y="29"/>
                    <a:pt x="135" y="24"/>
                    <a:pt x="137" y="23"/>
                  </a:cubicBezTo>
                  <a:cubicBezTo>
                    <a:pt x="139" y="22"/>
                    <a:pt x="141" y="18"/>
                    <a:pt x="139" y="15"/>
                  </a:cubicBezTo>
                  <a:cubicBezTo>
                    <a:pt x="138" y="13"/>
                    <a:pt x="139" y="7"/>
                    <a:pt x="139" y="2"/>
                  </a:cubicBezTo>
                  <a:cubicBezTo>
                    <a:pt x="136" y="2"/>
                    <a:pt x="133" y="1"/>
                    <a:pt x="132" y="1"/>
                  </a:cubicBezTo>
                  <a:cubicBezTo>
                    <a:pt x="130" y="0"/>
                    <a:pt x="126" y="1"/>
                    <a:pt x="124" y="2"/>
                  </a:cubicBezTo>
                  <a:cubicBezTo>
                    <a:pt x="121" y="2"/>
                    <a:pt x="115" y="6"/>
                    <a:pt x="113" y="4"/>
                  </a:cubicBezTo>
                  <a:cubicBezTo>
                    <a:pt x="110" y="2"/>
                    <a:pt x="89" y="5"/>
                    <a:pt x="82" y="6"/>
                  </a:cubicBezTo>
                  <a:cubicBezTo>
                    <a:pt x="76" y="6"/>
                    <a:pt x="74" y="12"/>
                    <a:pt x="70" y="12"/>
                  </a:cubicBezTo>
                  <a:cubicBezTo>
                    <a:pt x="66" y="12"/>
                    <a:pt x="60" y="15"/>
                    <a:pt x="57" y="19"/>
                  </a:cubicBezTo>
                  <a:cubicBezTo>
                    <a:pt x="56" y="20"/>
                    <a:pt x="55" y="20"/>
                    <a:pt x="54" y="20"/>
                  </a:cubicBezTo>
                  <a:cubicBezTo>
                    <a:pt x="55" y="21"/>
                    <a:pt x="55" y="22"/>
                    <a:pt x="56" y="23"/>
                  </a:cubicBezTo>
                  <a:cubicBezTo>
                    <a:pt x="57" y="25"/>
                    <a:pt x="58" y="28"/>
                    <a:pt x="58" y="31"/>
                  </a:cubicBezTo>
                  <a:close/>
                </a:path>
              </a:pathLst>
            </a:custGeom>
            <a:grpFill/>
            <a:ln w="9525" cap="flat">
              <a:solidFill>
                <a:schemeClr val="bg1">
                  <a:lumMod val="85000"/>
                </a:schemeClr>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2400" dirty="0"/>
            </a:p>
          </p:txBody>
        </p:sp>
        <p:sp>
          <p:nvSpPr>
            <p:cNvPr id="33" name="Freeform 18">
              <a:extLst>
                <a:ext uri="{FF2B5EF4-FFF2-40B4-BE49-F238E27FC236}">
                  <a16:creationId xmlns:a16="http://schemas.microsoft.com/office/drawing/2014/main" id="{918B7EF5-CC4D-44B6-A52D-3B68D1619717}"/>
                </a:ext>
              </a:extLst>
            </p:cNvPr>
            <p:cNvSpPr>
              <a:spLocks/>
            </p:cNvSpPr>
            <p:nvPr/>
          </p:nvSpPr>
          <p:spPr bwMode="auto">
            <a:xfrm>
              <a:off x="4545013" y="2395538"/>
              <a:ext cx="307975" cy="293688"/>
            </a:xfrm>
            <a:custGeom>
              <a:avLst/>
              <a:gdLst>
                <a:gd name="T0" fmla="*/ 14 w 123"/>
                <a:gd name="T1" fmla="*/ 7 h 117"/>
                <a:gd name="T2" fmla="*/ 8 w 123"/>
                <a:gd name="T3" fmla="*/ 13 h 117"/>
                <a:gd name="T4" fmla="*/ 7 w 123"/>
                <a:gd name="T5" fmla="*/ 16 h 117"/>
                <a:gd name="T6" fmla="*/ 5 w 123"/>
                <a:gd name="T7" fmla="*/ 23 h 117"/>
                <a:gd name="T8" fmla="*/ 0 w 123"/>
                <a:gd name="T9" fmla="*/ 27 h 117"/>
                <a:gd name="T10" fmla="*/ 4 w 123"/>
                <a:gd name="T11" fmla="*/ 35 h 117"/>
                <a:gd name="T12" fmla="*/ 4 w 123"/>
                <a:gd name="T13" fmla="*/ 43 h 117"/>
                <a:gd name="T14" fmla="*/ 3 w 123"/>
                <a:gd name="T15" fmla="*/ 48 h 117"/>
                <a:gd name="T16" fmla="*/ 3 w 123"/>
                <a:gd name="T17" fmla="*/ 53 h 117"/>
                <a:gd name="T18" fmla="*/ 4 w 123"/>
                <a:gd name="T19" fmla="*/ 57 h 117"/>
                <a:gd name="T20" fmla="*/ 1 w 123"/>
                <a:gd name="T21" fmla="*/ 61 h 117"/>
                <a:gd name="T22" fmla="*/ 4 w 123"/>
                <a:gd name="T23" fmla="*/ 66 h 117"/>
                <a:gd name="T24" fmla="*/ 5 w 123"/>
                <a:gd name="T25" fmla="*/ 72 h 117"/>
                <a:gd name="T26" fmla="*/ 11 w 123"/>
                <a:gd name="T27" fmla="*/ 76 h 117"/>
                <a:gd name="T28" fmla="*/ 17 w 123"/>
                <a:gd name="T29" fmla="*/ 77 h 117"/>
                <a:gd name="T30" fmla="*/ 21 w 123"/>
                <a:gd name="T31" fmla="*/ 84 h 117"/>
                <a:gd name="T32" fmla="*/ 33 w 123"/>
                <a:gd name="T33" fmla="*/ 87 h 117"/>
                <a:gd name="T34" fmla="*/ 38 w 123"/>
                <a:gd name="T35" fmla="*/ 92 h 117"/>
                <a:gd name="T36" fmla="*/ 51 w 123"/>
                <a:gd name="T37" fmla="*/ 84 h 117"/>
                <a:gd name="T38" fmla="*/ 113 w 123"/>
                <a:gd name="T39" fmla="*/ 117 h 117"/>
                <a:gd name="T40" fmla="*/ 113 w 123"/>
                <a:gd name="T41" fmla="*/ 113 h 117"/>
                <a:gd name="T42" fmla="*/ 120 w 123"/>
                <a:gd name="T43" fmla="*/ 113 h 117"/>
                <a:gd name="T44" fmla="*/ 120 w 123"/>
                <a:gd name="T45" fmla="*/ 34 h 117"/>
                <a:gd name="T46" fmla="*/ 120 w 123"/>
                <a:gd name="T47" fmla="*/ 22 h 117"/>
                <a:gd name="T48" fmla="*/ 121 w 123"/>
                <a:gd name="T49" fmla="*/ 12 h 117"/>
                <a:gd name="T50" fmla="*/ 122 w 123"/>
                <a:gd name="T51" fmla="*/ 10 h 117"/>
                <a:gd name="T52" fmla="*/ 122 w 123"/>
                <a:gd name="T53" fmla="*/ 10 h 117"/>
                <a:gd name="T54" fmla="*/ 111 w 123"/>
                <a:gd name="T55" fmla="*/ 7 h 117"/>
                <a:gd name="T56" fmla="*/ 99 w 123"/>
                <a:gd name="T57" fmla="*/ 1 h 117"/>
                <a:gd name="T58" fmla="*/ 81 w 123"/>
                <a:gd name="T59" fmla="*/ 10 h 117"/>
                <a:gd name="T60" fmla="*/ 82 w 123"/>
                <a:gd name="T61" fmla="*/ 20 h 117"/>
                <a:gd name="T62" fmla="*/ 69 w 123"/>
                <a:gd name="T63" fmla="*/ 21 h 117"/>
                <a:gd name="T64" fmla="*/ 55 w 123"/>
                <a:gd name="T65" fmla="*/ 15 h 117"/>
                <a:gd name="T66" fmla="*/ 47 w 123"/>
                <a:gd name="T67" fmla="*/ 10 h 117"/>
                <a:gd name="T68" fmla="*/ 41 w 123"/>
                <a:gd name="T69" fmla="*/ 5 h 117"/>
                <a:gd name="T70" fmla="*/ 27 w 123"/>
                <a:gd name="T71" fmla="*/ 2 h 117"/>
                <a:gd name="T72" fmla="*/ 17 w 123"/>
                <a:gd name="T73" fmla="*/ 0 h 117"/>
                <a:gd name="T74" fmla="*/ 17 w 123"/>
                <a:gd name="T75" fmla="*/ 4 h 117"/>
                <a:gd name="T76" fmla="*/ 14 w 123"/>
                <a:gd name="T77" fmla="*/ 7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23" h="117">
                  <a:moveTo>
                    <a:pt x="14" y="7"/>
                  </a:moveTo>
                  <a:cubicBezTo>
                    <a:pt x="13" y="7"/>
                    <a:pt x="9" y="12"/>
                    <a:pt x="8" y="13"/>
                  </a:cubicBezTo>
                  <a:cubicBezTo>
                    <a:pt x="7" y="13"/>
                    <a:pt x="6" y="15"/>
                    <a:pt x="7" y="16"/>
                  </a:cubicBezTo>
                  <a:cubicBezTo>
                    <a:pt x="7" y="17"/>
                    <a:pt x="7" y="20"/>
                    <a:pt x="5" y="23"/>
                  </a:cubicBezTo>
                  <a:cubicBezTo>
                    <a:pt x="4" y="25"/>
                    <a:pt x="1" y="26"/>
                    <a:pt x="0" y="27"/>
                  </a:cubicBezTo>
                  <a:cubicBezTo>
                    <a:pt x="0" y="28"/>
                    <a:pt x="2" y="31"/>
                    <a:pt x="4" y="35"/>
                  </a:cubicBezTo>
                  <a:cubicBezTo>
                    <a:pt x="6" y="38"/>
                    <a:pt x="2" y="40"/>
                    <a:pt x="4" y="43"/>
                  </a:cubicBezTo>
                  <a:cubicBezTo>
                    <a:pt x="5" y="46"/>
                    <a:pt x="4" y="47"/>
                    <a:pt x="3" y="48"/>
                  </a:cubicBezTo>
                  <a:cubicBezTo>
                    <a:pt x="2" y="50"/>
                    <a:pt x="3" y="52"/>
                    <a:pt x="3" y="53"/>
                  </a:cubicBezTo>
                  <a:cubicBezTo>
                    <a:pt x="3" y="55"/>
                    <a:pt x="5" y="57"/>
                    <a:pt x="4" y="57"/>
                  </a:cubicBezTo>
                  <a:cubicBezTo>
                    <a:pt x="4" y="58"/>
                    <a:pt x="1" y="60"/>
                    <a:pt x="1" y="61"/>
                  </a:cubicBezTo>
                  <a:cubicBezTo>
                    <a:pt x="1" y="62"/>
                    <a:pt x="3" y="63"/>
                    <a:pt x="4" y="66"/>
                  </a:cubicBezTo>
                  <a:cubicBezTo>
                    <a:pt x="6" y="69"/>
                    <a:pt x="5" y="70"/>
                    <a:pt x="5" y="72"/>
                  </a:cubicBezTo>
                  <a:cubicBezTo>
                    <a:pt x="6" y="74"/>
                    <a:pt x="9" y="76"/>
                    <a:pt x="11" y="76"/>
                  </a:cubicBezTo>
                  <a:cubicBezTo>
                    <a:pt x="13" y="76"/>
                    <a:pt x="15" y="77"/>
                    <a:pt x="17" y="77"/>
                  </a:cubicBezTo>
                  <a:cubicBezTo>
                    <a:pt x="19" y="77"/>
                    <a:pt x="20" y="80"/>
                    <a:pt x="21" y="84"/>
                  </a:cubicBezTo>
                  <a:cubicBezTo>
                    <a:pt x="22" y="84"/>
                    <a:pt x="30" y="84"/>
                    <a:pt x="33" y="87"/>
                  </a:cubicBezTo>
                  <a:cubicBezTo>
                    <a:pt x="36" y="89"/>
                    <a:pt x="38" y="92"/>
                    <a:pt x="38" y="92"/>
                  </a:cubicBezTo>
                  <a:cubicBezTo>
                    <a:pt x="51" y="84"/>
                    <a:pt x="51" y="84"/>
                    <a:pt x="51" y="84"/>
                  </a:cubicBezTo>
                  <a:cubicBezTo>
                    <a:pt x="113" y="117"/>
                    <a:pt x="113" y="117"/>
                    <a:pt x="113" y="117"/>
                  </a:cubicBezTo>
                  <a:cubicBezTo>
                    <a:pt x="113" y="113"/>
                    <a:pt x="113" y="113"/>
                    <a:pt x="113" y="113"/>
                  </a:cubicBezTo>
                  <a:cubicBezTo>
                    <a:pt x="120" y="113"/>
                    <a:pt x="120" y="113"/>
                    <a:pt x="120" y="113"/>
                  </a:cubicBezTo>
                  <a:cubicBezTo>
                    <a:pt x="120" y="113"/>
                    <a:pt x="120" y="40"/>
                    <a:pt x="120" y="34"/>
                  </a:cubicBezTo>
                  <a:cubicBezTo>
                    <a:pt x="120" y="29"/>
                    <a:pt x="118" y="25"/>
                    <a:pt x="120" y="22"/>
                  </a:cubicBezTo>
                  <a:cubicBezTo>
                    <a:pt x="123" y="19"/>
                    <a:pt x="119" y="18"/>
                    <a:pt x="121" y="12"/>
                  </a:cubicBezTo>
                  <a:cubicBezTo>
                    <a:pt x="121" y="12"/>
                    <a:pt x="122" y="11"/>
                    <a:pt x="122" y="10"/>
                  </a:cubicBezTo>
                  <a:cubicBezTo>
                    <a:pt x="122" y="10"/>
                    <a:pt x="122" y="10"/>
                    <a:pt x="122" y="10"/>
                  </a:cubicBezTo>
                  <a:cubicBezTo>
                    <a:pt x="121" y="8"/>
                    <a:pt x="118" y="8"/>
                    <a:pt x="111" y="7"/>
                  </a:cubicBezTo>
                  <a:cubicBezTo>
                    <a:pt x="104" y="6"/>
                    <a:pt x="107" y="1"/>
                    <a:pt x="99" y="1"/>
                  </a:cubicBezTo>
                  <a:cubicBezTo>
                    <a:pt x="91" y="0"/>
                    <a:pt x="81" y="7"/>
                    <a:pt x="81" y="10"/>
                  </a:cubicBezTo>
                  <a:cubicBezTo>
                    <a:pt x="81" y="13"/>
                    <a:pt x="84" y="17"/>
                    <a:pt x="82" y="20"/>
                  </a:cubicBezTo>
                  <a:cubicBezTo>
                    <a:pt x="79" y="24"/>
                    <a:pt x="73" y="24"/>
                    <a:pt x="69" y="21"/>
                  </a:cubicBezTo>
                  <a:cubicBezTo>
                    <a:pt x="65" y="17"/>
                    <a:pt x="59" y="15"/>
                    <a:pt x="55" y="15"/>
                  </a:cubicBezTo>
                  <a:cubicBezTo>
                    <a:pt x="50" y="15"/>
                    <a:pt x="46" y="12"/>
                    <a:pt x="47" y="10"/>
                  </a:cubicBezTo>
                  <a:cubicBezTo>
                    <a:pt x="47" y="7"/>
                    <a:pt x="45" y="6"/>
                    <a:pt x="41" y="5"/>
                  </a:cubicBezTo>
                  <a:cubicBezTo>
                    <a:pt x="37" y="4"/>
                    <a:pt x="34" y="1"/>
                    <a:pt x="27" y="2"/>
                  </a:cubicBezTo>
                  <a:cubicBezTo>
                    <a:pt x="23" y="3"/>
                    <a:pt x="20" y="1"/>
                    <a:pt x="17" y="0"/>
                  </a:cubicBezTo>
                  <a:cubicBezTo>
                    <a:pt x="17" y="2"/>
                    <a:pt x="17" y="3"/>
                    <a:pt x="17" y="4"/>
                  </a:cubicBezTo>
                  <a:cubicBezTo>
                    <a:pt x="17" y="7"/>
                    <a:pt x="15" y="6"/>
                    <a:pt x="14" y="7"/>
                  </a:cubicBezTo>
                  <a:close/>
                </a:path>
              </a:pathLst>
            </a:custGeom>
            <a:grpFill/>
            <a:ln w="9525" cap="flat">
              <a:solidFill>
                <a:schemeClr val="bg1">
                  <a:lumMod val="85000"/>
                </a:schemeClr>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2400" dirty="0"/>
            </a:p>
          </p:txBody>
        </p:sp>
        <p:sp>
          <p:nvSpPr>
            <p:cNvPr id="34" name="Freeform 19">
              <a:extLst>
                <a:ext uri="{FF2B5EF4-FFF2-40B4-BE49-F238E27FC236}">
                  <a16:creationId xmlns:a16="http://schemas.microsoft.com/office/drawing/2014/main" id="{CA91AA71-1E49-4E66-ADF9-BAB427A9C29C}"/>
                </a:ext>
              </a:extLst>
            </p:cNvPr>
            <p:cNvSpPr>
              <a:spLocks/>
            </p:cNvSpPr>
            <p:nvPr/>
          </p:nvSpPr>
          <p:spPr bwMode="auto">
            <a:xfrm>
              <a:off x="4013201" y="2808288"/>
              <a:ext cx="58738" cy="20638"/>
            </a:xfrm>
            <a:custGeom>
              <a:avLst/>
              <a:gdLst>
                <a:gd name="T0" fmla="*/ 12 w 23"/>
                <a:gd name="T1" fmla="*/ 5 h 8"/>
                <a:gd name="T2" fmla="*/ 19 w 23"/>
                <a:gd name="T3" fmla="*/ 7 h 8"/>
                <a:gd name="T4" fmla="*/ 23 w 23"/>
                <a:gd name="T5" fmla="*/ 5 h 8"/>
                <a:gd name="T6" fmla="*/ 19 w 23"/>
                <a:gd name="T7" fmla="*/ 5 h 8"/>
                <a:gd name="T8" fmla="*/ 11 w 23"/>
                <a:gd name="T9" fmla="*/ 1 h 8"/>
                <a:gd name="T10" fmla="*/ 1 w 23"/>
                <a:gd name="T11" fmla="*/ 3 h 8"/>
                <a:gd name="T12" fmla="*/ 0 w 23"/>
                <a:gd name="T13" fmla="*/ 8 h 8"/>
                <a:gd name="T14" fmla="*/ 3 w 23"/>
                <a:gd name="T15" fmla="*/ 7 h 8"/>
                <a:gd name="T16" fmla="*/ 12 w 23"/>
                <a:gd name="T17"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 h="8">
                  <a:moveTo>
                    <a:pt x="12" y="5"/>
                  </a:moveTo>
                  <a:cubicBezTo>
                    <a:pt x="13" y="3"/>
                    <a:pt x="16" y="6"/>
                    <a:pt x="19" y="7"/>
                  </a:cubicBezTo>
                  <a:cubicBezTo>
                    <a:pt x="21" y="7"/>
                    <a:pt x="23" y="5"/>
                    <a:pt x="23" y="5"/>
                  </a:cubicBezTo>
                  <a:cubicBezTo>
                    <a:pt x="23" y="5"/>
                    <a:pt x="23" y="5"/>
                    <a:pt x="19" y="5"/>
                  </a:cubicBezTo>
                  <a:cubicBezTo>
                    <a:pt x="15" y="4"/>
                    <a:pt x="15" y="0"/>
                    <a:pt x="11" y="1"/>
                  </a:cubicBezTo>
                  <a:cubicBezTo>
                    <a:pt x="8" y="3"/>
                    <a:pt x="6" y="3"/>
                    <a:pt x="1" y="3"/>
                  </a:cubicBezTo>
                  <a:cubicBezTo>
                    <a:pt x="1" y="4"/>
                    <a:pt x="0" y="6"/>
                    <a:pt x="0" y="8"/>
                  </a:cubicBezTo>
                  <a:cubicBezTo>
                    <a:pt x="1" y="8"/>
                    <a:pt x="2" y="7"/>
                    <a:pt x="3" y="7"/>
                  </a:cubicBezTo>
                  <a:cubicBezTo>
                    <a:pt x="5" y="7"/>
                    <a:pt x="10" y="6"/>
                    <a:pt x="12" y="5"/>
                  </a:cubicBezTo>
                  <a:close/>
                </a:path>
              </a:pathLst>
            </a:custGeom>
            <a:grpFill/>
            <a:ln w="9525" cap="flat">
              <a:solidFill>
                <a:schemeClr val="bg1">
                  <a:lumMod val="85000"/>
                </a:schemeClr>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2400" dirty="0"/>
            </a:p>
          </p:txBody>
        </p:sp>
        <p:sp>
          <p:nvSpPr>
            <p:cNvPr id="35" name="Freeform 20">
              <a:extLst>
                <a:ext uri="{FF2B5EF4-FFF2-40B4-BE49-F238E27FC236}">
                  <a16:creationId xmlns:a16="http://schemas.microsoft.com/office/drawing/2014/main" id="{D3ADD93D-57D0-427C-A3A5-FEB86D35D35C}"/>
                </a:ext>
              </a:extLst>
            </p:cNvPr>
            <p:cNvSpPr>
              <a:spLocks/>
            </p:cNvSpPr>
            <p:nvPr/>
          </p:nvSpPr>
          <p:spPr bwMode="auto">
            <a:xfrm>
              <a:off x="4000501" y="2752725"/>
              <a:ext cx="120650" cy="93663"/>
            </a:xfrm>
            <a:custGeom>
              <a:avLst/>
              <a:gdLst>
                <a:gd name="T0" fmla="*/ 11 w 48"/>
                <a:gd name="T1" fmla="*/ 36 h 37"/>
                <a:gd name="T2" fmla="*/ 16 w 48"/>
                <a:gd name="T3" fmla="*/ 34 h 37"/>
                <a:gd name="T4" fmla="*/ 27 w 48"/>
                <a:gd name="T5" fmla="*/ 33 h 37"/>
                <a:gd name="T6" fmla="*/ 29 w 48"/>
                <a:gd name="T7" fmla="*/ 34 h 37"/>
                <a:gd name="T8" fmla="*/ 29 w 48"/>
                <a:gd name="T9" fmla="*/ 33 h 37"/>
                <a:gd name="T10" fmla="*/ 35 w 48"/>
                <a:gd name="T11" fmla="*/ 35 h 37"/>
                <a:gd name="T12" fmla="*/ 47 w 48"/>
                <a:gd name="T13" fmla="*/ 36 h 37"/>
                <a:gd name="T14" fmla="*/ 48 w 48"/>
                <a:gd name="T15" fmla="*/ 36 h 37"/>
                <a:gd name="T16" fmla="*/ 48 w 48"/>
                <a:gd name="T17" fmla="*/ 30 h 37"/>
                <a:gd name="T18" fmla="*/ 43 w 48"/>
                <a:gd name="T19" fmla="*/ 25 h 37"/>
                <a:gd name="T20" fmla="*/ 42 w 48"/>
                <a:gd name="T21" fmla="*/ 20 h 37"/>
                <a:gd name="T22" fmla="*/ 41 w 48"/>
                <a:gd name="T23" fmla="*/ 18 h 37"/>
                <a:gd name="T24" fmla="*/ 36 w 48"/>
                <a:gd name="T25" fmla="*/ 12 h 37"/>
                <a:gd name="T26" fmla="*/ 31 w 48"/>
                <a:gd name="T27" fmla="*/ 5 h 37"/>
                <a:gd name="T28" fmla="*/ 28 w 48"/>
                <a:gd name="T29" fmla="*/ 5 h 37"/>
                <a:gd name="T30" fmla="*/ 23 w 48"/>
                <a:gd name="T31" fmla="*/ 1 h 37"/>
                <a:gd name="T32" fmla="*/ 17 w 48"/>
                <a:gd name="T33" fmla="*/ 2 h 37"/>
                <a:gd name="T34" fmla="*/ 10 w 48"/>
                <a:gd name="T35" fmla="*/ 2 h 37"/>
                <a:gd name="T36" fmla="*/ 5 w 48"/>
                <a:gd name="T37" fmla="*/ 6 h 37"/>
                <a:gd name="T38" fmla="*/ 5 w 48"/>
                <a:gd name="T39" fmla="*/ 6 h 37"/>
                <a:gd name="T40" fmla="*/ 3 w 48"/>
                <a:gd name="T41" fmla="*/ 12 h 37"/>
                <a:gd name="T42" fmla="*/ 6 w 48"/>
                <a:gd name="T43" fmla="*/ 24 h 37"/>
                <a:gd name="T44" fmla="*/ 6 w 48"/>
                <a:gd name="T45" fmla="*/ 25 h 37"/>
                <a:gd name="T46" fmla="*/ 16 w 48"/>
                <a:gd name="T47" fmla="*/ 23 h 37"/>
                <a:gd name="T48" fmla="*/ 24 w 48"/>
                <a:gd name="T49" fmla="*/ 27 h 37"/>
                <a:gd name="T50" fmla="*/ 28 w 48"/>
                <a:gd name="T51" fmla="*/ 27 h 37"/>
                <a:gd name="T52" fmla="*/ 24 w 48"/>
                <a:gd name="T53" fmla="*/ 29 h 37"/>
                <a:gd name="T54" fmla="*/ 17 w 48"/>
                <a:gd name="T55" fmla="*/ 27 h 37"/>
                <a:gd name="T56" fmla="*/ 8 w 48"/>
                <a:gd name="T57" fmla="*/ 29 h 37"/>
                <a:gd name="T58" fmla="*/ 5 w 48"/>
                <a:gd name="T59" fmla="*/ 30 h 37"/>
                <a:gd name="T60" fmla="*/ 6 w 48"/>
                <a:gd name="T61" fmla="*/ 34 h 37"/>
                <a:gd name="T62" fmla="*/ 7 w 48"/>
                <a:gd name="T63" fmla="*/ 35 h 37"/>
                <a:gd name="T64" fmla="*/ 11 w 48"/>
                <a:gd name="T65" fmla="*/ 36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 h="37">
                  <a:moveTo>
                    <a:pt x="11" y="36"/>
                  </a:moveTo>
                  <a:cubicBezTo>
                    <a:pt x="13" y="36"/>
                    <a:pt x="16" y="34"/>
                    <a:pt x="16" y="34"/>
                  </a:cubicBezTo>
                  <a:cubicBezTo>
                    <a:pt x="16" y="34"/>
                    <a:pt x="26" y="33"/>
                    <a:pt x="27" y="33"/>
                  </a:cubicBezTo>
                  <a:cubicBezTo>
                    <a:pt x="28" y="33"/>
                    <a:pt x="29" y="33"/>
                    <a:pt x="29" y="34"/>
                  </a:cubicBezTo>
                  <a:cubicBezTo>
                    <a:pt x="29" y="33"/>
                    <a:pt x="29" y="33"/>
                    <a:pt x="29" y="33"/>
                  </a:cubicBezTo>
                  <a:cubicBezTo>
                    <a:pt x="29" y="33"/>
                    <a:pt x="35" y="34"/>
                    <a:pt x="35" y="35"/>
                  </a:cubicBezTo>
                  <a:cubicBezTo>
                    <a:pt x="35" y="36"/>
                    <a:pt x="43" y="37"/>
                    <a:pt x="47" y="36"/>
                  </a:cubicBezTo>
                  <a:cubicBezTo>
                    <a:pt x="47" y="36"/>
                    <a:pt x="47" y="36"/>
                    <a:pt x="48" y="36"/>
                  </a:cubicBezTo>
                  <a:cubicBezTo>
                    <a:pt x="48" y="34"/>
                    <a:pt x="48" y="31"/>
                    <a:pt x="48" y="30"/>
                  </a:cubicBezTo>
                  <a:cubicBezTo>
                    <a:pt x="47" y="29"/>
                    <a:pt x="45" y="27"/>
                    <a:pt x="43" y="25"/>
                  </a:cubicBezTo>
                  <a:cubicBezTo>
                    <a:pt x="42" y="24"/>
                    <a:pt x="42" y="20"/>
                    <a:pt x="42" y="20"/>
                  </a:cubicBezTo>
                  <a:cubicBezTo>
                    <a:pt x="41" y="18"/>
                    <a:pt x="41" y="18"/>
                    <a:pt x="41" y="18"/>
                  </a:cubicBezTo>
                  <a:cubicBezTo>
                    <a:pt x="41" y="18"/>
                    <a:pt x="40" y="13"/>
                    <a:pt x="36" y="12"/>
                  </a:cubicBezTo>
                  <a:cubicBezTo>
                    <a:pt x="33" y="11"/>
                    <a:pt x="31" y="5"/>
                    <a:pt x="31" y="5"/>
                  </a:cubicBezTo>
                  <a:cubicBezTo>
                    <a:pt x="28" y="5"/>
                    <a:pt x="28" y="5"/>
                    <a:pt x="28" y="5"/>
                  </a:cubicBezTo>
                  <a:cubicBezTo>
                    <a:pt x="28" y="5"/>
                    <a:pt x="25" y="2"/>
                    <a:pt x="23" y="1"/>
                  </a:cubicBezTo>
                  <a:cubicBezTo>
                    <a:pt x="21" y="0"/>
                    <a:pt x="17" y="2"/>
                    <a:pt x="17" y="2"/>
                  </a:cubicBezTo>
                  <a:cubicBezTo>
                    <a:pt x="17" y="2"/>
                    <a:pt x="12" y="2"/>
                    <a:pt x="10" y="2"/>
                  </a:cubicBezTo>
                  <a:cubicBezTo>
                    <a:pt x="7" y="1"/>
                    <a:pt x="7" y="5"/>
                    <a:pt x="5" y="6"/>
                  </a:cubicBezTo>
                  <a:cubicBezTo>
                    <a:pt x="5" y="6"/>
                    <a:pt x="5" y="6"/>
                    <a:pt x="5" y="6"/>
                  </a:cubicBezTo>
                  <a:cubicBezTo>
                    <a:pt x="4" y="8"/>
                    <a:pt x="4" y="10"/>
                    <a:pt x="3" y="12"/>
                  </a:cubicBezTo>
                  <a:cubicBezTo>
                    <a:pt x="0" y="16"/>
                    <a:pt x="4" y="22"/>
                    <a:pt x="6" y="24"/>
                  </a:cubicBezTo>
                  <a:cubicBezTo>
                    <a:pt x="6" y="24"/>
                    <a:pt x="6" y="24"/>
                    <a:pt x="6" y="25"/>
                  </a:cubicBezTo>
                  <a:cubicBezTo>
                    <a:pt x="11" y="25"/>
                    <a:pt x="13" y="25"/>
                    <a:pt x="16" y="23"/>
                  </a:cubicBezTo>
                  <a:cubicBezTo>
                    <a:pt x="20" y="22"/>
                    <a:pt x="20" y="26"/>
                    <a:pt x="24" y="27"/>
                  </a:cubicBezTo>
                  <a:cubicBezTo>
                    <a:pt x="28" y="27"/>
                    <a:pt x="28" y="27"/>
                    <a:pt x="28" y="27"/>
                  </a:cubicBezTo>
                  <a:cubicBezTo>
                    <a:pt x="28" y="27"/>
                    <a:pt x="26" y="29"/>
                    <a:pt x="24" y="29"/>
                  </a:cubicBezTo>
                  <a:cubicBezTo>
                    <a:pt x="21" y="28"/>
                    <a:pt x="18" y="25"/>
                    <a:pt x="17" y="27"/>
                  </a:cubicBezTo>
                  <a:cubicBezTo>
                    <a:pt x="15" y="28"/>
                    <a:pt x="10" y="29"/>
                    <a:pt x="8" y="29"/>
                  </a:cubicBezTo>
                  <a:cubicBezTo>
                    <a:pt x="7" y="29"/>
                    <a:pt x="6" y="30"/>
                    <a:pt x="5" y="30"/>
                  </a:cubicBezTo>
                  <a:cubicBezTo>
                    <a:pt x="5" y="31"/>
                    <a:pt x="5" y="33"/>
                    <a:pt x="6" y="34"/>
                  </a:cubicBezTo>
                  <a:cubicBezTo>
                    <a:pt x="6" y="34"/>
                    <a:pt x="7" y="34"/>
                    <a:pt x="7" y="35"/>
                  </a:cubicBezTo>
                  <a:cubicBezTo>
                    <a:pt x="11" y="34"/>
                    <a:pt x="10" y="36"/>
                    <a:pt x="11" y="36"/>
                  </a:cubicBezTo>
                  <a:close/>
                </a:path>
              </a:pathLst>
            </a:custGeom>
            <a:grpFill/>
            <a:ln w="9525" cap="flat">
              <a:solidFill>
                <a:schemeClr val="bg1">
                  <a:lumMod val="85000"/>
                </a:schemeClr>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2400" dirty="0"/>
            </a:p>
          </p:txBody>
        </p:sp>
        <p:sp>
          <p:nvSpPr>
            <p:cNvPr id="36" name="Freeform 21">
              <a:extLst>
                <a:ext uri="{FF2B5EF4-FFF2-40B4-BE49-F238E27FC236}">
                  <a16:creationId xmlns:a16="http://schemas.microsoft.com/office/drawing/2014/main" id="{C4C70EC0-1520-4840-8BEC-BAB3561EBA71}"/>
                </a:ext>
              </a:extLst>
            </p:cNvPr>
            <p:cNvSpPr>
              <a:spLocks/>
            </p:cNvSpPr>
            <p:nvPr/>
          </p:nvSpPr>
          <p:spPr bwMode="auto">
            <a:xfrm>
              <a:off x="4019551" y="2835275"/>
              <a:ext cx="53975" cy="33338"/>
            </a:xfrm>
            <a:custGeom>
              <a:avLst/>
              <a:gdLst>
                <a:gd name="T0" fmla="*/ 12 w 22"/>
                <a:gd name="T1" fmla="*/ 12 h 13"/>
                <a:gd name="T2" fmla="*/ 18 w 22"/>
                <a:gd name="T3" fmla="*/ 9 h 13"/>
                <a:gd name="T4" fmla="*/ 21 w 22"/>
                <a:gd name="T5" fmla="*/ 7 h 13"/>
                <a:gd name="T6" fmla="*/ 21 w 22"/>
                <a:gd name="T7" fmla="*/ 4 h 13"/>
                <a:gd name="T8" fmla="*/ 22 w 22"/>
                <a:gd name="T9" fmla="*/ 1 h 13"/>
                <a:gd name="T10" fmla="*/ 20 w 22"/>
                <a:gd name="T11" fmla="*/ 0 h 13"/>
                <a:gd name="T12" fmla="*/ 9 w 22"/>
                <a:gd name="T13" fmla="*/ 1 h 13"/>
                <a:gd name="T14" fmla="*/ 4 w 22"/>
                <a:gd name="T15" fmla="*/ 3 h 13"/>
                <a:gd name="T16" fmla="*/ 0 w 22"/>
                <a:gd name="T17" fmla="*/ 2 h 13"/>
                <a:gd name="T18" fmla="*/ 6 w 22"/>
                <a:gd name="T19" fmla="*/ 7 h 13"/>
                <a:gd name="T20" fmla="*/ 10 w 22"/>
                <a:gd name="T21" fmla="*/ 13 h 13"/>
                <a:gd name="T22" fmla="*/ 11 w 22"/>
                <a:gd name="T23" fmla="*/ 13 h 13"/>
                <a:gd name="T24" fmla="*/ 12 w 22"/>
                <a:gd name="T25" fmla="*/ 12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 h="13">
                  <a:moveTo>
                    <a:pt x="12" y="12"/>
                  </a:moveTo>
                  <a:cubicBezTo>
                    <a:pt x="13" y="11"/>
                    <a:pt x="17" y="8"/>
                    <a:pt x="18" y="9"/>
                  </a:cubicBezTo>
                  <a:cubicBezTo>
                    <a:pt x="19" y="9"/>
                    <a:pt x="21" y="8"/>
                    <a:pt x="21" y="7"/>
                  </a:cubicBezTo>
                  <a:cubicBezTo>
                    <a:pt x="21" y="7"/>
                    <a:pt x="19" y="4"/>
                    <a:pt x="21" y="4"/>
                  </a:cubicBezTo>
                  <a:cubicBezTo>
                    <a:pt x="22" y="3"/>
                    <a:pt x="22" y="2"/>
                    <a:pt x="22" y="1"/>
                  </a:cubicBezTo>
                  <a:cubicBezTo>
                    <a:pt x="22" y="0"/>
                    <a:pt x="21" y="0"/>
                    <a:pt x="20" y="0"/>
                  </a:cubicBezTo>
                  <a:cubicBezTo>
                    <a:pt x="19" y="0"/>
                    <a:pt x="9" y="1"/>
                    <a:pt x="9" y="1"/>
                  </a:cubicBezTo>
                  <a:cubicBezTo>
                    <a:pt x="9" y="1"/>
                    <a:pt x="6" y="3"/>
                    <a:pt x="4" y="3"/>
                  </a:cubicBezTo>
                  <a:cubicBezTo>
                    <a:pt x="3" y="3"/>
                    <a:pt x="4" y="1"/>
                    <a:pt x="0" y="2"/>
                  </a:cubicBezTo>
                  <a:cubicBezTo>
                    <a:pt x="2" y="4"/>
                    <a:pt x="2" y="5"/>
                    <a:pt x="6" y="7"/>
                  </a:cubicBezTo>
                  <a:cubicBezTo>
                    <a:pt x="11" y="8"/>
                    <a:pt x="6" y="10"/>
                    <a:pt x="10" y="13"/>
                  </a:cubicBezTo>
                  <a:cubicBezTo>
                    <a:pt x="10" y="13"/>
                    <a:pt x="10" y="13"/>
                    <a:pt x="11" y="13"/>
                  </a:cubicBezTo>
                  <a:cubicBezTo>
                    <a:pt x="11" y="13"/>
                    <a:pt x="11" y="13"/>
                    <a:pt x="12" y="12"/>
                  </a:cubicBezTo>
                  <a:close/>
                </a:path>
              </a:pathLst>
            </a:custGeom>
            <a:grpFill/>
            <a:ln w="9525" cap="flat">
              <a:solidFill>
                <a:schemeClr val="bg1">
                  <a:lumMod val="85000"/>
                </a:schemeClr>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2400" dirty="0"/>
            </a:p>
          </p:txBody>
        </p:sp>
        <p:sp>
          <p:nvSpPr>
            <p:cNvPr id="37" name="Freeform 22">
              <a:extLst>
                <a:ext uri="{FF2B5EF4-FFF2-40B4-BE49-F238E27FC236}">
                  <a16:creationId xmlns:a16="http://schemas.microsoft.com/office/drawing/2014/main" id="{153F98FE-DCB0-4277-94BB-F1E67A8BB104}"/>
                </a:ext>
              </a:extLst>
            </p:cNvPr>
            <p:cNvSpPr>
              <a:spLocks/>
            </p:cNvSpPr>
            <p:nvPr/>
          </p:nvSpPr>
          <p:spPr bwMode="auto">
            <a:xfrm>
              <a:off x="4645026" y="2865438"/>
              <a:ext cx="249238" cy="176213"/>
            </a:xfrm>
            <a:custGeom>
              <a:avLst/>
              <a:gdLst>
                <a:gd name="T0" fmla="*/ 91 w 99"/>
                <a:gd name="T1" fmla="*/ 40 h 70"/>
                <a:gd name="T2" fmla="*/ 88 w 99"/>
                <a:gd name="T3" fmla="*/ 34 h 70"/>
                <a:gd name="T4" fmla="*/ 83 w 99"/>
                <a:gd name="T5" fmla="*/ 30 h 70"/>
                <a:gd name="T6" fmla="*/ 80 w 99"/>
                <a:gd name="T7" fmla="*/ 25 h 70"/>
                <a:gd name="T8" fmla="*/ 73 w 99"/>
                <a:gd name="T9" fmla="*/ 22 h 70"/>
                <a:gd name="T10" fmla="*/ 72 w 99"/>
                <a:gd name="T11" fmla="*/ 19 h 70"/>
                <a:gd name="T12" fmla="*/ 69 w 99"/>
                <a:gd name="T13" fmla="*/ 19 h 70"/>
                <a:gd name="T14" fmla="*/ 70 w 99"/>
                <a:gd name="T15" fmla="*/ 16 h 70"/>
                <a:gd name="T16" fmla="*/ 69 w 99"/>
                <a:gd name="T17" fmla="*/ 9 h 70"/>
                <a:gd name="T18" fmla="*/ 64 w 99"/>
                <a:gd name="T19" fmla="*/ 1 h 70"/>
                <a:gd name="T20" fmla="*/ 62 w 99"/>
                <a:gd name="T21" fmla="*/ 1 h 70"/>
                <a:gd name="T22" fmla="*/ 56 w 99"/>
                <a:gd name="T23" fmla="*/ 4 h 70"/>
                <a:gd name="T24" fmla="*/ 54 w 99"/>
                <a:gd name="T25" fmla="*/ 7 h 70"/>
                <a:gd name="T26" fmla="*/ 46 w 99"/>
                <a:gd name="T27" fmla="*/ 15 h 70"/>
                <a:gd name="T28" fmla="*/ 35 w 99"/>
                <a:gd name="T29" fmla="*/ 18 h 70"/>
                <a:gd name="T30" fmla="*/ 34 w 99"/>
                <a:gd name="T31" fmla="*/ 22 h 70"/>
                <a:gd name="T32" fmla="*/ 27 w 99"/>
                <a:gd name="T33" fmla="*/ 26 h 70"/>
                <a:gd name="T34" fmla="*/ 18 w 99"/>
                <a:gd name="T35" fmla="*/ 28 h 70"/>
                <a:gd name="T36" fmla="*/ 13 w 99"/>
                <a:gd name="T37" fmla="*/ 28 h 70"/>
                <a:gd name="T38" fmla="*/ 9 w 99"/>
                <a:gd name="T39" fmla="*/ 30 h 70"/>
                <a:gd name="T40" fmla="*/ 8 w 99"/>
                <a:gd name="T41" fmla="*/ 30 h 70"/>
                <a:gd name="T42" fmla="*/ 4 w 99"/>
                <a:gd name="T43" fmla="*/ 35 h 70"/>
                <a:gd name="T44" fmla="*/ 0 w 99"/>
                <a:gd name="T45" fmla="*/ 43 h 70"/>
                <a:gd name="T46" fmla="*/ 1 w 99"/>
                <a:gd name="T47" fmla="*/ 49 h 70"/>
                <a:gd name="T48" fmla="*/ 3 w 99"/>
                <a:gd name="T49" fmla="*/ 56 h 70"/>
                <a:gd name="T50" fmla="*/ 4 w 99"/>
                <a:gd name="T51" fmla="*/ 60 h 70"/>
                <a:gd name="T52" fmla="*/ 6 w 99"/>
                <a:gd name="T53" fmla="*/ 63 h 70"/>
                <a:gd name="T54" fmla="*/ 11 w 99"/>
                <a:gd name="T55" fmla="*/ 68 h 70"/>
                <a:gd name="T56" fmla="*/ 13 w 99"/>
                <a:gd name="T57" fmla="*/ 70 h 70"/>
                <a:gd name="T58" fmla="*/ 13 w 99"/>
                <a:gd name="T59" fmla="*/ 69 h 70"/>
                <a:gd name="T60" fmla="*/ 15 w 99"/>
                <a:gd name="T61" fmla="*/ 63 h 70"/>
                <a:gd name="T62" fmla="*/ 19 w 99"/>
                <a:gd name="T63" fmla="*/ 62 h 70"/>
                <a:gd name="T64" fmla="*/ 23 w 99"/>
                <a:gd name="T65" fmla="*/ 61 h 70"/>
                <a:gd name="T66" fmla="*/ 30 w 99"/>
                <a:gd name="T67" fmla="*/ 62 h 70"/>
                <a:gd name="T68" fmla="*/ 30 w 99"/>
                <a:gd name="T69" fmla="*/ 56 h 70"/>
                <a:gd name="T70" fmla="*/ 38 w 99"/>
                <a:gd name="T71" fmla="*/ 50 h 70"/>
                <a:gd name="T72" fmla="*/ 45 w 99"/>
                <a:gd name="T73" fmla="*/ 54 h 70"/>
                <a:gd name="T74" fmla="*/ 60 w 99"/>
                <a:gd name="T75" fmla="*/ 57 h 70"/>
                <a:gd name="T76" fmla="*/ 62 w 99"/>
                <a:gd name="T77" fmla="*/ 52 h 70"/>
                <a:gd name="T78" fmla="*/ 69 w 99"/>
                <a:gd name="T79" fmla="*/ 52 h 70"/>
                <a:gd name="T80" fmla="*/ 77 w 99"/>
                <a:gd name="T81" fmla="*/ 50 h 70"/>
                <a:gd name="T82" fmla="*/ 84 w 99"/>
                <a:gd name="T83" fmla="*/ 49 h 70"/>
                <a:gd name="T84" fmla="*/ 93 w 99"/>
                <a:gd name="T85" fmla="*/ 50 h 70"/>
                <a:gd name="T86" fmla="*/ 99 w 99"/>
                <a:gd name="T87" fmla="*/ 49 h 70"/>
                <a:gd name="T88" fmla="*/ 97 w 99"/>
                <a:gd name="T89" fmla="*/ 44 h 70"/>
                <a:gd name="T90" fmla="*/ 91 w 99"/>
                <a:gd name="T91" fmla="*/ 4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9" h="70">
                  <a:moveTo>
                    <a:pt x="91" y="40"/>
                  </a:moveTo>
                  <a:cubicBezTo>
                    <a:pt x="91" y="38"/>
                    <a:pt x="91" y="37"/>
                    <a:pt x="88" y="34"/>
                  </a:cubicBezTo>
                  <a:cubicBezTo>
                    <a:pt x="85" y="32"/>
                    <a:pt x="83" y="31"/>
                    <a:pt x="83" y="30"/>
                  </a:cubicBezTo>
                  <a:cubicBezTo>
                    <a:pt x="83" y="28"/>
                    <a:pt x="82" y="28"/>
                    <a:pt x="80" y="25"/>
                  </a:cubicBezTo>
                  <a:cubicBezTo>
                    <a:pt x="77" y="22"/>
                    <a:pt x="73" y="22"/>
                    <a:pt x="73" y="22"/>
                  </a:cubicBezTo>
                  <a:cubicBezTo>
                    <a:pt x="72" y="19"/>
                    <a:pt x="72" y="19"/>
                    <a:pt x="72" y="19"/>
                  </a:cubicBezTo>
                  <a:cubicBezTo>
                    <a:pt x="69" y="19"/>
                    <a:pt x="69" y="19"/>
                    <a:pt x="69" y="19"/>
                  </a:cubicBezTo>
                  <a:cubicBezTo>
                    <a:pt x="69" y="19"/>
                    <a:pt x="67" y="17"/>
                    <a:pt x="70" y="16"/>
                  </a:cubicBezTo>
                  <a:cubicBezTo>
                    <a:pt x="73" y="14"/>
                    <a:pt x="70" y="10"/>
                    <a:pt x="69" y="9"/>
                  </a:cubicBezTo>
                  <a:cubicBezTo>
                    <a:pt x="69" y="8"/>
                    <a:pt x="65" y="2"/>
                    <a:pt x="64" y="1"/>
                  </a:cubicBezTo>
                  <a:cubicBezTo>
                    <a:pt x="63" y="1"/>
                    <a:pt x="63" y="1"/>
                    <a:pt x="62" y="1"/>
                  </a:cubicBezTo>
                  <a:cubicBezTo>
                    <a:pt x="61" y="0"/>
                    <a:pt x="57" y="2"/>
                    <a:pt x="56" y="4"/>
                  </a:cubicBezTo>
                  <a:cubicBezTo>
                    <a:pt x="54" y="5"/>
                    <a:pt x="55" y="6"/>
                    <a:pt x="54" y="7"/>
                  </a:cubicBezTo>
                  <a:cubicBezTo>
                    <a:pt x="53" y="9"/>
                    <a:pt x="49" y="12"/>
                    <a:pt x="46" y="15"/>
                  </a:cubicBezTo>
                  <a:cubicBezTo>
                    <a:pt x="43" y="19"/>
                    <a:pt x="37" y="17"/>
                    <a:pt x="35" y="18"/>
                  </a:cubicBezTo>
                  <a:cubicBezTo>
                    <a:pt x="33" y="19"/>
                    <a:pt x="36" y="21"/>
                    <a:pt x="34" y="22"/>
                  </a:cubicBezTo>
                  <a:cubicBezTo>
                    <a:pt x="33" y="23"/>
                    <a:pt x="28" y="25"/>
                    <a:pt x="27" y="26"/>
                  </a:cubicBezTo>
                  <a:cubicBezTo>
                    <a:pt x="26" y="27"/>
                    <a:pt x="20" y="26"/>
                    <a:pt x="18" y="28"/>
                  </a:cubicBezTo>
                  <a:cubicBezTo>
                    <a:pt x="17" y="31"/>
                    <a:pt x="15" y="26"/>
                    <a:pt x="13" y="28"/>
                  </a:cubicBezTo>
                  <a:cubicBezTo>
                    <a:pt x="11" y="31"/>
                    <a:pt x="9" y="31"/>
                    <a:pt x="9" y="30"/>
                  </a:cubicBezTo>
                  <a:cubicBezTo>
                    <a:pt x="8" y="30"/>
                    <a:pt x="8" y="30"/>
                    <a:pt x="8" y="30"/>
                  </a:cubicBezTo>
                  <a:cubicBezTo>
                    <a:pt x="6" y="31"/>
                    <a:pt x="4" y="33"/>
                    <a:pt x="4" y="35"/>
                  </a:cubicBezTo>
                  <a:cubicBezTo>
                    <a:pt x="3" y="38"/>
                    <a:pt x="0" y="41"/>
                    <a:pt x="0" y="43"/>
                  </a:cubicBezTo>
                  <a:cubicBezTo>
                    <a:pt x="0" y="44"/>
                    <a:pt x="1" y="46"/>
                    <a:pt x="1" y="49"/>
                  </a:cubicBezTo>
                  <a:cubicBezTo>
                    <a:pt x="1" y="52"/>
                    <a:pt x="2" y="53"/>
                    <a:pt x="3" y="56"/>
                  </a:cubicBezTo>
                  <a:cubicBezTo>
                    <a:pt x="5" y="58"/>
                    <a:pt x="4" y="60"/>
                    <a:pt x="4" y="60"/>
                  </a:cubicBezTo>
                  <a:cubicBezTo>
                    <a:pt x="4" y="60"/>
                    <a:pt x="5" y="61"/>
                    <a:pt x="6" y="63"/>
                  </a:cubicBezTo>
                  <a:cubicBezTo>
                    <a:pt x="8" y="65"/>
                    <a:pt x="11" y="67"/>
                    <a:pt x="11" y="68"/>
                  </a:cubicBezTo>
                  <a:cubicBezTo>
                    <a:pt x="12" y="69"/>
                    <a:pt x="12" y="69"/>
                    <a:pt x="13" y="70"/>
                  </a:cubicBezTo>
                  <a:cubicBezTo>
                    <a:pt x="13" y="69"/>
                    <a:pt x="13" y="69"/>
                    <a:pt x="13" y="69"/>
                  </a:cubicBezTo>
                  <a:cubicBezTo>
                    <a:pt x="15" y="66"/>
                    <a:pt x="15" y="63"/>
                    <a:pt x="15" y="63"/>
                  </a:cubicBezTo>
                  <a:cubicBezTo>
                    <a:pt x="19" y="62"/>
                    <a:pt x="19" y="62"/>
                    <a:pt x="19" y="62"/>
                  </a:cubicBezTo>
                  <a:cubicBezTo>
                    <a:pt x="23" y="61"/>
                    <a:pt x="23" y="61"/>
                    <a:pt x="23" y="61"/>
                  </a:cubicBezTo>
                  <a:cubicBezTo>
                    <a:pt x="30" y="62"/>
                    <a:pt x="30" y="62"/>
                    <a:pt x="30" y="62"/>
                  </a:cubicBezTo>
                  <a:cubicBezTo>
                    <a:pt x="30" y="56"/>
                    <a:pt x="30" y="56"/>
                    <a:pt x="30" y="56"/>
                  </a:cubicBezTo>
                  <a:cubicBezTo>
                    <a:pt x="30" y="56"/>
                    <a:pt x="35" y="50"/>
                    <a:pt x="38" y="50"/>
                  </a:cubicBezTo>
                  <a:cubicBezTo>
                    <a:pt x="42" y="50"/>
                    <a:pt x="45" y="54"/>
                    <a:pt x="45" y="54"/>
                  </a:cubicBezTo>
                  <a:cubicBezTo>
                    <a:pt x="60" y="57"/>
                    <a:pt x="60" y="57"/>
                    <a:pt x="60" y="57"/>
                  </a:cubicBezTo>
                  <a:cubicBezTo>
                    <a:pt x="60" y="57"/>
                    <a:pt x="61" y="53"/>
                    <a:pt x="62" y="52"/>
                  </a:cubicBezTo>
                  <a:cubicBezTo>
                    <a:pt x="64" y="51"/>
                    <a:pt x="67" y="53"/>
                    <a:pt x="69" y="52"/>
                  </a:cubicBezTo>
                  <a:cubicBezTo>
                    <a:pt x="71" y="51"/>
                    <a:pt x="74" y="50"/>
                    <a:pt x="77" y="50"/>
                  </a:cubicBezTo>
                  <a:cubicBezTo>
                    <a:pt x="81" y="50"/>
                    <a:pt x="82" y="51"/>
                    <a:pt x="84" y="49"/>
                  </a:cubicBezTo>
                  <a:cubicBezTo>
                    <a:pt x="85" y="46"/>
                    <a:pt x="93" y="50"/>
                    <a:pt x="93" y="50"/>
                  </a:cubicBezTo>
                  <a:cubicBezTo>
                    <a:pt x="99" y="49"/>
                    <a:pt x="99" y="49"/>
                    <a:pt x="99" y="49"/>
                  </a:cubicBezTo>
                  <a:cubicBezTo>
                    <a:pt x="97" y="44"/>
                    <a:pt x="97" y="44"/>
                    <a:pt x="97" y="44"/>
                  </a:cubicBezTo>
                  <a:cubicBezTo>
                    <a:pt x="97" y="44"/>
                    <a:pt x="91" y="41"/>
                    <a:pt x="91" y="40"/>
                  </a:cubicBezTo>
                  <a:close/>
                </a:path>
              </a:pathLst>
            </a:custGeom>
            <a:grpFill/>
            <a:ln w="9525" cap="flat">
              <a:solidFill>
                <a:schemeClr val="bg1">
                  <a:lumMod val="85000"/>
                </a:schemeClr>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2400" dirty="0"/>
            </a:p>
          </p:txBody>
        </p:sp>
        <p:sp>
          <p:nvSpPr>
            <p:cNvPr id="38" name="Freeform 23">
              <a:extLst>
                <a:ext uri="{FF2B5EF4-FFF2-40B4-BE49-F238E27FC236}">
                  <a16:creationId xmlns:a16="http://schemas.microsoft.com/office/drawing/2014/main" id="{FA55BC8E-2D3E-4B02-9E55-909523D6B319}"/>
                </a:ext>
              </a:extLst>
            </p:cNvPr>
            <p:cNvSpPr>
              <a:spLocks/>
            </p:cNvSpPr>
            <p:nvPr/>
          </p:nvSpPr>
          <p:spPr bwMode="auto">
            <a:xfrm>
              <a:off x="4408488" y="2808288"/>
              <a:ext cx="241300" cy="201613"/>
            </a:xfrm>
            <a:custGeom>
              <a:avLst/>
              <a:gdLst>
                <a:gd name="T0" fmla="*/ 59 w 96"/>
                <a:gd name="T1" fmla="*/ 58 h 80"/>
                <a:gd name="T2" fmla="*/ 64 w 96"/>
                <a:gd name="T3" fmla="*/ 57 h 80"/>
                <a:gd name="T4" fmla="*/ 69 w 96"/>
                <a:gd name="T5" fmla="*/ 61 h 80"/>
                <a:gd name="T6" fmla="*/ 73 w 96"/>
                <a:gd name="T7" fmla="*/ 58 h 80"/>
                <a:gd name="T8" fmla="*/ 78 w 96"/>
                <a:gd name="T9" fmla="*/ 46 h 80"/>
                <a:gd name="T10" fmla="*/ 82 w 96"/>
                <a:gd name="T11" fmla="*/ 41 h 80"/>
                <a:gd name="T12" fmla="*/ 83 w 96"/>
                <a:gd name="T13" fmla="*/ 36 h 80"/>
                <a:gd name="T14" fmla="*/ 85 w 96"/>
                <a:gd name="T15" fmla="*/ 31 h 80"/>
                <a:gd name="T16" fmla="*/ 90 w 96"/>
                <a:gd name="T17" fmla="*/ 22 h 80"/>
                <a:gd name="T18" fmla="*/ 95 w 96"/>
                <a:gd name="T19" fmla="*/ 20 h 80"/>
                <a:gd name="T20" fmla="*/ 94 w 96"/>
                <a:gd name="T21" fmla="*/ 15 h 80"/>
                <a:gd name="T22" fmla="*/ 91 w 96"/>
                <a:gd name="T23" fmla="*/ 12 h 80"/>
                <a:gd name="T24" fmla="*/ 91 w 96"/>
                <a:gd name="T25" fmla="*/ 7 h 80"/>
                <a:gd name="T26" fmla="*/ 88 w 96"/>
                <a:gd name="T27" fmla="*/ 4 h 80"/>
                <a:gd name="T28" fmla="*/ 85 w 96"/>
                <a:gd name="T29" fmla="*/ 2 h 80"/>
                <a:gd name="T30" fmla="*/ 80 w 96"/>
                <a:gd name="T31" fmla="*/ 7 h 80"/>
                <a:gd name="T32" fmla="*/ 73 w 96"/>
                <a:gd name="T33" fmla="*/ 6 h 80"/>
                <a:gd name="T34" fmla="*/ 63 w 96"/>
                <a:gd name="T35" fmla="*/ 6 h 80"/>
                <a:gd name="T36" fmla="*/ 57 w 96"/>
                <a:gd name="T37" fmla="*/ 9 h 80"/>
                <a:gd name="T38" fmla="*/ 49 w 96"/>
                <a:gd name="T39" fmla="*/ 9 h 80"/>
                <a:gd name="T40" fmla="*/ 43 w 96"/>
                <a:gd name="T41" fmla="*/ 6 h 80"/>
                <a:gd name="T42" fmla="*/ 36 w 96"/>
                <a:gd name="T43" fmla="*/ 8 h 80"/>
                <a:gd name="T44" fmla="*/ 32 w 96"/>
                <a:gd name="T45" fmla="*/ 4 h 80"/>
                <a:gd name="T46" fmla="*/ 25 w 96"/>
                <a:gd name="T47" fmla="*/ 2 h 80"/>
                <a:gd name="T48" fmla="*/ 20 w 96"/>
                <a:gd name="T49" fmla="*/ 3 h 80"/>
                <a:gd name="T50" fmla="*/ 13 w 96"/>
                <a:gd name="T51" fmla="*/ 3 h 80"/>
                <a:gd name="T52" fmla="*/ 11 w 96"/>
                <a:gd name="T53" fmla="*/ 10 h 80"/>
                <a:gd name="T54" fmla="*/ 8 w 96"/>
                <a:gd name="T55" fmla="*/ 16 h 80"/>
                <a:gd name="T56" fmla="*/ 7 w 96"/>
                <a:gd name="T57" fmla="*/ 17 h 80"/>
                <a:gd name="T58" fmla="*/ 8 w 96"/>
                <a:gd name="T59" fmla="*/ 23 h 80"/>
                <a:gd name="T60" fmla="*/ 7 w 96"/>
                <a:gd name="T61" fmla="*/ 34 h 80"/>
                <a:gd name="T62" fmla="*/ 4 w 96"/>
                <a:gd name="T63" fmla="*/ 39 h 80"/>
                <a:gd name="T64" fmla="*/ 0 w 96"/>
                <a:gd name="T65" fmla="*/ 45 h 80"/>
                <a:gd name="T66" fmla="*/ 1 w 96"/>
                <a:gd name="T67" fmla="*/ 54 h 80"/>
                <a:gd name="T68" fmla="*/ 3 w 96"/>
                <a:gd name="T69" fmla="*/ 60 h 80"/>
                <a:gd name="T70" fmla="*/ 3 w 96"/>
                <a:gd name="T71" fmla="*/ 60 h 80"/>
                <a:gd name="T72" fmla="*/ 15 w 96"/>
                <a:gd name="T73" fmla="*/ 63 h 80"/>
                <a:gd name="T74" fmla="*/ 23 w 96"/>
                <a:gd name="T75" fmla="*/ 72 h 80"/>
                <a:gd name="T76" fmla="*/ 27 w 96"/>
                <a:gd name="T77" fmla="*/ 79 h 80"/>
                <a:gd name="T78" fmla="*/ 35 w 96"/>
                <a:gd name="T79" fmla="*/ 77 h 80"/>
                <a:gd name="T80" fmla="*/ 46 w 96"/>
                <a:gd name="T81" fmla="*/ 76 h 80"/>
                <a:gd name="T82" fmla="*/ 47 w 96"/>
                <a:gd name="T83" fmla="*/ 76 h 80"/>
                <a:gd name="T84" fmla="*/ 50 w 96"/>
                <a:gd name="T85" fmla="*/ 67 h 80"/>
                <a:gd name="T86" fmla="*/ 59 w 96"/>
                <a:gd name="T87" fmla="*/ 5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6" h="80">
                  <a:moveTo>
                    <a:pt x="59" y="58"/>
                  </a:moveTo>
                  <a:cubicBezTo>
                    <a:pt x="60" y="58"/>
                    <a:pt x="62" y="59"/>
                    <a:pt x="64" y="57"/>
                  </a:cubicBezTo>
                  <a:cubicBezTo>
                    <a:pt x="65" y="56"/>
                    <a:pt x="69" y="59"/>
                    <a:pt x="69" y="61"/>
                  </a:cubicBezTo>
                  <a:cubicBezTo>
                    <a:pt x="70" y="64"/>
                    <a:pt x="71" y="61"/>
                    <a:pt x="73" y="58"/>
                  </a:cubicBezTo>
                  <a:cubicBezTo>
                    <a:pt x="74" y="55"/>
                    <a:pt x="78" y="47"/>
                    <a:pt x="78" y="46"/>
                  </a:cubicBezTo>
                  <a:cubicBezTo>
                    <a:pt x="78" y="44"/>
                    <a:pt x="82" y="42"/>
                    <a:pt x="82" y="41"/>
                  </a:cubicBezTo>
                  <a:cubicBezTo>
                    <a:pt x="82" y="40"/>
                    <a:pt x="82" y="37"/>
                    <a:pt x="83" y="36"/>
                  </a:cubicBezTo>
                  <a:cubicBezTo>
                    <a:pt x="84" y="36"/>
                    <a:pt x="85" y="32"/>
                    <a:pt x="85" y="31"/>
                  </a:cubicBezTo>
                  <a:cubicBezTo>
                    <a:pt x="85" y="30"/>
                    <a:pt x="89" y="23"/>
                    <a:pt x="90" y="22"/>
                  </a:cubicBezTo>
                  <a:cubicBezTo>
                    <a:pt x="91" y="22"/>
                    <a:pt x="94" y="22"/>
                    <a:pt x="95" y="20"/>
                  </a:cubicBezTo>
                  <a:cubicBezTo>
                    <a:pt x="95" y="18"/>
                    <a:pt x="96" y="15"/>
                    <a:pt x="94" y="15"/>
                  </a:cubicBezTo>
                  <a:cubicBezTo>
                    <a:pt x="93" y="14"/>
                    <a:pt x="91" y="13"/>
                    <a:pt x="91" y="12"/>
                  </a:cubicBezTo>
                  <a:cubicBezTo>
                    <a:pt x="91" y="11"/>
                    <a:pt x="91" y="9"/>
                    <a:pt x="91" y="7"/>
                  </a:cubicBezTo>
                  <a:cubicBezTo>
                    <a:pt x="89" y="7"/>
                    <a:pt x="89" y="5"/>
                    <a:pt x="88" y="4"/>
                  </a:cubicBezTo>
                  <a:cubicBezTo>
                    <a:pt x="87" y="3"/>
                    <a:pt x="87" y="2"/>
                    <a:pt x="85" y="2"/>
                  </a:cubicBezTo>
                  <a:cubicBezTo>
                    <a:pt x="84" y="3"/>
                    <a:pt x="82" y="7"/>
                    <a:pt x="80" y="7"/>
                  </a:cubicBezTo>
                  <a:cubicBezTo>
                    <a:pt x="78" y="8"/>
                    <a:pt x="74" y="7"/>
                    <a:pt x="73" y="6"/>
                  </a:cubicBezTo>
                  <a:cubicBezTo>
                    <a:pt x="72" y="5"/>
                    <a:pt x="65" y="6"/>
                    <a:pt x="63" y="6"/>
                  </a:cubicBezTo>
                  <a:cubicBezTo>
                    <a:pt x="61" y="5"/>
                    <a:pt x="59" y="8"/>
                    <a:pt x="57" y="9"/>
                  </a:cubicBezTo>
                  <a:cubicBezTo>
                    <a:pt x="55" y="10"/>
                    <a:pt x="50" y="10"/>
                    <a:pt x="49" y="9"/>
                  </a:cubicBezTo>
                  <a:cubicBezTo>
                    <a:pt x="48" y="9"/>
                    <a:pt x="44" y="6"/>
                    <a:pt x="43" y="6"/>
                  </a:cubicBezTo>
                  <a:cubicBezTo>
                    <a:pt x="41" y="6"/>
                    <a:pt x="39" y="7"/>
                    <a:pt x="36" y="8"/>
                  </a:cubicBezTo>
                  <a:cubicBezTo>
                    <a:pt x="34" y="9"/>
                    <a:pt x="33" y="5"/>
                    <a:pt x="32" y="4"/>
                  </a:cubicBezTo>
                  <a:cubicBezTo>
                    <a:pt x="30" y="2"/>
                    <a:pt x="27" y="3"/>
                    <a:pt x="25" y="2"/>
                  </a:cubicBezTo>
                  <a:cubicBezTo>
                    <a:pt x="23" y="0"/>
                    <a:pt x="22" y="4"/>
                    <a:pt x="20" y="3"/>
                  </a:cubicBezTo>
                  <a:cubicBezTo>
                    <a:pt x="19" y="3"/>
                    <a:pt x="15" y="2"/>
                    <a:pt x="13" y="3"/>
                  </a:cubicBezTo>
                  <a:cubicBezTo>
                    <a:pt x="12" y="5"/>
                    <a:pt x="12" y="9"/>
                    <a:pt x="11" y="10"/>
                  </a:cubicBezTo>
                  <a:cubicBezTo>
                    <a:pt x="10" y="11"/>
                    <a:pt x="8" y="14"/>
                    <a:pt x="8" y="16"/>
                  </a:cubicBezTo>
                  <a:cubicBezTo>
                    <a:pt x="8" y="16"/>
                    <a:pt x="7" y="17"/>
                    <a:pt x="7" y="17"/>
                  </a:cubicBezTo>
                  <a:cubicBezTo>
                    <a:pt x="7" y="19"/>
                    <a:pt x="8" y="22"/>
                    <a:pt x="8" y="23"/>
                  </a:cubicBezTo>
                  <a:cubicBezTo>
                    <a:pt x="8" y="24"/>
                    <a:pt x="9" y="32"/>
                    <a:pt x="7" y="34"/>
                  </a:cubicBezTo>
                  <a:cubicBezTo>
                    <a:pt x="5" y="36"/>
                    <a:pt x="4" y="39"/>
                    <a:pt x="4" y="39"/>
                  </a:cubicBezTo>
                  <a:cubicBezTo>
                    <a:pt x="4" y="39"/>
                    <a:pt x="1" y="41"/>
                    <a:pt x="0" y="45"/>
                  </a:cubicBezTo>
                  <a:cubicBezTo>
                    <a:pt x="0" y="48"/>
                    <a:pt x="1" y="51"/>
                    <a:pt x="1" y="54"/>
                  </a:cubicBezTo>
                  <a:cubicBezTo>
                    <a:pt x="1" y="56"/>
                    <a:pt x="2" y="58"/>
                    <a:pt x="3" y="60"/>
                  </a:cubicBezTo>
                  <a:cubicBezTo>
                    <a:pt x="3" y="60"/>
                    <a:pt x="3" y="60"/>
                    <a:pt x="3" y="60"/>
                  </a:cubicBezTo>
                  <a:cubicBezTo>
                    <a:pt x="5" y="62"/>
                    <a:pt x="11" y="63"/>
                    <a:pt x="15" y="63"/>
                  </a:cubicBezTo>
                  <a:cubicBezTo>
                    <a:pt x="19" y="64"/>
                    <a:pt x="23" y="70"/>
                    <a:pt x="23" y="72"/>
                  </a:cubicBezTo>
                  <a:cubicBezTo>
                    <a:pt x="23" y="74"/>
                    <a:pt x="25" y="78"/>
                    <a:pt x="27" y="79"/>
                  </a:cubicBezTo>
                  <a:cubicBezTo>
                    <a:pt x="29" y="80"/>
                    <a:pt x="33" y="77"/>
                    <a:pt x="35" y="77"/>
                  </a:cubicBezTo>
                  <a:cubicBezTo>
                    <a:pt x="37" y="77"/>
                    <a:pt x="44" y="77"/>
                    <a:pt x="46" y="76"/>
                  </a:cubicBezTo>
                  <a:cubicBezTo>
                    <a:pt x="46" y="75"/>
                    <a:pt x="47" y="75"/>
                    <a:pt x="47" y="76"/>
                  </a:cubicBezTo>
                  <a:cubicBezTo>
                    <a:pt x="49" y="71"/>
                    <a:pt x="50" y="67"/>
                    <a:pt x="50" y="67"/>
                  </a:cubicBezTo>
                  <a:cubicBezTo>
                    <a:pt x="50" y="67"/>
                    <a:pt x="58" y="58"/>
                    <a:pt x="59" y="58"/>
                  </a:cubicBezTo>
                  <a:close/>
                </a:path>
              </a:pathLst>
            </a:custGeom>
            <a:grpFill/>
            <a:ln w="9525" cap="flat">
              <a:solidFill>
                <a:schemeClr val="bg1">
                  <a:lumMod val="85000"/>
                </a:schemeClr>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2400" dirty="0"/>
            </a:p>
          </p:txBody>
        </p:sp>
        <p:sp>
          <p:nvSpPr>
            <p:cNvPr id="39" name="Freeform 24">
              <a:extLst>
                <a:ext uri="{FF2B5EF4-FFF2-40B4-BE49-F238E27FC236}">
                  <a16:creationId xmlns:a16="http://schemas.microsoft.com/office/drawing/2014/main" id="{BEFD6513-2ACE-405E-B7FD-F77E1E8FEBC3}"/>
                </a:ext>
              </a:extLst>
            </p:cNvPr>
            <p:cNvSpPr>
              <a:spLocks/>
            </p:cNvSpPr>
            <p:nvPr/>
          </p:nvSpPr>
          <p:spPr bwMode="auto">
            <a:xfrm>
              <a:off x="4368801" y="2838450"/>
              <a:ext cx="61913" cy="128588"/>
            </a:xfrm>
            <a:custGeom>
              <a:avLst/>
              <a:gdLst>
                <a:gd name="T0" fmla="*/ 16 w 25"/>
                <a:gd name="T1" fmla="*/ 33 h 51"/>
                <a:gd name="T2" fmla="*/ 20 w 25"/>
                <a:gd name="T3" fmla="*/ 27 h 51"/>
                <a:gd name="T4" fmla="*/ 23 w 25"/>
                <a:gd name="T5" fmla="*/ 22 h 51"/>
                <a:gd name="T6" fmla="*/ 24 w 25"/>
                <a:gd name="T7" fmla="*/ 11 h 51"/>
                <a:gd name="T8" fmla="*/ 23 w 25"/>
                <a:gd name="T9" fmla="*/ 5 h 51"/>
                <a:gd name="T10" fmla="*/ 20 w 25"/>
                <a:gd name="T11" fmla="*/ 5 h 51"/>
                <a:gd name="T12" fmla="*/ 18 w 25"/>
                <a:gd name="T13" fmla="*/ 1 h 51"/>
                <a:gd name="T14" fmla="*/ 15 w 25"/>
                <a:gd name="T15" fmla="*/ 5 h 51"/>
                <a:gd name="T16" fmla="*/ 13 w 25"/>
                <a:gd name="T17" fmla="*/ 8 h 51"/>
                <a:gd name="T18" fmla="*/ 6 w 25"/>
                <a:gd name="T19" fmla="*/ 10 h 51"/>
                <a:gd name="T20" fmla="*/ 2 w 25"/>
                <a:gd name="T21" fmla="*/ 13 h 51"/>
                <a:gd name="T22" fmla="*/ 0 w 25"/>
                <a:gd name="T23" fmla="*/ 13 h 51"/>
                <a:gd name="T24" fmla="*/ 5 w 25"/>
                <a:gd name="T25" fmla="*/ 20 h 51"/>
                <a:gd name="T26" fmla="*/ 6 w 25"/>
                <a:gd name="T27" fmla="*/ 26 h 51"/>
                <a:gd name="T28" fmla="*/ 7 w 25"/>
                <a:gd name="T29" fmla="*/ 36 h 51"/>
                <a:gd name="T30" fmla="*/ 8 w 25"/>
                <a:gd name="T31" fmla="*/ 51 h 51"/>
                <a:gd name="T32" fmla="*/ 14 w 25"/>
                <a:gd name="T33" fmla="*/ 50 h 51"/>
                <a:gd name="T34" fmla="*/ 19 w 25"/>
                <a:gd name="T35" fmla="*/ 48 h 51"/>
                <a:gd name="T36" fmla="*/ 17 w 25"/>
                <a:gd name="T37" fmla="*/ 42 h 51"/>
                <a:gd name="T38" fmla="*/ 16 w 25"/>
                <a:gd name="T39" fmla="*/ 33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5" h="51">
                  <a:moveTo>
                    <a:pt x="16" y="33"/>
                  </a:moveTo>
                  <a:cubicBezTo>
                    <a:pt x="17" y="29"/>
                    <a:pt x="20" y="27"/>
                    <a:pt x="20" y="27"/>
                  </a:cubicBezTo>
                  <a:cubicBezTo>
                    <a:pt x="20" y="27"/>
                    <a:pt x="21" y="24"/>
                    <a:pt x="23" y="22"/>
                  </a:cubicBezTo>
                  <a:cubicBezTo>
                    <a:pt x="25" y="20"/>
                    <a:pt x="24" y="12"/>
                    <a:pt x="24" y="11"/>
                  </a:cubicBezTo>
                  <a:cubicBezTo>
                    <a:pt x="24" y="10"/>
                    <a:pt x="23" y="7"/>
                    <a:pt x="23" y="5"/>
                  </a:cubicBezTo>
                  <a:cubicBezTo>
                    <a:pt x="22" y="6"/>
                    <a:pt x="21" y="6"/>
                    <a:pt x="20" y="5"/>
                  </a:cubicBezTo>
                  <a:cubicBezTo>
                    <a:pt x="18" y="4"/>
                    <a:pt x="20" y="2"/>
                    <a:pt x="18" y="1"/>
                  </a:cubicBezTo>
                  <a:cubicBezTo>
                    <a:pt x="15" y="0"/>
                    <a:pt x="14" y="3"/>
                    <a:pt x="15" y="5"/>
                  </a:cubicBezTo>
                  <a:cubicBezTo>
                    <a:pt x="15" y="7"/>
                    <a:pt x="14" y="7"/>
                    <a:pt x="13" y="8"/>
                  </a:cubicBezTo>
                  <a:cubicBezTo>
                    <a:pt x="12" y="9"/>
                    <a:pt x="7" y="10"/>
                    <a:pt x="6" y="10"/>
                  </a:cubicBezTo>
                  <a:cubicBezTo>
                    <a:pt x="5" y="10"/>
                    <a:pt x="3" y="12"/>
                    <a:pt x="2" y="13"/>
                  </a:cubicBezTo>
                  <a:cubicBezTo>
                    <a:pt x="1" y="13"/>
                    <a:pt x="1" y="13"/>
                    <a:pt x="0" y="13"/>
                  </a:cubicBezTo>
                  <a:cubicBezTo>
                    <a:pt x="1" y="19"/>
                    <a:pt x="2" y="18"/>
                    <a:pt x="5" y="20"/>
                  </a:cubicBezTo>
                  <a:cubicBezTo>
                    <a:pt x="8" y="22"/>
                    <a:pt x="5" y="25"/>
                    <a:pt x="6" y="26"/>
                  </a:cubicBezTo>
                  <a:cubicBezTo>
                    <a:pt x="8" y="28"/>
                    <a:pt x="7" y="31"/>
                    <a:pt x="7" y="36"/>
                  </a:cubicBezTo>
                  <a:cubicBezTo>
                    <a:pt x="8" y="38"/>
                    <a:pt x="8" y="45"/>
                    <a:pt x="8" y="51"/>
                  </a:cubicBezTo>
                  <a:cubicBezTo>
                    <a:pt x="10" y="50"/>
                    <a:pt x="12" y="50"/>
                    <a:pt x="14" y="50"/>
                  </a:cubicBezTo>
                  <a:cubicBezTo>
                    <a:pt x="16" y="50"/>
                    <a:pt x="18" y="47"/>
                    <a:pt x="19" y="48"/>
                  </a:cubicBezTo>
                  <a:cubicBezTo>
                    <a:pt x="18" y="46"/>
                    <a:pt x="17" y="44"/>
                    <a:pt x="17" y="42"/>
                  </a:cubicBezTo>
                  <a:cubicBezTo>
                    <a:pt x="17" y="39"/>
                    <a:pt x="16" y="36"/>
                    <a:pt x="16" y="33"/>
                  </a:cubicBezTo>
                  <a:close/>
                </a:path>
              </a:pathLst>
            </a:custGeom>
            <a:grpFill/>
            <a:ln w="9525" cap="flat">
              <a:solidFill>
                <a:schemeClr val="bg1">
                  <a:lumMod val="85000"/>
                </a:schemeClr>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2400" dirty="0"/>
            </a:p>
          </p:txBody>
        </p:sp>
        <p:sp>
          <p:nvSpPr>
            <p:cNvPr id="40" name="Freeform 25">
              <a:extLst>
                <a:ext uri="{FF2B5EF4-FFF2-40B4-BE49-F238E27FC236}">
                  <a16:creationId xmlns:a16="http://schemas.microsoft.com/office/drawing/2014/main" id="{057D36C1-3305-47AD-82CC-B51DDB728B6E}"/>
                </a:ext>
              </a:extLst>
            </p:cNvPr>
            <p:cNvSpPr>
              <a:spLocks/>
            </p:cNvSpPr>
            <p:nvPr/>
          </p:nvSpPr>
          <p:spPr bwMode="auto">
            <a:xfrm>
              <a:off x="4351338" y="2868613"/>
              <a:ext cx="36513" cy="103188"/>
            </a:xfrm>
            <a:custGeom>
              <a:avLst/>
              <a:gdLst>
                <a:gd name="T0" fmla="*/ 13 w 15"/>
                <a:gd name="T1" fmla="*/ 14 h 41"/>
                <a:gd name="T2" fmla="*/ 12 w 15"/>
                <a:gd name="T3" fmla="*/ 8 h 41"/>
                <a:gd name="T4" fmla="*/ 7 w 15"/>
                <a:gd name="T5" fmla="*/ 1 h 41"/>
                <a:gd name="T6" fmla="*/ 1 w 15"/>
                <a:gd name="T7" fmla="*/ 0 h 41"/>
                <a:gd name="T8" fmla="*/ 0 w 15"/>
                <a:gd name="T9" fmla="*/ 0 h 41"/>
                <a:gd name="T10" fmla="*/ 2 w 15"/>
                <a:gd name="T11" fmla="*/ 5 h 41"/>
                <a:gd name="T12" fmla="*/ 4 w 15"/>
                <a:gd name="T13" fmla="*/ 10 h 41"/>
                <a:gd name="T14" fmla="*/ 4 w 15"/>
                <a:gd name="T15" fmla="*/ 21 h 41"/>
                <a:gd name="T16" fmla="*/ 6 w 15"/>
                <a:gd name="T17" fmla="*/ 32 h 41"/>
                <a:gd name="T18" fmla="*/ 9 w 15"/>
                <a:gd name="T19" fmla="*/ 41 h 41"/>
                <a:gd name="T20" fmla="*/ 11 w 15"/>
                <a:gd name="T21" fmla="*/ 40 h 41"/>
                <a:gd name="T22" fmla="*/ 15 w 15"/>
                <a:gd name="T23" fmla="*/ 39 h 41"/>
                <a:gd name="T24" fmla="*/ 14 w 15"/>
                <a:gd name="T25" fmla="*/ 24 h 41"/>
                <a:gd name="T26" fmla="*/ 13 w 15"/>
                <a:gd name="T27" fmla="*/ 14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 h="41">
                  <a:moveTo>
                    <a:pt x="13" y="14"/>
                  </a:moveTo>
                  <a:cubicBezTo>
                    <a:pt x="12" y="13"/>
                    <a:pt x="15" y="10"/>
                    <a:pt x="12" y="8"/>
                  </a:cubicBezTo>
                  <a:cubicBezTo>
                    <a:pt x="9" y="6"/>
                    <a:pt x="8" y="7"/>
                    <a:pt x="7" y="1"/>
                  </a:cubicBezTo>
                  <a:cubicBezTo>
                    <a:pt x="6" y="1"/>
                    <a:pt x="3" y="0"/>
                    <a:pt x="1" y="0"/>
                  </a:cubicBezTo>
                  <a:cubicBezTo>
                    <a:pt x="1" y="0"/>
                    <a:pt x="0" y="0"/>
                    <a:pt x="0" y="0"/>
                  </a:cubicBezTo>
                  <a:cubicBezTo>
                    <a:pt x="1" y="2"/>
                    <a:pt x="1" y="5"/>
                    <a:pt x="2" y="5"/>
                  </a:cubicBezTo>
                  <a:cubicBezTo>
                    <a:pt x="3" y="6"/>
                    <a:pt x="4" y="7"/>
                    <a:pt x="4" y="10"/>
                  </a:cubicBezTo>
                  <a:cubicBezTo>
                    <a:pt x="4" y="12"/>
                    <a:pt x="3" y="18"/>
                    <a:pt x="4" y="21"/>
                  </a:cubicBezTo>
                  <a:cubicBezTo>
                    <a:pt x="5" y="24"/>
                    <a:pt x="6" y="28"/>
                    <a:pt x="6" y="32"/>
                  </a:cubicBezTo>
                  <a:cubicBezTo>
                    <a:pt x="6" y="35"/>
                    <a:pt x="8" y="38"/>
                    <a:pt x="9" y="41"/>
                  </a:cubicBezTo>
                  <a:cubicBezTo>
                    <a:pt x="10" y="41"/>
                    <a:pt x="10" y="41"/>
                    <a:pt x="11" y="40"/>
                  </a:cubicBezTo>
                  <a:cubicBezTo>
                    <a:pt x="12" y="39"/>
                    <a:pt x="13" y="39"/>
                    <a:pt x="15" y="39"/>
                  </a:cubicBezTo>
                  <a:cubicBezTo>
                    <a:pt x="15" y="33"/>
                    <a:pt x="15" y="26"/>
                    <a:pt x="14" y="24"/>
                  </a:cubicBezTo>
                  <a:cubicBezTo>
                    <a:pt x="14" y="19"/>
                    <a:pt x="15" y="16"/>
                    <a:pt x="13" y="14"/>
                  </a:cubicBezTo>
                  <a:close/>
                </a:path>
              </a:pathLst>
            </a:custGeom>
            <a:grpFill/>
            <a:ln w="9525" cap="flat">
              <a:solidFill>
                <a:schemeClr val="bg1">
                  <a:lumMod val="85000"/>
                </a:schemeClr>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2400" dirty="0"/>
            </a:p>
          </p:txBody>
        </p:sp>
        <p:sp>
          <p:nvSpPr>
            <p:cNvPr id="41" name="Freeform 26">
              <a:extLst>
                <a:ext uri="{FF2B5EF4-FFF2-40B4-BE49-F238E27FC236}">
                  <a16:creationId xmlns:a16="http://schemas.microsoft.com/office/drawing/2014/main" id="{F44BD2A7-5D27-4455-A0FA-1224902D020C}"/>
                </a:ext>
              </a:extLst>
            </p:cNvPr>
            <p:cNvSpPr>
              <a:spLocks/>
            </p:cNvSpPr>
            <p:nvPr/>
          </p:nvSpPr>
          <p:spPr bwMode="auto">
            <a:xfrm>
              <a:off x="4525963" y="2825750"/>
              <a:ext cx="152400" cy="234950"/>
            </a:xfrm>
            <a:custGeom>
              <a:avLst/>
              <a:gdLst>
                <a:gd name="T0" fmla="*/ 25 w 60"/>
                <a:gd name="T1" fmla="*/ 88 h 93"/>
                <a:gd name="T2" fmla="*/ 46 w 60"/>
                <a:gd name="T3" fmla="*/ 89 h 93"/>
                <a:gd name="T4" fmla="*/ 58 w 60"/>
                <a:gd name="T5" fmla="*/ 93 h 93"/>
                <a:gd name="T6" fmla="*/ 60 w 60"/>
                <a:gd name="T7" fmla="*/ 86 h 93"/>
                <a:gd name="T8" fmla="*/ 58 w 60"/>
                <a:gd name="T9" fmla="*/ 84 h 93"/>
                <a:gd name="T10" fmla="*/ 53 w 60"/>
                <a:gd name="T11" fmla="*/ 79 h 93"/>
                <a:gd name="T12" fmla="*/ 51 w 60"/>
                <a:gd name="T13" fmla="*/ 76 h 93"/>
                <a:gd name="T14" fmla="*/ 50 w 60"/>
                <a:gd name="T15" fmla="*/ 72 h 93"/>
                <a:gd name="T16" fmla="*/ 48 w 60"/>
                <a:gd name="T17" fmla="*/ 65 h 93"/>
                <a:gd name="T18" fmla="*/ 47 w 60"/>
                <a:gd name="T19" fmla="*/ 59 h 93"/>
                <a:gd name="T20" fmla="*/ 51 w 60"/>
                <a:gd name="T21" fmla="*/ 51 h 93"/>
                <a:gd name="T22" fmla="*/ 55 w 60"/>
                <a:gd name="T23" fmla="*/ 46 h 93"/>
                <a:gd name="T24" fmla="*/ 52 w 60"/>
                <a:gd name="T25" fmla="*/ 40 h 93"/>
                <a:gd name="T26" fmla="*/ 46 w 60"/>
                <a:gd name="T27" fmla="*/ 33 h 93"/>
                <a:gd name="T28" fmla="*/ 44 w 60"/>
                <a:gd name="T29" fmla="*/ 27 h 93"/>
                <a:gd name="T30" fmla="*/ 51 w 60"/>
                <a:gd name="T31" fmla="*/ 26 h 93"/>
                <a:gd name="T32" fmla="*/ 54 w 60"/>
                <a:gd name="T33" fmla="*/ 25 h 93"/>
                <a:gd name="T34" fmla="*/ 51 w 60"/>
                <a:gd name="T35" fmla="*/ 15 h 93"/>
                <a:gd name="T36" fmla="*/ 50 w 60"/>
                <a:gd name="T37" fmla="*/ 8 h 93"/>
                <a:gd name="T38" fmla="*/ 45 w 60"/>
                <a:gd name="T39" fmla="*/ 0 h 93"/>
                <a:gd name="T40" fmla="*/ 44 w 60"/>
                <a:gd name="T41" fmla="*/ 0 h 93"/>
                <a:gd name="T42" fmla="*/ 44 w 60"/>
                <a:gd name="T43" fmla="*/ 5 h 93"/>
                <a:gd name="T44" fmla="*/ 47 w 60"/>
                <a:gd name="T45" fmla="*/ 8 h 93"/>
                <a:gd name="T46" fmla="*/ 48 w 60"/>
                <a:gd name="T47" fmla="*/ 13 h 93"/>
                <a:gd name="T48" fmla="*/ 43 w 60"/>
                <a:gd name="T49" fmla="*/ 15 h 93"/>
                <a:gd name="T50" fmla="*/ 38 w 60"/>
                <a:gd name="T51" fmla="*/ 24 h 93"/>
                <a:gd name="T52" fmla="*/ 36 w 60"/>
                <a:gd name="T53" fmla="*/ 29 h 93"/>
                <a:gd name="T54" fmla="*/ 35 w 60"/>
                <a:gd name="T55" fmla="*/ 34 h 93"/>
                <a:gd name="T56" fmla="*/ 31 w 60"/>
                <a:gd name="T57" fmla="*/ 39 h 93"/>
                <a:gd name="T58" fmla="*/ 26 w 60"/>
                <a:gd name="T59" fmla="*/ 51 h 93"/>
                <a:gd name="T60" fmla="*/ 22 w 60"/>
                <a:gd name="T61" fmla="*/ 54 h 93"/>
                <a:gd name="T62" fmla="*/ 17 w 60"/>
                <a:gd name="T63" fmla="*/ 50 h 93"/>
                <a:gd name="T64" fmla="*/ 12 w 60"/>
                <a:gd name="T65" fmla="*/ 51 h 93"/>
                <a:gd name="T66" fmla="*/ 3 w 60"/>
                <a:gd name="T67" fmla="*/ 60 h 93"/>
                <a:gd name="T68" fmla="*/ 0 w 60"/>
                <a:gd name="T69" fmla="*/ 69 h 93"/>
                <a:gd name="T70" fmla="*/ 4 w 60"/>
                <a:gd name="T71" fmla="*/ 73 h 93"/>
                <a:gd name="T72" fmla="*/ 10 w 60"/>
                <a:gd name="T73" fmla="*/ 74 h 93"/>
                <a:gd name="T74" fmla="*/ 12 w 60"/>
                <a:gd name="T75" fmla="*/ 82 h 93"/>
                <a:gd name="T76" fmla="*/ 10 w 60"/>
                <a:gd name="T77" fmla="*/ 89 h 93"/>
                <a:gd name="T78" fmla="*/ 22 w 60"/>
                <a:gd name="T79" fmla="*/ 89 h 93"/>
                <a:gd name="T80" fmla="*/ 25 w 60"/>
                <a:gd name="T81" fmla="*/ 88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0" h="93">
                  <a:moveTo>
                    <a:pt x="25" y="88"/>
                  </a:moveTo>
                  <a:cubicBezTo>
                    <a:pt x="25" y="88"/>
                    <a:pt x="44" y="89"/>
                    <a:pt x="46" y="89"/>
                  </a:cubicBezTo>
                  <a:cubicBezTo>
                    <a:pt x="49" y="88"/>
                    <a:pt x="58" y="93"/>
                    <a:pt x="58" y="93"/>
                  </a:cubicBezTo>
                  <a:cubicBezTo>
                    <a:pt x="58" y="93"/>
                    <a:pt x="58" y="88"/>
                    <a:pt x="60" y="86"/>
                  </a:cubicBezTo>
                  <a:cubicBezTo>
                    <a:pt x="59" y="85"/>
                    <a:pt x="59" y="85"/>
                    <a:pt x="58" y="84"/>
                  </a:cubicBezTo>
                  <a:cubicBezTo>
                    <a:pt x="58" y="83"/>
                    <a:pt x="55" y="81"/>
                    <a:pt x="53" y="79"/>
                  </a:cubicBezTo>
                  <a:cubicBezTo>
                    <a:pt x="52" y="77"/>
                    <a:pt x="51" y="76"/>
                    <a:pt x="51" y="76"/>
                  </a:cubicBezTo>
                  <a:cubicBezTo>
                    <a:pt x="51" y="76"/>
                    <a:pt x="52" y="74"/>
                    <a:pt x="50" y="72"/>
                  </a:cubicBezTo>
                  <a:cubicBezTo>
                    <a:pt x="49" y="69"/>
                    <a:pt x="48" y="68"/>
                    <a:pt x="48" y="65"/>
                  </a:cubicBezTo>
                  <a:cubicBezTo>
                    <a:pt x="48" y="62"/>
                    <a:pt x="47" y="60"/>
                    <a:pt x="47" y="59"/>
                  </a:cubicBezTo>
                  <a:cubicBezTo>
                    <a:pt x="47" y="57"/>
                    <a:pt x="50" y="54"/>
                    <a:pt x="51" y="51"/>
                  </a:cubicBezTo>
                  <a:cubicBezTo>
                    <a:pt x="51" y="49"/>
                    <a:pt x="53" y="47"/>
                    <a:pt x="55" y="46"/>
                  </a:cubicBezTo>
                  <a:cubicBezTo>
                    <a:pt x="54" y="44"/>
                    <a:pt x="53" y="42"/>
                    <a:pt x="52" y="40"/>
                  </a:cubicBezTo>
                  <a:cubicBezTo>
                    <a:pt x="51" y="37"/>
                    <a:pt x="49" y="36"/>
                    <a:pt x="46" y="33"/>
                  </a:cubicBezTo>
                  <a:cubicBezTo>
                    <a:pt x="43" y="30"/>
                    <a:pt x="44" y="28"/>
                    <a:pt x="44" y="27"/>
                  </a:cubicBezTo>
                  <a:cubicBezTo>
                    <a:pt x="44" y="26"/>
                    <a:pt x="48" y="26"/>
                    <a:pt x="51" y="26"/>
                  </a:cubicBezTo>
                  <a:cubicBezTo>
                    <a:pt x="54" y="26"/>
                    <a:pt x="55" y="26"/>
                    <a:pt x="54" y="25"/>
                  </a:cubicBezTo>
                  <a:cubicBezTo>
                    <a:pt x="53" y="24"/>
                    <a:pt x="51" y="19"/>
                    <a:pt x="51" y="15"/>
                  </a:cubicBezTo>
                  <a:cubicBezTo>
                    <a:pt x="51" y="11"/>
                    <a:pt x="50" y="10"/>
                    <a:pt x="50" y="8"/>
                  </a:cubicBezTo>
                  <a:cubicBezTo>
                    <a:pt x="50" y="6"/>
                    <a:pt x="47" y="0"/>
                    <a:pt x="45" y="0"/>
                  </a:cubicBezTo>
                  <a:cubicBezTo>
                    <a:pt x="45" y="0"/>
                    <a:pt x="45" y="0"/>
                    <a:pt x="44" y="0"/>
                  </a:cubicBezTo>
                  <a:cubicBezTo>
                    <a:pt x="44" y="2"/>
                    <a:pt x="44" y="4"/>
                    <a:pt x="44" y="5"/>
                  </a:cubicBezTo>
                  <a:cubicBezTo>
                    <a:pt x="44" y="6"/>
                    <a:pt x="46" y="7"/>
                    <a:pt x="47" y="8"/>
                  </a:cubicBezTo>
                  <a:cubicBezTo>
                    <a:pt x="49" y="8"/>
                    <a:pt x="48" y="11"/>
                    <a:pt x="48" y="13"/>
                  </a:cubicBezTo>
                  <a:cubicBezTo>
                    <a:pt x="47" y="15"/>
                    <a:pt x="44" y="15"/>
                    <a:pt x="43" y="15"/>
                  </a:cubicBezTo>
                  <a:cubicBezTo>
                    <a:pt x="42" y="16"/>
                    <a:pt x="38" y="23"/>
                    <a:pt x="38" y="24"/>
                  </a:cubicBezTo>
                  <a:cubicBezTo>
                    <a:pt x="38" y="25"/>
                    <a:pt x="37" y="29"/>
                    <a:pt x="36" y="29"/>
                  </a:cubicBezTo>
                  <a:cubicBezTo>
                    <a:pt x="35" y="30"/>
                    <a:pt x="35" y="33"/>
                    <a:pt x="35" y="34"/>
                  </a:cubicBezTo>
                  <a:cubicBezTo>
                    <a:pt x="35" y="35"/>
                    <a:pt x="31" y="37"/>
                    <a:pt x="31" y="39"/>
                  </a:cubicBezTo>
                  <a:cubicBezTo>
                    <a:pt x="31" y="40"/>
                    <a:pt x="27" y="48"/>
                    <a:pt x="26" y="51"/>
                  </a:cubicBezTo>
                  <a:cubicBezTo>
                    <a:pt x="24" y="54"/>
                    <a:pt x="23" y="57"/>
                    <a:pt x="22" y="54"/>
                  </a:cubicBezTo>
                  <a:cubicBezTo>
                    <a:pt x="22" y="52"/>
                    <a:pt x="18" y="49"/>
                    <a:pt x="17" y="50"/>
                  </a:cubicBezTo>
                  <a:cubicBezTo>
                    <a:pt x="15" y="52"/>
                    <a:pt x="13" y="51"/>
                    <a:pt x="12" y="51"/>
                  </a:cubicBezTo>
                  <a:cubicBezTo>
                    <a:pt x="11" y="51"/>
                    <a:pt x="3" y="60"/>
                    <a:pt x="3" y="60"/>
                  </a:cubicBezTo>
                  <a:cubicBezTo>
                    <a:pt x="3" y="60"/>
                    <a:pt x="2" y="64"/>
                    <a:pt x="0" y="69"/>
                  </a:cubicBezTo>
                  <a:cubicBezTo>
                    <a:pt x="1" y="69"/>
                    <a:pt x="2" y="71"/>
                    <a:pt x="4" y="73"/>
                  </a:cubicBezTo>
                  <a:cubicBezTo>
                    <a:pt x="5" y="75"/>
                    <a:pt x="8" y="74"/>
                    <a:pt x="10" y="74"/>
                  </a:cubicBezTo>
                  <a:cubicBezTo>
                    <a:pt x="11" y="75"/>
                    <a:pt x="12" y="81"/>
                    <a:pt x="12" y="82"/>
                  </a:cubicBezTo>
                  <a:cubicBezTo>
                    <a:pt x="12" y="84"/>
                    <a:pt x="10" y="87"/>
                    <a:pt x="10" y="89"/>
                  </a:cubicBezTo>
                  <a:cubicBezTo>
                    <a:pt x="22" y="89"/>
                    <a:pt x="22" y="89"/>
                    <a:pt x="22" y="89"/>
                  </a:cubicBezTo>
                  <a:lnTo>
                    <a:pt x="25" y="88"/>
                  </a:lnTo>
                  <a:close/>
                </a:path>
              </a:pathLst>
            </a:custGeom>
            <a:grpFill/>
            <a:ln w="9525" cap="flat">
              <a:solidFill>
                <a:schemeClr val="bg1">
                  <a:lumMod val="85000"/>
                </a:schemeClr>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2400" dirty="0"/>
            </a:p>
          </p:txBody>
        </p:sp>
        <p:sp>
          <p:nvSpPr>
            <p:cNvPr id="42" name="Freeform 27">
              <a:extLst>
                <a:ext uri="{FF2B5EF4-FFF2-40B4-BE49-F238E27FC236}">
                  <a16:creationId xmlns:a16="http://schemas.microsoft.com/office/drawing/2014/main" id="{B9D8FC7B-1C61-4775-BFE8-20C9FE53A8F8}"/>
                </a:ext>
              </a:extLst>
            </p:cNvPr>
            <p:cNvSpPr>
              <a:spLocks/>
            </p:cNvSpPr>
            <p:nvPr/>
          </p:nvSpPr>
          <p:spPr bwMode="auto">
            <a:xfrm>
              <a:off x="4176713" y="2876550"/>
              <a:ext cx="127000" cy="128588"/>
            </a:xfrm>
            <a:custGeom>
              <a:avLst/>
              <a:gdLst>
                <a:gd name="T0" fmla="*/ 47 w 50"/>
                <a:gd name="T1" fmla="*/ 42 h 51"/>
                <a:gd name="T2" fmla="*/ 44 w 50"/>
                <a:gd name="T3" fmla="*/ 34 h 51"/>
                <a:gd name="T4" fmla="*/ 47 w 50"/>
                <a:gd name="T5" fmla="*/ 26 h 51"/>
                <a:gd name="T6" fmla="*/ 50 w 50"/>
                <a:gd name="T7" fmla="*/ 20 h 51"/>
                <a:gd name="T8" fmla="*/ 47 w 50"/>
                <a:gd name="T9" fmla="*/ 8 h 51"/>
                <a:gd name="T10" fmla="*/ 46 w 50"/>
                <a:gd name="T11" fmla="*/ 7 h 51"/>
                <a:gd name="T12" fmla="*/ 36 w 50"/>
                <a:gd name="T13" fmla="*/ 8 h 51"/>
                <a:gd name="T14" fmla="*/ 29 w 50"/>
                <a:gd name="T15" fmla="*/ 5 h 51"/>
                <a:gd name="T16" fmla="*/ 23 w 50"/>
                <a:gd name="T17" fmla="*/ 3 h 51"/>
                <a:gd name="T18" fmla="*/ 20 w 50"/>
                <a:gd name="T19" fmla="*/ 2 h 51"/>
                <a:gd name="T20" fmla="*/ 16 w 50"/>
                <a:gd name="T21" fmla="*/ 2 h 51"/>
                <a:gd name="T22" fmla="*/ 11 w 50"/>
                <a:gd name="T23" fmla="*/ 5 h 51"/>
                <a:gd name="T24" fmla="*/ 7 w 50"/>
                <a:gd name="T25" fmla="*/ 3 h 51"/>
                <a:gd name="T26" fmla="*/ 5 w 50"/>
                <a:gd name="T27" fmla="*/ 4 h 51"/>
                <a:gd name="T28" fmla="*/ 5 w 50"/>
                <a:gd name="T29" fmla="*/ 10 h 51"/>
                <a:gd name="T30" fmla="*/ 6 w 50"/>
                <a:gd name="T31" fmla="*/ 14 h 51"/>
                <a:gd name="T32" fmla="*/ 7 w 50"/>
                <a:gd name="T33" fmla="*/ 19 h 51"/>
                <a:gd name="T34" fmla="*/ 4 w 50"/>
                <a:gd name="T35" fmla="*/ 20 h 51"/>
                <a:gd name="T36" fmla="*/ 4 w 50"/>
                <a:gd name="T37" fmla="*/ 24 h 51"/>
                <a:gd name="T38" fmla="*/ 2 w 50"/>
                <a:gd name="T39" fmla="*/ 29 h 51"/>
                <a:gd name="T40" fmla="*/ 1 w 50"/>
                <a:gd name="T41" fmla="*/ 35 h 51"/>
                <a:gd name="T42" fmla="*/ 4 w 50"/>
                <a:gd name="T43" fmla="*/ 37 h 51"/>
                <a:gd name="T44" fmla="*/ 10 w 50"/>
                <a:gd name="T45" fmla="*/ 43 h 51"/>
                <a:gd name="T46" fmla="*/ 8 w 50"/>
                <a:gd name="T47" fmla="*/ 51 h 51"/>
                <a:gd name="T48" fmla="*/ 32 w 50"/>
                <a:gd name="T49" fmla="*/ 46 h 51"/>
                <a:gd name="T50" fmla="*/ 47 w 50"/>
                <a:gd name="T51" fmla="*/ 46 h 51"/>
                <a:gd name="T52" fmla="*/ 47 w 50"/>
                <a:gd name="T53" fmla="*/ 4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0" h="51">
                  <a:moveTo>
                    <a:pt x="47" y="42"/>
                  </a:moveTo>
                  <a:cubicBezTo>
                    <a:pt x="46" y="41"/>
                    <a:pt x="44" y="35"/>
                    <a:pt x="44" y="34"/>
                  </a:cubicBezTo>
                  <a:cubicBezTo>
                    <a:pt x="44" y="32"/>
                    <a:pt x="47" y="28"/>
                    <a:pt x="47" y="26"/>
                  </a:cubicBezTo>
                  <a:cubicBezTo>
                    <a:pt x="47" y="24"/>
                    <a:pt x="50" y="22"/>
                    <a:pt x="50" y="20"/>
                  </a:cubicBezTo>
                  <a:cubicBezTo>
                    <a:pt x="50" y="19"/>
                    <a:pt x="49" y="12"/>
                    <a:pt x="47" y="8"/>
                  </a:cubicBezTo>
                  <a:cubicBezTo>
                    <a:pt x="47" y="8"/>
                    <a:pt x="46" y="8"/>
                    <a:pt x="46" y="7"/>
                  </a:cubicBezTo>
                  <a:cubicBezTo>
                    <a:pt x="44" y="6"/>
                    <a:pt x="38" y="6"/>
                    <a:pt x="36" y="8"/>
                  </a:cubicBezTo>
                  <a:cubicBezTo>
                    <a:pt x="34" y="11"/>
                    <a:pt x="30" y="6"/>
                    <a:pt x="29" y="5"/>
                  </a:cubicBezTo>
                  <a:cubicBezTo>
                    <a:pt x="28" y="4"/>
                    <a:pt x="25" y="1"/>
                    <a:pt x="23" y="3"/>
                  </a:cubicBezTo>
                  <a:cubicBezTo>
                    <a:pt x="20" y="5"/>
                    <a:pt x="20" y="4"/>
                    <a:pt x="20" y="2"/>
                  </a:cubicBezTo>
                  <a:cubicBezTo>
                    <a:pt x="20" y="0"/>
                    <a:pt x="16" y="0"/>
                    <a:pt x="16" y="2"/>
                  </a:cubicBezTo>
                  <a:cubicBezTo>
                    <a:pt x="15" y="4"/>
                    <a:pt x="12" y="6"/>
                    <a:pt x="11" y="5"/>
                  </a:cubicBezTo>
                  <a:cubicBezTo>
                    <a:pt x="10" y="3"/>
                    <a:pt x="8" y="1"/>
                    <a:pt x="7" y="3"/>
                  </a:cubicBezTo>
                  <a:cubicBezTo>
                    <a:pt x="7" y="5"/>
                    <a:pt x="6" y="5"/>
                    <a:pt x="5" y="4"/>
                  </a:cubicBezTo>
                  <a:cubicBezTo>
                    <a:pt x="4" y="7"/>
                    <a:pt x="3" y="10"/>
                    <a:pt x="5" y="10"/>
                  </a:cubicBezTo>
                  <a:cubicBezTo>
                    <a:pt x="6" y="11"/>
                    <a:pt x="6" y="13"/>
                    <a:pt x="6" y="14"/>
                  </a:cubicBezTo>
                  <a:cubicBezTo>
                    <a:pt x="6" y="15"/>
                    <a:pt x="9" y="18"/>
                    <a:pt x="7" y="19"/>
                  </a:cubicBezTo>
                  <a:cubicBezTo>
                    <a:pt x="6" y="20"/>
                    <a:pt x="5" y="18"/>
                    <a:pt x="4" y="20"/>
                  </a:cubicBezTo>
                  <a:cubicBezTo>
                    <a:pt x="3" y="21"/>
                    <a:pt x="6" y="23"/>
                    <a:pt x="4" y="24"/>
                  </a:cubicBezTo>
                  <a:cubicBezTo>
                    <a:pt x="3" y="26"/>
                    <a:pt x="2" y="26"/>
                    <a:pt x="2" y="29"/>
                  </a:cubicBezTo>
                  <a:cubicBezTo>
                    <a:pt x="2" y="32"/>
                    <a:pt x="2" y="34"/>
                    <a:pt x="1" y="35"/>
                  </a:cubicBezTo>
                  <a:cubicBezTo>
                    <a:pt x="0" y="36"/>
                    <a:pt x="1" y="36"/>
                    <a:pt x="4" y="37"/>
                  </a:cubicBezTo>
                  <a:cubicBezTo>
                    <a:pt x="6" y="39"/>
                    <a:pt x="11" y="41"/>
                    <a:pt x="10" y="43"/>
                  </a:cubicBezTo>
                  <a:cubicBezTo>
                    <a:pt x="10" y="46"/>
                    <a:pt x="9" y="46"/>
                    <a:pt x="8" y="51"/>
                  </a:cubicBezTo>
                  <a:cubicBezTo>
                    <a:pt x="13" y="51"/>
                    <a:pt x="21" y="47"/>
                    <a:pt x="32" y="46"/>
                  </a:cubicBezTo>
                  <a:cubicBezTo>
                    <a:pt x="38" y="44"/>
                    <a:pt x="43" y="45"/>
                    <a:pt x="47" y="46"/>
                  </a:cubicBezTo>
                  <a:cubicBezTo>
                    <a:pt x="48" y="45"/>
                    <a:pt x="48" y="43"/>
                    <a:pt x="47" y="42"/>
                  </a:cubicBezTo>
                  <a:close/>
                </a:path>
              </a:pathLst>
            </a:custGeom>
            <a:grpFill/>
            <a:ln w="9525" cap="flat">
              <a:solidFill>
                <a:schemeClr val="bg1">
                  <a:lumMod val="85000"/>
                </a:schemeClr>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2400" dirty="0"/>
            </a:p>
          </p:txBody>
        </p:sp>
        <p:sp>
          <p:nvSpPr>
            <p:cNvPr id="43" name="Freeform 28">
              <a:extLst>
                <a:ext uri="{FF2B5EF4-FFF2-40B4-BE49-F238E27FC236}">
                  <a16:creationId xmlns:a16="http://schemas.microsoft.com/office/drawing/2014/main" id="{7C95C6B6-04D7-46F8-8C55-7493CD1FED13}"/>
                </a:ext>
              </a:extLst>
            </p:cNvPr>
            <p:cNvSpPr>
              <a:spLocks/>
            </p:cNvSpPr>
            <p:nvPr/>
          </p:nvSpPr>
          <p:spPr bwMode="auto">
            <a:xfrm>
              <a:off x="4287838" y="2868613"/>
              <a:ext cx="85725" cy="130175"/>
            </a:xfrm>
            <a:custGeom>
              <a:avLst/>
              <a:gdLst>
                <a:gd name="T0" fmla="*/ 29 w 34"/>
                <a:gd name="T1" fmla="*/ 21 h 52"/>
                <a:gd name="T2" fmla="*/ 29 w 34"/>
                <a:gd name="T3" fmla="*/ 10 h 52"/>
                <a:gd name="T4" fmla="*/ 27 w 34"/>
                <a:gd name="T5" fmla="*/ 5 h 52"/>
                <a:gd name="T6" fmla="*/ 25 w 34"/>
                <a:gd name="T7" fmla="*/ 0 h 52"/>
                <a:gd name="T8" fmla="*/ 23 w 34"/>
                <a:gd name="T9" fmla="*/ 2 h 52"/>
                <a:gd name="T10" fmla="*/ 3 w 34"/>
                <a:gd name="T11" fmla="*/ 1 h 52"/>
                <a:gd name="T12" fmla="*/ 4 w 34"/>
                <a:gd name="T13" fmla="*/ 9 h 52"/>
                <a:gd name="T14" fmla="*/ 3 w 34"/>
                <a:gd name="T15" fmla="*/ 11 h 52"/>
                <a:gd name="T16" fmla="*/ 6 w 34"/>
                <a:gd name="T17" fmla="*/ 23 h 52"/>
                <a:gd name="T18" fmla="*/ 3 w 34"/>
                <a:gd name="T19" fmla="*/ 29 h 52"/>
                <a:gd name="T20" fmla="*/ 0 w 34"/>
                <a:gd name="T21" fmla="*/ 37 h 52"/>
                <a:gd name="T22" fmla="*/ 3 w 34"/>
                <a:gd name="T23" fmla="*/ 45 h 52"/>
                <a:gd name="T24" fmla="*/ 3 w 34"/>
                <a:gd name="T25" fmla="*/ 49 h 52"/>
                <a:gd name="T26" fmla="*/ 9 w 34"/>
                <a:gd name="T27" fmla="*/ 52 h 52"/>
                <a:gd name="T28" fmla="*/ 25 w 34"/>
                <a:gd name="T29" fmla="*/ 45 h 52"/>
                <a:gd name="T30" fmla="*/ 34 w 34"/>
                <a:gd name="T31" fmla="*/ 41 h 52"/>
                <a:gd name="T32" fmla="*/ 31 w 34"/>
                <a:gd name="T33" fmla="*/ 32 h 52"/>
                <a:gd name="T34" fmla="*/ 29 w 34"/>
                <a:gd name="T35" fmla="*/ 21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 h="52">
                  <a:moveTo>
                    <a:pt x="29" y="21"/>
                  </a:moveTo>
                  <a:cubicBezTo>
                    <a:pt x="28" y="18"/>
                    <a:pt x="29" y="12"/>
                    <a:pt x="29" y="10"/>
                  </a:cubicBezTo>
                  <a:cubicBezTo>
                    <a:pt x="29" y="7"/>
                    <a:pt x="28" y="6"/>
                    <a:pt x="27" y="5"/>
                  </a:cubicBezTo>
                  <a:cubicBezTo>
                    <a:pt x="26" y="5"/>
                    <a:pt x="26" y="2"/>
                    <a:pt x="25" y="0"/>
                  </a:cubicBezTo>
                  <a:cubicBezTo>
                    <a:pt x="24" y="0"/>
                    <a:pt x="24" y="3"/>
                    <a:pt x="23" y="2"/>
                  </a:cubicBezTo>
                  <a:cubicBezTo>
                    <a:pt x="22" y="1"/>
                    <a:pt x="4" y="0"/>
                    <a:pt x="3" y="1"/>
                  </a:cubicBezTo>
                  <a:cubicBezTo>
                    <a:pt x="2" y="3"/>
                    <a:pt x="5" y="8"/>
                    <a:pt x="4" y="9"/>
                  </a:cubicBezTo>
                  <a:cubicBezTo>
                    <a:pt x="4" y="10"/>
                    <a:pt x="4" y="11"/>
                    <a:pt x="3" y="11"/>
                  </a:cubicBezTo>
                  <a:cubicBezTo>
                    <a:pt x="5" y="15"/>
                    <a:pt x="6" y="22"/>
                    <a:pt x="6" y="23"/>
                  </a:cubicBezTo>
                  <a:cubicBezTo>
                    <a:pt x="6" y="25"/>
                    <a:pt x="3" y="27"/>
                    <a:pt x="3" y="29"/>
                  </a:cubicBezTo>
                  <a:cubicBezTo>
                    <a:pt x="3" y="31"/>
                    <a:pt x="0" y="35"/>
                    <a:pt x="0" y="37"/>
                  </a:cubicBezTo>
                  <a:cubicBezTo>
                    <a:pt x="0" y="38"/>
                    <a:pt x="2" y="44"/>
                    <a:pt x="3" y="45"/>
                  </a:cubicBezTo>
                  <a:cubicBezTo>
                    <a:pt x="4" y="46"/>
                    <a:pt x="4" y="48"/>
                    <a:pt x="3" y="49"/>
                  </a:cubicBezTo>
                  <a:cubicBezTo>
                    <a:pt x="6" y="50"/>
                    <a:pt x="8" y="51"/>
                    <a:pt x="9" y="52"/>
                  </a:cubicBezTo>
                  <a:cubicBezTo>
                    <a:pt x="11" y="52"/>
                    <a:pt x="21" y="47"/>
                    <a:pt x="25" y="45"/>
                  </a:cubicBezTo>
                  <a:cubicBezTo>
                    <a:pt x="28" y="44"/>
                    <a:pt x="32" y="43"/>
                    <a:pt x="34" y="41"/>
                  </a:cubicBezTo>
                  <a:cubicBezTo>
                    <a:pt x="33" y="38"/>
                    <a:pt x="31" y="35"/>
                    <a:pt x="31" y="32"/>
                  </a:cubicBezTo>
                  <a:cubicBezTo>
                    <a:pt x="31" y="28"/>
                    <a:pt x="30" y="24"/>
                    <a:pt x="29" y="21"/>
                  </a:cubicBezTo>
                  <a:close/>
                </a:path>
              </a:pathLst>
            </a:custGeom>
            <a:grpFill/>
            <a:ln w="9525" cap="flat">
              <a:solidFill>
                <a:schemeClr val="bg1">
                  <a:lumMod val="85000"/>
                </a:schemeClr>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2400" dirty="0"/>
            </a:p>
          </p:txBody>
        </p:sp>
        <p:sp>
          <p:nvSpPr>
            <p:cNvPr id="44" name="Freeform 29">
              <a:extLst>
                <a:ext uri="{FF2B5EF4-FFF2-40B4-BE49-F238E27FC236}">
                  <a16:creationId xmlns:a16="http://schemas.microsoft.com/office/drawing/2014/main" id="{0601F008-EE24-4C66-9F74-1D9D91566E32}"/>
                </a:ext>
              </a:extLst>
            </p:cNvPr>
            <p:cNvSpPr>
              <a:spLocks/>
            </p:cNvSpPr>
            <p:nvPr/>
          </p:nvSpPr>
          <p:spPr bwMode="auto">
            <a:xfrm>
              <a:off x="4046538" y="2835275"/>
              <a:ext cx="153988" cy="115888"/>
            </a:xfrm>
            <a:custGeom>
              <a:avLst/>
              <a:gdLst>
                <a:gd name="T0" fmla="*/ 20 w 61"/>
                <a:gd name="T1" fmla="*/ 24 h 46"/>
                <a:gd name="T2" fmla="*/ 24 w 61"/>
                <a:gd name="T3" fmla="*/ 23 h 46"/>
                <a:gd name="T4" fmla="*/ 30 w 61"/>
                <a:gd name="T5" fmla="*/ 22 h 46"/>
                <a:gd name="T6" fmla="*/ 36 w 61"/>
                <a:gd name="T7" fmla="*/ 30 h 46"/>
                <a:gd name="T8" fmla="*/ 37 w 61"/>
                <a:gd name="T9" fmla="*/ 35 h 46"/>
                <a:gd name="T10" fmla="*/ 38 w 61"/>
                <a:gd name="T11" fmla="*/ 36 h 46"/>
                <a:gd name="T12" fmla="*/ 43 w 61"/>
                <a:gd name="T13" fmla="*/ 34 h 46"/>
                <a:gd name="T14" fmla="*/ 46 w 61"/>
                <a:gd name="T15" fmla="*/ 41 h 46"/>
                <a:gd name="T16" fmla="*/ 50 w 61"/>
                <a:gd name="T17" fmla="*/ 44 h 46"/>
                <a:gd name="T18" fmla="*/ 53 w 61"/>
                <a:gd name="T19" fmla="*/ 42 h 46"/>
                <a:gd name="T20" fmla="*/ 54 w 61"/>
                <a:gd name="T21" fmla="*/ 43 h 46"/>
                <a:gd name="T22" fmla="*/ 56 w 61"/>
                <a:gd name="T23" fmla="*/ 40 h 46"/>
                <a:gd name="T24" fmla="*/ 56 w 61"/>
                <a:gd name="T25" fmla="*/ 36 h 46"/>
                <a:gd name="T26" fmla="*/ 59 w 61"/>
                <a:gd name="T27" fmla="*/ 35 h 46"/>
                <a:gd name="T28" fmla="*/ 58 w 61"/>
                <a:gd name="T29" fmla="*/ 30 h 46"/>
                <a:gd name="T30" fmla="*/ 57 w 61"/>
                <a:gd name="T31" fmla="*/ 26 h 46"/>
                <a:gd name="T32" fmla="*/ 57 w 61"/>
                <a:gd name="T33" fmla="*/ 20 h 46"/>
                <a:gd name="T34" fmla="*/ 56 w 61"/>
                <a:gd name="T35" fmla="*/ 19 h 46"/>
                <a:gd name="T36" fmla="*/ 54 w 61"/>
                <a:gd name="T37" fmla="*/ 14 h 46"/>
                <a:gd name="T38" fmla="*/ 54 w 61"/>
                <a:gd name="T39" fmla="*/ 11 h 46"/>
                <a:gd name="T40" fmla="*/ 51 w 61"/>
                <a:gd name="T41" fmla="*/ 8 h 46"/>
                <a:gd name="T42" fmla="*/ 48 w 61"/>
                <a:gd name="T43" fmla="*/ 2 h 46"/>
                <a:gd name="T44" fmla="*/ 42 w 61"/>
                <a:gd name="T45" fmla="*/ 6 h 46"/>
                <a:gd name="T46" fmla="*/ 37 w 61"/>
                <a:gd name="T47" fmla="*/ 5 h 46"/>
                <a:gd name="T48" fmla="*/ 32 w 61"/>
                <a:gd name="T49" fmla="*/ 6 h 46"/>
                <a:gd name="T50" fmla="*/ 30 w 61"/>
                <a:gd name="T51" fmla="*/ 4 h 46"/>
                <a:gd name="T52" fmla="*/ 30 w 61"/>
                <a:gd name="T53" fmla="*/ 3 h 46"/>
                <a:gd name="T54" fmla="*/ 29 w 61"/>
                <a:gd name="T55" fmla="*/ 3 h 46"/>
                <a:gd name="T56" fmla="*/ 17 w 61"/>
                <a:gd name="T57" fmla="*/ 2 h 46"/>
                <a:gd name="T58" fmla="*/ 11 w 61"/>
                <a:gd name="T59" fmla="*/ 0 h 46"/>
                <a:gd name="T60" fmla="*/ 10 w 61"/>
                <a:gd name="T61" fmla="*/ 4 h 46"/>
                <a:gd name="T62" fmla="*/ 10 w 61"/>
                <a:gd name="T63" fmla="*/ 7 h 46"/>
                <a:gd name="T64" fmla="*/ 7 w 61"/>
                <a:gd name="T65" fmla="*/ 9 h 46"/>
                <a:gd name="T66" fmla="*/ 1 w 61"/>
                <a:gd name="T67" fmla="*/ 12 h 46"/>
                <a:gd name="T68" fmla="*/ 0 w 61"/>
                <a:gd name="T69" fmla="*/ 13 h 46"/>
                <a:gd name="T70" fmla="*/ 6 w 61"/>
                <a:gd name="T71" fmla="*/ 20 h 46"/>
                <a:gd name="T72" fmla="*/ 15 w 61"/>
                <a:gd name="T73" fmla="*/ 30 h 46"/>
                <a:gd name="T74" fmla="*/ 20 w 61"/>
                <a:gd name="T75" fmla="*/ 24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1" h="46">
                  <a:moveTo>
                    <a:pt x="20" y="24"/>
                  </a:moveTo>
                  <a:cubicBezTo>
                    <a:pt x="20" y="22"/>
                    <a:pt x="22" y="23"/>
                    <a:pt x="24" y="23"/>
                  </a:cubicBezTo>
                  <a:cubicBezTo>
                    <a:pt x="26" y="24"/>
                    <a:pt x="28" y="22"/>
                    <a:pt x="30" y="22"/>
                  </a:cubicBezTo>
                  <a:cubicBezTo>
                    <a:pt x="32" y="22"/>
                    <a:pt x="36" y="28"/>
                    <a:pt x="36" y="30"/>
                  </a:cubicBezTo>
                  <a:cubicBezTo>
                    <a:pt x="36" y="32"/>
                    <a:pt x="36" y="34"/>
                    <a:pt x="37" y="35"/>
                  </a:cubicBezTo>
                  <a:cubicBezTo>
                    <a:pt x="37" y="35"/>
                    <a:pt x="38" y="35"/>
                    <a:pt x="38" y="36"/>
                  </a:cubicBezTo>
                  <a:cubicBezTo>
                    <a:pt x="41" y="35"/>
                    <a:pt x="43" y="34"/>
                    <a:pt x="43" y="34"/>
                  </a:cubicBezTo>
                  <a:cubicBezTo>
                    <a:pt x="44" y="34"/>
                    <a:pt x="46" y="39"/>
                    <a:pt x="46" y="41"/>
                  </a:cubicBezTo>
                  <a:cubicBezTo>
                    <a:pt x="45" y="44"/>
                    <a:pt x="48" y="46"/>
                    <a:pt x="50" y="44"/>
                  </a:cubicBezTo>
                  <a:cubicBezTo>
                    <a:pt x="51" y="42"/>
                    <a:pt x="52" y="40"/>
                    <a:pt x="53" y="42"/>
                  </a:cubicBezTo>
                  <a:cubicBezTo>
                    <a:pt x="53" y="42"/>
                    <a:pt x="53" y="43"/>
                    <a:pt x="54" y="43"/>
                  </a:cubicBezTo>
                  <a:cubicBezTo>
                    <a:pt x="55" y="42"/>
                    <a:pt x="56" y="41"/>
                    <a:pt x="56" y="40"/>
                  </a:cubicBezTo>
                  <a:cubicBezTo>
                    <a:pt x="58" y="39"/>
                    <a:pt x="55" y="37"/>
                    <a:pt x="56" y="36"/>
                  </a:cubicBezTo>
                  <a:cubicBezTo>
                    <a:pt x="57" y="34"/>
                    <a:pt x="58" y="36"/>
                    <a:pt x="59" y="35"/>
                  </a:cubicBezTo>
                  <a:cubicBezTo>
                    <a:pt x="61" y="34"/>
                    <a:pt x="58" y="31"/>
                    <a:pt x="58" y="30"/>
                  </a:cubicBezTo>
                  <a:cubicBezTo>
                    <a:pt x="58" y="29"/>
                    <a:pt x="58" y="27"/>
                    <a:pt x="57" y="26"/>
                  </a:cubicBezTo>
                  <a:cubicBezTo>
                    <a:pt x="55" y="26"/>
                    <a:pt x="56" y="23"/>
                    <a:pt x="57" y="20"/>
                  </a:cubicBezTo>
                  <a:cubicBezTo>
                    <a:pt x="56" y="20"/>
                    <a:pt x="56" y="19"/>
                    <a:pt x="56" y="19"/>
                  </a:cubicBezTo>
                  <a:cubicBezTo>
                    <a:pt x="55" y="17"/>
                    <a:pt x="55" y="14"/>
                    <a:pt x="54" y="14"/>
                  </a:cubicBezTo>
                  <a:cubicBezTo>
                    <a:pt x="52" y="14"/>
                    <a:pt x="52" y="12"/>
                    <a:pt x="54" y="11"/>
                  </a:cubicBezTo>
                  <a:cubicBezTo>
                    <a:pt x="55" y="11"/>
                    <a:pt x="51" y="9"/>
                    <a:pt x="51" y="8"/>
                  </a:cubicBezTo>
                  <a:cubicBezTo>
                    <a:pt x="51" y="6"/>
                    <a:pt x="49" y="2"/>
                    <a:pt x="48" y="2"/>
                  </a:cubicBezTo>
                  <a:cubicBezTo>
                    <a:pt x="47" y="1"/>
                    <a:pt x="43" y="6"/>
                    <a:pt x="42" y="6"/>
                  </a:cubicBezTo>
                  <a:cubicBezTo>
                    <a:pt x="41" y="6"/>
                    <a:pt x="37" y="3"/>
                    <a:pt x="37" y="5"/>
                  </a:cubicBezTo>
                  <a:cubicBezTo>
                    <a:pt x="36" y="8"/>
                    <a:pt x="33" y="4"/>
                    <a:pt x="32" y="6"/>
                  </a:cubicBezTo>
                  <a:cubicBezTo>
                    <a:pt x="31" y="8"/>
                    <a:pt x="30" y="4"/>
                    <a:pt x="30" y="4"/>
                  </a:cubicBezTo>
                  <a:cubicBezTo>
                    <a:pt x="30" y="4"/>
                    <a:pt x="30" y="3"/>
                    <a:pt x="30" y="3"/>
                  </a:cubicBezTo>
                  <a:cubicBezTo>
                    <a:pt x="29" y="3"/>
                    <a:pt x="29" y="3"/>
                    <a:pt x="29" y="3"/>
                  </a:cubicBezTo>
                  <a:cubicBezTo>
                    <a:pt x="25" y="4"/>
                    <a:pt x="17" y="3"/>
                    <a:pt x="17" y="2"/>
                  </a:cubicBezTo>
                  <a:cubicBezTo>
                    <a:pt x="17" y="1"/>
                    <a:pt x="11" y="0"/>
                    <a:pt x="11" y="0"/>
                  </a:cubicBezTo>
                  <a:cubicBezTo>
                    <a:pt x="11" y="0"/>
                    <a:pt x="12" y="3"/>
                    <a:pt x="10" y="4"/>
                  </a:cubicBezTo>
                  <a:cubicBezTo>
                    <a:pt x="8" y="4"/>
                    <a:pt x="10" y="7"/>
                    <a:pt x="10" y="7"/>
                  </a:cubicBezTo>
                  <a:cubicBezTo>
                    <a:pt x="10" y="8"/>
                    <a:pt x="8" y="9"/>
                    <a:pt x="7" y="9"/>
                  </a:cubicBezTo>
                  <a:cubicBezTo>
                    <a:pt x="6" y="8"/>
                    <a:pt x="2" y="11"/>
                    <a:pt x="1" y="12"/>
                  </a:cubicBezTo>
                  <a:cubicBezTo>
                    <a:pt x="0" y="13"/>
                    <a:pt x="0" y="13"/>
                    <a:pt x="0" y="13"/>
                  </a:cubicBezTo>
                  <a:cubicBezTo>
                    <a:pt x="3" y="16"/>
                    <a:pt x="2" y="18"/>
                    <a:pt x="6" y="20"/>
                  </a:cubicBezTo>
                  <a:cubicBezTo>
                    <a:pt x="8" y="23"/>
                    <a:pt x="12" y="26"/>
                    <a:pt x="15" y="30"/>
                  </a:cubicBezTo>
                  <a:cubicBezTo>
                    <a:pt x="17" y="28"/>
                    <a:pt x="20" y="26"/>
                    <a:pt x="20" y="24"/>
                  </a:cubicBezTo>
                  <a:close/>
                </a:path>
              </a:pathLst>
            </a:custGeom>
            <a:grpFill/>
            <a:ln w="9525" cap="flat">
              <a:solidFill>
                <a:schemeClr val="bg1">
                  <a:lumMod val="85000"/>
                </a:schemeClr>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2400" dirty="0"/>
            </a:p>
          </p:txBody>
        </p:sp>
        <p:sp>
          <p:nvSpPr>
            <p:cNvPr id="45" name="Freeform 30">
              <a:extLst>
                <a:ext uri="{FF2B5EF4-FFF2-40B4-BE49-F238E27FC236}">
                  <a16:creationId xmlns:a16="http://schemas.microsoft.com/office/drawing/2014/main" id="{40096D7B-7BBA-4392-B7AF-EEE08E59EF47}"/>
                </a:ext>
              </a:extLst>
            </p:cNvPr>
            <p:cNvSpPr>
              <a:spLocks/>
            </p:cNvSpPr>
            <p:nvPr/>
          </p:nvSpPr>
          <p:spPr bwMode="auto">
            <a:xfrm>
              <a:off x="4119563" y="2921000"/>
              <a:ext cx="85725" cy="84138"/>
            </a:xfrm>
            <a:custGeom>
              <a:avLst/>
              <a:gdLst>
                <a:gd name="T0" fmla="*/ 27 w 34"/>
                <a:gd name="T1" fmla="*/ 19 h 33"/>
                <a:gd name="T2" fmla="*/ 24 w 34"/>
                <a:gd name="T3" fmla="*/ 17 h 33"/>
                <a:gd name="T4" fmla="*/ 25 w 34"/>
                <a:gd name="T5" fmla="*/ 11 h 33"/>
                <a:gd name="T6" fmla="*/ 25 w 34"/>
                <a:gd name="T7" fmla="*/ 9 h 33"/>
                <a:gd name="T8" fmla="*/ 24 w 34"/>
                <a:gd name="T9" fmla="*/ 8 h 33"/>
                <a:gd name="T10" fmla="*/ 21 w 34"/>
                <a:gd name="T11" fmla="*/ 10 h 33"/>
                <a:gd name="T12" fmla="*/ 17 w 34"/>
                <a:gd name="T13" fmla="*/ 7 h 33"/>
                <a:gd name="T14" fmla="*/ 14 w 34"/>
                <a:gd name="T15" fmla="*/ 0 h 33"/>
                <a:gd name="T16" fmla="*/ 9 w 34"/>
                <a:gd name="T17" fmla="*/ 2 h 33"/>
                <a:gd name="T18" fmla="*/ 8 w 34"/>
                <a:gd name="T19" fmla="*/ 6 h 33"/>
                <a:gd name="T20" fmla="*/ 1 w 34"/>
                <a:gd name="T21" fmla="*/ 11 h 33"/>
                <a:gd name="T22" fmla="*/ 0 w 34"/>
                <a:gd name="T23" fmla="*/ 14 h 33"/>
                <a:gd name="T24" fmla="*/ 10 w 34"/>
                <a:gd name="T25" fmla="*/ 21 h 33"/>
                <a:gd name="T26" fmla="*/ 29 w 34"/>
                <a:gd name="T27" fmla="*/ 32 h 33"/>
                <a:gd name="T28" fmla="*/ 31 w 34"/>
                <a:gd name="T29" fmla="*/ 33 h 33"/>
                <a:gd name="T30" fmla="*/ 33 w 34"/>
                <a:gd name="T31" fmla="*/ 25 h 33"/>
                <a:gd name="T32" fmla="*/ 27 w 34"/>
                <a:gd name="T33" fmla="*/ 19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33">
                  <a:moveTo>
                    <a:pt x="27" y="19"/>
                  </a:moveTo>
                  <a:cubicBezTo>
                    <a:pt x="24" y="18"/>
                    <a:pt x="23" y="18"/>
                    <a:pt x="24" y="17"/>
                  </a:cubicBezTo>
                  <a:cubicBezTo>
                    <a:pt x="25" y="16"/>
                    <a:pt x="25" y="14"/>
                    <a:pt x="25" y="11"/>
                  </a:cubicBezTo>
                  <a:cubicBezTo>
                    <a:pt x="25" y="10"/>
                    <a:pt x="25" y="9"/>
                    <a:pt x="25" y="9"/>
                  </a:cubicBezTo>
                  <a:cubicBezTo>
                    <a:pt x="24" y="9"/>
                    <a:pt x="24" y="8"/>
                    <a:pt x="24" y="8"/>
                  </a:cubicBezTo>
                  <a:cubicBezTo>
                    <a:pt x="23" y="6"/>
                    <a:pt x="22" y="8"/>
                    <a:pt x="21" y="10"/>
                  </a:cubicBezTo>
                  <a:cubicBezTo>
                    <a:pt x="19" y="12"/>
                    <a:pt x="16" y="10"/>
                    <a:pt x="17" y="7"/>
                  </a:cubicBezTo>
                  <a:cubicBezTo>
                    <a:pt x="17" y="5"/>
                    <a:pt x="15" y="0"/>
                    <a:pt x="14" y="0"/>
                  </a:cubicBezTo>
                  <a:cubicBezTo>
                    <a:pt x="14" y="0"/>
                    <a:pt x="12" y="1"/>
                    <a:pt x="9" y="2"/>
                  </a:cubicBezTo>
                  <a:cubicBezTo>
                    <a:pt x="9" y="3"/>
                    <a:pt x="8" y="4"/>
                    <a:pt x="8" y="6"/>
                  </a:cubicBezTo>
                  <a:cubicBezTo>
                    <a:pt x="7" y="7"/>
                    <a:pt x="3" y="10"/>
                    <a:pt x="1" y="11"/>
                  </a:cubicBezTo>
                  <a:cubicBezTo>
                    <a:pt x="1" y="11"/>
                    <a:pt x="0" y="12"/>
                    <a:pt x="0" y="14"/>
                  </a:cubicBezTo>
                  <a:cubicBezTo>
                    <a:pt x="3" y="16"/>
                    <a:pt x="7" y="18"/>
                    <a:pt x="10" y="21"/>
                  </a:cubicBezTo>
                  <a:cubicBezTo>
                    <a:pt x="16" y="25"/>
                    <a:pt x="25" y="31"/>
                    <a:pt x="29" y="32"/>
                  </a:cubicBezTo>
                  <a:cubicBezTo>
                    <a:pt x="29" y="33"/>
                    <a:pt x="30" y="33"/>
                    <a:pt x="31" y="33"/>
                  </a:cubicBezTo>
                  <a:cubicBezTo>
                    <a:pt x="32" y="28"/>
                    <a:pt x="33" y="28"/>
                    <a:pt x="33" y="25"/>
                  </a:cubicBezTo>
                  <a:cubicBezTo>
                    <a:pt x="34" y="23"/>
                    <a:pt x="29" y="21"/>
                    <a:pt x="27" y="19"/>
                  </a:cubicBezTo>
                  <a:close/>
                </a:path>
              </a:pathLst>
            </a:custGeom>
            <a:grpFill/>
            <a:ln w="9525" cap="flat">
              <a:solidFill>
                <a:schemeClr val="bg1">
                  <a:lumMod val="85000"/>
                </a:schemeClr>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2400" dirty="0"/>
            </a:p>
          </p:txBody>
        </p:sp>
        <p:sp>
          <p:nvSpPr>
            <p:cNvPr id="46" name="Freeform 31">
              <a:extLst>
                <a:ext uri="{FF2B5EF4-FFF2-40B4-BE49-F238E27FC236}">
                  <a16:creationId xmlns:a16="http://schemas.microsoft.com/office/drawing/2014/main" id="{6A3D4887-3A6D-4413-BDF7-835C36031C3D}"/>
                </a:ext>
              </a:extLst>
            </p:cNvPr>
            <p:cNvSpPr>
              <a:spLocks/>
            </p:cNvSpPr>
            <p:nvPr/>
          </p:nvSpPr>
          <p:spPr bwMode="auto">
            <a:xfrm>
              <a:off x="4084638" y="2890838"/>
              <a:ext cx="57150" cy="66675"/>
            </a:xfrm>
            <a:custGeom>
              <a:avLst/>
              <a:gdLst>
                <a:gd name="T0" fmla="*/ 22 w 23"/>
                <a:gd name="T1" fmla="*/ 18 h 26"/>
                <a:gd name="T2" fmla="*/ 22 w 23"/>
                <a:gd name="T3" fmla="*/ 13 h 26"/>
                <a:gd name="T4" fmla="*/ 21 w 23"/>
                <a:gd name="T5" fmla="*/ 8 h 26"/>
                <a:gd name="T6" fmla="*/ 15 w 23"/>
                <a:gd name="T7" fmla="*/ 0 h 26"/>
                <a:gd name="T8" fmla="*/ 9 w 23"/>
                <a:gd name="T9" fmla="*/ 1 h 26"/>
                <a:gd name="T10" fmla="*/ 5 w 23"/>
                <a:gd name="T11" fmla="*/ 2 h 26"/>
                <a:gd name="T12" fmla="*/ 0 w 23"/>
                <a:gd name="T13" fmla="*/ 8 h 26"/>
                <a:gd name="T14" fmla="*/ 1 w 23"/>
                <a:gd name="T15" fmla="*/ 11 h 26"/>
                <a:gd name="T16" fmla="*/ 7 w 23"/>
                <a:gd name="T17" fmla="*/ 21 h 26"/>
                <a:gd name="T18" fmla="*/ 14 w 23"/>
                <a:gd name="T19" fmla="*/ 26 h 26"/>
                <a:gd name="T20" fmla="*/ 15 w 23"/>
                <a:gd name="T21" fmla="*/ 23 h 26"/>
                <a:gd name="T22" fmla="*/ 22 w 23"/>
                <a:gd name="T23" fmla="*/ 18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 h="26">
                  <a:moveTo>
                    <a:pt x="22" y="18"/>
                  </a:moveTo>
                  <a:cubicBezTo>
                    <a:pt x="22" y="16"/>
                    <a:pt x="23" y="14"/>
                    <a:pt x="22" y="13"/>
                  </a:cubicBezTo>
                  <a:cubicBezTo>
                    <a:pt x="21" y="12"/>
                    <a:pt x="21" y="10"/>
                    <a:pt x="21" y="8"/>
                  </a:cubicBezTo>
                  <a:cubicBezTo>
                    <a:pt x="21" y="6"/>
                    <a:pt x="17" y="0"/>
                    <a:pt x="15" y="0"/>
                  </a:cubicBezTo>
                  <a:cubicBezTo>
                    <a:pt x="13" y="0"/>
                    <a:pt x="11" y="2"/>
                    <a:pt x="9" y="1"/>
                  </a:cubicBezTo>
                  <a:cubicBezTo>
                    <a:pt x="7" y="1"/>
                    <a:pt x="5" y="0"/>
                    <a:pt x="5" y="2"/>
                  </a:cubicBezTo>
                  <a:cubicBezTo>
                    <a:pt x="5" y="4"/>
                    <a:pt x="2" y="6"/>
                    <a:pt x="0" y="8"/>
                  </a:cubicBezTo>
                  <a:cubicBezTo>
                    <a:pt x="0" y="9"/>
                    <a:pt x="0" y="10"/>
                    <a:pt x="1" y="11"/>
                  </a:cubicBezTo>
                  <a:cubicBezTo>
                    <a:pt x="3" y="18"/>
                    <a:pt x="4" y="19"/>
                    <a:pt x="7" y="21"/>
                  </a:cubicBezTo>
                  <a:cubicBezTo>
                    <a:pt x="8" y="22"/>
                    <a:pt x="11" y="24"/>
                    <a:pt x="14" y="26"/>
                  </a:cubicBezTo>
                  <a:cubicBezTo>
                    <a:pt x="14" y="24"/>
                    <a:pt x="15" y="23"/>
                    <a:pt x="15" y="23"/>
                  </a:cubicBezTo>
                  <a:cubicBezTo>
                    <a:pt x="17" y="22"/>
                    <a:pt x="21" y="19"/>
                    <a:pt x="22" y="18"/>
                  </a:cubicBezTo>
                  <a:close/>
                </a:path>
              </a:pathLst>
            </a:custGeom>
            <a:grpFill/>
            <a:ln w="9525" cap="flat">
              <a:solidFill>
                <a:schemeClr val="bg1">
                  <a:lumMod val="85000"/>
                </a:schemeClr>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2400" dirty="0"/>
            </a:p>
          </p:txBody>
        </p:sp>
        <p:sp>
          <p:nvSpPr>
            <p:cNvPr id="47" name="Freeform 32">
              <a:extLst>
                <a:ext uri="{FF2B5EF4-FFF2-40B4-BE49-F238E27FC236}">
                  <a16:creationId xmlns:a16="http://schemas.microsoft.com/office/drawing/2014/main" id="{A9FD9C46-4BEE-4164-A3BC-5F09F358A94D}"/>
                </a:ext>
              </a:extLst>
            </p:cNvPr>
            <p:cNvSpPr>
              <a:spLocks/>
            </p:cNvSpPr>
            <p:nvPr/>
          </p:nvSpPr>
          <p:spPr bwMode="auto">
            <a:xfrm>
              <a:off x="4006851" y="2516188"/>
              <a:ext cx="169863" cy="138113"/>
            </a:xfrm>
            <a:custGeom>
              <a:avLst/>
              <a:gdLst>
                <a:gd name="T0" fmla="*/ 32 w 68"/>
                <a:gd name="T1" fmla="*/ 42 h 55"/>
                <a:gd name="T2" fmla="*/ 40 w 68"/>
                <a:gd name="T3" fmla="*/ 36 h 55"/>
                <a:gd name="T4" fmla="*/ 40 w 68"/>
                <a:gd name="T5" fmla="*/ 15 h 55"/>
                <a:gd name="T6" fmla="*/ 67 w 68"/>
                <a:gd name="T7" fmla="*/ 15 h 55"/>
                <a:gd name="T8" fmla="*/ 68 w 68"/>
                <a:gd name="T9" fmla="*/ 3 h 55"/>
                <a:gd name="T10" fmla="*/ 62 w 68"/>
                <a:gd name="T11" fmla="*/ 0 h 55"/>
                <a:gd name="T12" fmla="*/ 32 w 68"/>
                <a:gd name="T13" fmla="*/ 0 h 55"/>
                <a:gd name="T14" fmla="*/ 28 w 68"/>
                <a:gd name="T15" fmla="*/ 7 h 55"/>
                <a:gd name="T16" fmla="*/ 17 w 68"/>
                <a:gd name="T17" fmla="*/ 22 h 55"/>
                <a:gd name="T18" fmla="*/ 3 w 68"/>
                <a:gd name="T19" fmla="*/ 47 h 55"/>
                <a:gd name="T20" fmla="*/ 0 w 68"/>
                <a:gd name="T21" fmla="*/ 55 h 55"/>
                <a:gd name="T22" fmla="*/ 32 w 68"/>
                <a:gd name="T23" fmla="*/ 55 h 55"/>
                <a:gd name="T24" fmla="*/ 32 w 68"/>
                <a:gd name="T25" fmla="*/ 42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8" h="55">
                  <a:moveTo>
                    <a:pt x="32" y="42"/>
                  </a:moveTo>
                  <a:cubicBezTo>
                    <a:pt x="32" y="40"/>
                    <a:pt x="40" y="38"/>
                    <a:pt x="40" y="36"/>
                  </a:cubicBezTo>
                  <a:cubicBezTo>
                    <a:pt x="40" y="34"/>
                    <a:pt x="40" y="15"/>
                    <a:pt x="40" y="15"/>
                  </a:cubicBezTo>
                  <a:cubicBezTo>
                    <a:pt x="40" y="15"/>
                    <a:pt x="67" y="15"/>
                    <a:pt x="67" y="15"/>
                  </a:cubicBezTo>
                  <a:cubicBezTo>
                    <a:pt x="68" y="14"/>
                    <a:pt x="68" y="9"/>
                    <a:pt x="68" y="3"/>
                  </a:cubicBezTo>
                  <a:cubicBezTo>
                    <a:pt x="67" y="1"/>
                    <a:pt x="68" y="0"/>
                    <a:pt x="62" y="0"/>
                  </a:cubicBezTo>
                  <a:cubicBezTo>
                    <a:pt x="57" y="0"/>
                    <a:pt x="42" y="0"/>
                    <a:pt x="32" y="0"/>
                  </a:cubicBezTo>
                  <a:cubicBezTo>
                    <a:pt x="30" y="2"/>
                    <a:pt x="28" y="5"/>
                    <a:pt x="28" y="7"/>
                  </a:cubicBezTo>
                  <a:cubicBezTo>
                    <a:pt x="26" y="11"/>
                    <a:pt x="17" y="17"/>
                    <a:pt x="17" y="22"/>
                  </a:cubicBezTo>
                  <a:cubicBezTo>
                    <a:pt x="17" y="28"/>
                    <a:pt x="8" y="36"/>
                    <a:pt x="3" y="47"/>
                  </a:cubicBezTo>
                  <a:cubicBezTo>
                    <a:pt x="1" y="50"/>
                    <a:pt x="1" y="53"/>
                    <a:pt x="0" y="55"/>
                  </a:cubicBezTo>
                  <a:cubicBezTo>
                    <a:pt x="32" y="55"/>
                    <a:pt x="32" y="55"/>
                    <a:pt x="32" y="55"/>
                  </a:cubicBezTo>
                  <a:cubicBezTo>
                    <a:pt x="32" y="55"/>
                    <a:pt x="32" y="44"/>
                    <a:pt x="32" y="42"/>
                  </a:cubicBezTo>
                  <a:close/>
                </a:path>
              </a:pathLst>
            </a:custGeom>
            <a:grpFill/>
            <a:ln w="9525" cap="flat">
              <a:solidFill>
                <a:schemeClr val="bg1">
                  <a:lumMod val="85000"/>
                </a:schemeClr>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2400" dirty="0"/>
            </a:p>
          </p:txBody>
        </p:sp>
        <p:sp>
          <p:nvSpPr>
            <p:cNvPr id="48" name="Freeform 33">
              <a:extLst>
                <a:ext uri="{FF2B5EF4-FFF2-40B4-BE49-F238E27FC236}">
                  <a16:creationId xmlns:a16="http://schemas.microsoft.com/office/drawing/2014/main" id="{334F9317-6D15-4D18-9F8A-F2ADEE6A695D}"/>
                </a:ext>
              </a:extLst>
            </p:cNvPr>
            <p:cNvSpPr>
              <a:spLocks/>
            </p:cNvSpPr>
            <p:nvPr/>
          </p:nvSpPr>
          <p:spPr bwMode="auto">
            <a:xfrm>
              <a:off x="4006851" y="2524125"/>
              <a:ext cx="246063" cy="268288"/>
            </a:xfrm>
            <a:custGeom>
              <a:avLst/>
              <a:gdLst>
                <a:gd name="T0" fmla="*/ 8 w 98"/>
                <a:gd name="T1" fmla="*/ 93 h 107"/>
                <a:gd name="T2" fmla="*/ 15 w 98"/>
                <a:gd name="T3" fmla="*/ 93 h 107"/>
                <a:gd name="T4" fmla="*/ 21 w 98"/>
                <a:gd name="T5" fmla="*/ 92 h 107"/>
                <a:gd name="T6" fmla="*/ 26 w 98"/>
                <a:gd name="T7" fmla="*/ 96 h 107"/>
                <a:gd name="T8" fmla="*/ 29 w 98"/>
                <a:gd name="T9" fmla="*/ 96 h 107"/>
                <a:gd name="T10" fmla="*/ 34 w 98"/>
                <a:gd name="T11" fmla="*/ 103 h 107"/>
                <a:gd name="T12" fmla="*/ 38 w 98"/>
                <a:gd name="T13" fmla="*/ 107 h 107"/>
                <a:gd name="T14" fmla="*/ 42 w 98"/>
                <a:gd name="T15" fmla="*/ 105 h 107"/>
                <a:gd name="T16" fmla="*/ 47 w 98"/>
                <a:gd name="T17" fmla="*/ 103 h 107"/>
                <a:gd name="T18" fmla="*/ 51 w 98"/>
                <a:gd name="T19" fmla="*/ 102 h 107"/>
                <a:gd name="T20" fmla="*/ 57 w 98"/>
                <a:gd name="T21" fmla="*/ 102 h 107"/>
                <a:gd name="T22" fmla="*/ 62 w 98"/>
                <a:gd name="T23" fmla="*/ 101 h 107"/>
                <a:gd name="T24" fmla="*/ 93 w 98"/>
                <a:gd name="T25" fmla="*/ 101 h 107"/>
                <a:gd name="T26" fmla="*/ 94 w 98"/>
                <a:gd name="T27" fmla="*/ 94 h 107"/>
                <a:gd name="T28" fmla="*/ 92 w 98"/>
                <a:gd name="T29" fmla="*/ 91 h 107"/>
                <a:gd name="T30" fmla="*/ 84 w 98"/>
                <a:gd name="T31" fmla="*/ 20 h 107"/>
                <a:gd name="T32" fmla="*/ 98 w 98"/>
                <a:gd name="T33" fmla="*/ 20 h 107"/>
                <a:gd name="T34" fmla="*/ 69 w 98"/>
                <a:gd name="T35" fmla="*/ 2 h 107"/>
                <a:gd name="T36" fmla="*/ 68 w 98"/>
                <a:gd name="T37" fmla="*/ 0 h 107"/>
                <a:gd name="T38" fmla="*/ 67 w 98"/>
                <a:gd name="T39" fmla="*/ 12 h 107"/>
                <a:gd name="T40" fmla="*/ 40 w 98"/>
                <a:gd name="T41" fmla="*/ 12 h 107"/>
                <a:gd name="T42" fmla="*/ 40 w 98"/>
                <a:gd name="T43" fmla="*/ 33 h 107"/>
                <a:gd name="T44" fmla="*/ 32 w 98"/>
                <a:gd name="T45" fmla="*/ 39 h 107"/>
                <a:gd name="T46" fmla="*/ 32 w 98"/>
                <a:gd name="T47" fmla="*/ 52 h 107"/>
                <a:gd name="T48" fmla="*/ 0 w 98"/>
                <a:gd name="T49" fmla="*/ 52 h 107"/>
                <a:gd name="T50" fmla="*/ 5 w 98"/>
                <a:gd name="T51" fmla="*/ 61 h 107"/>
                <a:gd name="T52" fmla="*/ 7 w 98"/>
                <a:gd name="T53" fmla="*/ 74 h 107"/>
                <a:gd name="T54" fmla="*/ 4 w 98"/>
                <a:gd name="T55" fmla="*/ 90 h 107"/>
                <a:gd name="T56" fmla="*/ 3 w 98"/>
                <a:gd name="T57" fmla="*/ 97 h 107"/>
                <a:gd name="T58" fmla="*/ 3 w 98"/>
                <a:gd name="T59" fmla="*/ 97 h 107"/>
                <a:gd name="T60" fmla="*/ 8 w 98"/>
                <a:gd name="T61" fmla="*/ 93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8" h="107">
                  <a:moveTo>
                    <a:pt x="8" y="93"/>
                  </a:moveTo>
                  <a:cubicBezTo>
                    <a:pt x="10" y="93"/>
                    <a:pt x="15" y="93"/>
                    <a:pt x="15" y="93"/>
                  </a:cubicBezTo>
                  <a:cubicBezTo>
                    <a:pt x="15" y="93"/>
                    <a:pt x="19" y="91"/>
                    <a:pt x="21" y="92"/>
                  </a:cubicBezTo>
                  <a:cubicBezTo>
                    <a:pt x="23" y="93"/>
                    <a:pt x="26" y="96"/>
                    <a:pt x="26" y="96"/>
                  </a:cubicBezTo>
                  <a:cubicBezTo>
                    <a:pt x="29" y="96"/>
                    <a:pt x="29" y="96"/>
                    <a:pt x="29" y="96"/>
                  </a:cubicBezTo>
                  <a:cubicBezTo>
                    <a:pt x="29" y="96"/>
                    <a:pt x="31" y="102"/>
                    <a:pt x="34" y="103"/>
                  </a:cubicBezTo>
                  <a:cubicBezTo>
                    <a:pt x="36" y="104"/>
                    <a:pt x="37" y="106"/>
                    <a:pt x="38" y="107"/>
                  </a:cubicBezTo>
                  <a:cubicBezTo>
                    <a:pt x="40" y="107"/>
                    <a:pt x="42" y="106"/>
                    <a:pt x="42" y="105"/>
                  </a:cubicBezTo>
                  <a:cubicBezTo>
                    <a:pt x="42" y="102"/>
                    <a:pt x="43" y="100"/>
                    <a:pt x="47" y="103"/>
                  </a:cubicBezTo>
                  <a:cubicBezTo>
                    <a:pt x="51" y="106"/>
                    <a:pt x="51" y="103"/>
                    <a:pt x="51" y="102"/>
                  </a:cubicBezTo>
                  <a:cubicBezTo>
                    <a:pt x="52" y="101"/>
                    <a:pt x="55" y="102"/>
                    <a:pt x="57" y="102"/>
                  </a:cubicBezTo>
                  <a:cubicBezTo>
                    <a:pt x="59" y="102"/>
                    <a:pt x="62" y="101"/>
                    <a:pt x="62" y="101"/>
                  </a:cubicBezTo>
                  <a:cubicBezTo>
                    <a:pt x="62" y="101"/>
                    <a:pt x="92" y="101"/>
                    <a:pt x="93" y="101"/>
                  </a:cubicBezTo>
                  <a:cubicBezTo>
                    <a:pt x="95" y="100"/>
                    <a:pt x="94" y="94"/>
                    <a:pt x="94" y="94"/>
                  </a:cubicBezTo>
                  <a:cubicBezTo>
                    <a:pt x="92" y="91"/>
                    <a:pt x="92" y="91"/>
                    <a:pt x="92" y="91"/>
                  </a:cubicBezTo>
                  <a:cubicBezTo>
                    <a:pt x="84" y="20"/>
                    <a:pt x="84" y="20"/>
                    <a:pt x="84" y="20"/>
                  </a:cubicBezTo>
                  <a:cubicBezTo>
                    <a:pt x="98" y="20"/>
                    <a:pt x="98" y="20"/>
                    <a:pt x="98" y="20"/>
                  </a:cubicBezTo>
                  <a:cubicBezTo>
                    <a:pt x="83" y="11"/>
                    <a:pt x="71" y="2"/>
                    <a:pt x="69" y="2"/>
                  </a:cubicBezTo>
                  <a:cubicBezTo>
                    <a:pt x="68" y="1"/>
                    <a:pt x="68" y="1"/>
                    <a:pt x="68" y="0"/>
                  </a:cubicBezTo>
                  <a:cubicBezTo>
                    <a:pt x="68" y="6"/>
                    <a:pt x="68" y="11"/>
                    <a:pt x="67" y="12"/>
                  </a:cubicBezTo>
                  <a:cubicBezTo>
                    <a:pt x="67" y="12"/>
                    <a:pt x="40" y="12"/>
                    <a:pt x="40" y="12"/>
                  </a:cubicBezTo>
                  <a:cubicBezTo>
                    <a:pt x="40" y="12"/>
                    <a:pt x="40" y="31"/>
                    <a:pt x="40" y="33"/>
                  </a:cubicBezTo>
                  <a:cubicBezTo>
                    <a:pt x="40" y="35"/>
                    <a:pt x="32" y="37"/>
                    <a:pt x="32" y="39"/>
                  </a:cubicBezTo>
                  <a:cubicBezTo>
                    <a:pt x="32" y="41"/>
                    <a:pt x="32" y="52"/>
                    <a:pt x="32" y="52"/>
                  </a:cubicBezTo>
                  <a:cubicBezTo>
                    <a:pt x="0" y="52"/>
                    <a:pt x="0" y="52"/>
                    <a:pt x="0" y="52"/>
                  </a:cubicBezTo>
                  <a:cubicBezTo>
                    <a:pt x="0" y="57"/>
                    <a:pt x="3" y="59"/>
                    <a:pt x="5" y="61"/>
                  </a:cubicBezTo>
                  <a:cubicBezTo>
                    <a:pt x="7" y="64"/>
                    <a:pt x="3" y="69"/>
                    <a:pt x="7" y="74"/>
                  </a:cubicBezTo>
                  <a:cubicBezTo>
                    <a:pt x="10" y="79"/>
                    <a:pt x="6" y="87"/>
                    <a:pt x="4" y="90"/>
                  </a:cubicBezTo>
                  <a:cubicBezTo>
                    <a:pt x="3" y="91"/>
                    <a:pt x="3" y="94"/>
                    <a:pt x="3" y="97"/>
                  </a:cubicBezTo>
                  <a:cubicBezTo>
                    <a:pt x="3" y="97"/>
                    <a:pt x="3" y="97"/>
                    <a:pt x="3" y="97"/>
                  </a:cubicBezTo>
                  <a:cubicBezTo>
                    <a:pt x="5" y="96"/>
                    <a:pt x="5" y="92"/>
                    <a:pt x="8" y="93"/>
                  </a:cubicBezTo>
                  <a:close/>
                </a:path>
              </a:pathLst>
            </a:custGeom>
            <a:grpFill/>
            <a:ln w="9525" cap="flat">
              <a:solidFill>
                <a:schemeClr val="bg1">
                  <a:lumMod val="85000"/>
                </a:schemeClr>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2400" dirty="0"/>
            </a:p>
          </p:txBody>
        </p:sp>
        <p:sp>
          <p:nvSpPr>
            <p:cNvPr id="49" name="Freeform 34">
              <a:extLst>
                <a:ext uri="{FF2B5EF4-FFF2-40B4-BE49-F238E27FC236}">
                  <a16:creationId xmlns:a16="http://schemas.microsoft.com/office/drawing/2014/main" id="{917DE685-44C1-4EC8-B9F4-EF2112622127}"/>
                </a:ext>
              </a:extLst>
            </p:cNvPr>
            <p:cNvSpPr>
              <a:spLocks/>
            </p:cNvSpPr>
            <p:nvPr/>
          </p:nvSpPr>
          <p:spPr bwMode="auto">
            <a:xfrm>
              <a:off x="4102101" y="2574925"/>
              <a:ext cx="336550" cy="315913"/>
            </a:xfrm>
            <a:custGeom>
              <a:avLst/>
              <a:gdLst>
                <a:gd name="T0" fmla="*/ 127 w 134"/>
                <a:gd name="T1" fmla="*/ 52 h 126"/>
                <a:gd name="T2" fmla="*/ 123 w 134"/>
                <a:gd name="T3" fmla="*/ 44 h 126"/>
                <a:gd name="T4" fmla="*/ 114 w 134"/>
                <a:gd name="T5" fmla="*/ 41 h 126"/>
                <a:gd name="T6" fmla="*/ 109 w 134"/>
                <a:gd name="T7" fmla="*/ 34 h 126"/>
                <a:gd name="T8" fmla="*/ 60 w 134"/>
                <a:gd name="T9" fmla="*/ 0 h 126"/>
                <a:gd name="T10" fmla="*/ 46 w 134"/>
                <a:gd name="T11" fmla="*/ 0 h 126"/>
                <a:gd name="T12" fmla="*/ 54 w 134"/>
                <a:gd name="T13" fmla="*/ 71 h 126"/>
                <a:gd name="T14" fmla="*/ 56 w 134"/>
                <a:gd name="T15" fmla="*/ 74 h 126"/>
                <a:gd name="T16" fmla="*/ 55 w 134"/>
                <a:gd name="T17" fmla="*/ 81 h 126"/>
                <a:gd name="T18" fmla="*/ 24 w 134"/>
                <a:gd name="T19" fmla="*/ 81 h 126"/>
                <a:gd name="T20" fmla="*/ 19 w 134"/>
                <a:gd name="T21" fmla="*/ 82 h 126"/>
                <a:gd name="T22" fmla="*/ 13 w 134"/>
                <a:gd name="T23" fmla="*/ 82 h 126"/>
                <a:gd name="T24" fmla="*/ 9 w 134"/>
                <a:gd name="T25" fmla="*/ 83 h 126"/>
                <a:gd name="T26" fmla="*/ 4 w 134"/>
                <a:gd name="T27" fmla="*/ 85 h 126"/>
                <a:gd name="T28" fmla="*/ 0 w 134"/>
                <a:gd name="T29" fmla="*/ 87 h 126"/>
                <a:gd name="T30" fmla="*/ 1 w 134"/>
                <a:gd name="T31" fmla="*/ 89 h 126"/>
                <a:gd name="T32" fmla="*/ 2 w 134"/>
                <a:gd name="T33" fmla="*/ 91 h 126"/>
                <a:gd name="T34" fmla="*/ 3 w 134"/>
                <a:gd name="T35" fmla="*/ 96 h 126"/>
                <a:gd name="T36" fmla="*/ 8 w 134"/>
                <a:gd name="T37" fmla="*/ 101 h 126"/>
                <a:gd name="T38" fmla="*/ 8 w 134"/>
                <a:gd name="T39" fmla="*/ 108 h 126"/>
                <a:gd name="T40" fmla="*/ 10 w 134"/>
                <a:gd name="T41" fmla="*/ 110 h 126"/>
                <a:gd name="T42" fmla="*/ 15 w 134"/>
                <a:gd name="T43" fmla="*/ 109 h 126"/>
                <a:gd name="T44" fmla="*/ 20 w 134"/>
                <a:gd name="T45" fmla="*/ 110 h 126"/>
                <a:gd name="T46" fmla="*/ 26 w 134"/>
                <a:gd name="T47" fmla="*/ 106 h 126"/>
                <a:gd name="T48" fmla="*/ 29 w 134"/>
                <a:gd name="T49" fmla="*/ 112 h 126"/>
                <a:gd name="T50" fmla="*/ 32 w 134"/>
                <a:gd name="T51" fmla="*/ 115 h 126"/>
                <a:gd name="T52" fmla="*/ 32 w 134"/>
                <a:gd name="T53" fmla="*/ 118 h 126"/>
                <a:gd name="T54" fmla="*/ 34 w 134"/>
                <a:gd name="T55" fmla="*/ 123 h 126"/>
                <a:gd name="T56" fmla="*/ 37 w 134"/>
                <a:gd name="T57" fmla="*/ 123 h 126"/>
                <a:gd name="T58" fmla="*/ 41 w 134"/>
                <a:gd name="T59" fmla="*/ 125 h 126"/>
                <a:gd name="T60" fmla="*/ 46 w 134"/>
                <a:gd name="T61" fmla="*/ 122 h 126"/>
                <a:gd name="T62" fmla="*/ 50 w 134"/>
                <a:gd name="T63" fmla="*/ 122 h 126"/>
                <a:gd name="T64" fmla="*/ 53 w 134"/>
                <a:gd name="T65" fmla="*/ 123 h 126"/>
                <a:gd name="T66" fmla="*/ 55 w 134"/>
                <a:gd name="T67" fmla="*/ 122 h 126"/>
                <a:gd name="T68" fmla="*/ 57 w 134"/>
                <a:gd name="T69" fmla="*/ 116 h 126"/>
                <a:gd name="T70" fmla="*/ 57 w 134"/>
                <a:gd name="T71" fmla="*/ 111 h 126"/>
                <a:gd name="T72" fmla="*/ 63 w 134"/>
                <a:gd name="T73" fmla="*/ 108 h 126"/>
                <a:gd name="T74" fmla="*/ 66 w 134"/>
                <a:gd name="T75" fmla="*/ 103 h 126"/>
                <a:gd name="T76" fmla="*/ 69 w 134"/>
                <a:gd name="T77" fmla="*/ 97 h 126"/>
                <a:gd name="T78" fmla="*/ 74 w 134"/>
                <a:gd name="T79" fmla="*/ 97 h 126"/>
                <a:gd name="T80" fmla="*/ 77 w 134"/>
                <a:gd name="T81" fmla="*/ 94 h 126"/>
                <a:gd name="T82" fmla="*/ 81 w 134"/>
                <a:gd name="T83" fmla="*/ 92 h 126"/>
                <a:gd name="T84" fmla="*/ 84 w 134"/>
                <a:gd name="T85" fmla="*/ 90 h 126"/>
                <a:gd name="T86" fmla="*/ 91 w 134"/>
                <a:gd name="T87" fmla="*/ 87 h 126"/>
                <a:gd name="T88" fmla="*/ 97 w 134"/>
                <a:gd name="T89" fmla="*/ 85 h 126"/>
                <a:gd name="T90" fmla="*/ 107 w 134"/>
                <a:gd name="T91" fmla="*/ 85 h 126"/>
                <a:gd name="T92" fmla="*/ 113 w 134"/>
                <a:gd name="T93" fmla="*/ 83 h 126"/>
                <a:gd name="T94" fmla="*/ 126 w 134"/>
                <a:gd name="T95" fmla="*/ 82 h 126"/>
                <a:gd name="T96" fmla="*/ 131 w 134"/>
                <a:gd name="T97" fmla="*/ 78 h 126"/>
                <a:gd name="T98" fmla="*/ 134 w 134"/>
                <a:gd name="T99" fmla="*/ 72 h 126"/>
                <a:gd name="T100" fmla="*/ 134 w 134"/>
                <a:gd name="T101" fmla="*/ 51 h 126"/>
                <a:gd name="T102" fmla="*/ 127 w 134"/>
                <a:gd name="T103" fmla="*/ 52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4" h="126">
                  <a:moveTo>
                    <a:pt x="127" y="52"/>
                  </a:moveTo>
                  <a:cubicBezTo>
                    <a:pt x="127" y="52"/>
                    <a:pt x="127" y="46"/>
                    <a:pt x="123" y="44"/>
                  </a:cubicBezTo>
                  <a:cubicBezTo>
                    <a:pt x="119" y="42"/>
                    <a:pt x="114" y="41"/>
                    <a:pt x="114" y="41"/>
                  </a:cubicBezTo>
                  <a:cubicBezTo>
                    <a:pt x="114" y="41"/>
                    <a:pt x="112" y="36"/>
                    <a:pt x="109" y="34"/>
                  </a:cubicBezTo>
                  <a:cubicBezTo>
                    <a:pt x="108" y="32"/>
                    <a:pt x="81" y="15"/>
                    <a:pt x="60" y="0"/>
                  </a:cubicBezTo>
                  <a:cubicBezTo>
                    <a:pt x="46" y="0"/>
                    <a:pt x="46" y="0"/>
                    <a:pt x="46" y="0"/>
                  </a:cubicBezTo>
                  <a:cubicBezTo>
                    <a:pt x="54" y="71"/>
                    <a:pt x="54" y="71"/>
                    <a:pt x="54" y="71"/>
                  </a:cubicBezTo>
                  <a:cubicBezTo>
                    <a:pt x="56" y="74"/>
                    <a:pt x="56" y="74"/>
                    <a:pt x="56" y="74"/>
                  </a:cubicBezTo>
                  <a:cubicBezTo>
                    <a:pt x="56" y="74"/>
                    <a:pt x="57" y="80"/>
                    <a:pt x="55" y="81"/>
                  </a:cubicBezTo>
                  <a:cubicBezTo>
                    <a:pt x="54" y="81"/>
                    <a:pt x="24" y="81"/>
                    <a:pt x="24" y="81"/>
                  </a:cubicBezTo>
                  <a:cubicBezTo>
                    <a:pt x="24" y="81"/>
                    <a:pt x="21" y="82"/>
                    <a:pt x="19" y="82"/>
                  </a:cubicBezTo>
                  <a:cubicBezTo>
                    <a:pt x="17" y="82"/>
                    <a:pt x="14" y="81"/>
                    <a:pt x="13" y="82"/>
                  </a:cubicBezTo>
                  <a:cubicBezTo>
                    <a:pt x="13" y="83"/>
                    <a:pt x="13" y="86"/>
                    <a:pt x="9" y="83"/>
                  </a:cubicBezTo>
                  <a:cubicBezTo>
                    <a:pt x="5" y="80"/>
                    <a:pt x="4" y="82"/>
                    <a:pt x="4" y="85"/>
                  </a:cubicBezTo>
                  <a:cubicBezTo>
                    <a:pt x="4" y="86"/>
                    <a:pt x="2" y="87"/>
                    <a:pt x="0" y="87"/>
                  </a:cubicBezTo>
                  <a:cubicBezTo>
                    <a:pt x="0" y="88"/>
                    <a:pt x="1" y="89"/>
                    <a:pt x="1" y="89"/>
                  </a:cubicBezTo>
                  <a:cubicBezTo>
                    <a:pt x="2" y="91"/>
                    <a:pt x="2" y="91"/>
                    <a:pt x="2" y="91"/>
                  </a:cubicBezTo>
                  <a:cubicBezTo>
                    <a:pt x="2" y="91"/>
                    <a:pt x="2" y="95"/>
                    <a:pt x="3" y="96"/>
                  </a:cubicBezTo>
                  <a:cubicBezTo>
                    <a:pt x="5" y="98"/>
                    <a:pt x="7" y="100"/>
                    <a:pt x="8" y="101"/>
                  </a:cubicBezTo>
                  <a:cubicBezTo>
                    <a:pt x="8" y="103"/>
                    <a:pt x="8" y="108"/>
                    <a:pt x="8" y="108"/>
                  </a:cubicBezTo>
                  <a:cubicBezTo>
                    <a:pt x="8" y="108"/>
                    <a:pt x="9" y="112"/>
                    <a:pt x="10" y="110"/>
                  </a:cubicBezTo>
                  <a:cubicBezTo>
                    <a:pt x="11" y="108"/>
                    <a:pt x="14" y="112"/>
                    <a:pt x="15" y="109"/>
                  </a:cubicBezTo>
                  <a:cubicBezTo>
                    <a:pt x="15" y="107"/>
                    <a:pt x="19" y="110"/>
                    <a:pt x="20" y="110"/>
                  </a:cubicBezTo>
                  <a:cubicBezTo>
                    <a:pt x="21" y="110"/>
                    <a:pt x="25" y="105"/>
                    <a:pt x="26" y="106"/>
                  </a:cubicBezTo>
                  <a:cubicBezTo>
                    <a:pt x="27" y="106"/>
                    <a:pt x="29" y="110"/>
                    <a:pt x="29" y="112"/>
                  </a:cubicBezTo>
                  <a:cubicBezTo>
                    <a:pt x="29" y="113"/>
                    <a:pt x="33" y="115"/>
                    <a:pt x="32" y="115"/>
                  </a:cubicBezTo>
                  <a:cubicBezTo>
                    <a:pt x="30" y="116"/>
                    <a:pt x="30" y="118"/>
                    <a:pt x="32" y="118"/>
                  </a:cubicBezTo>
                  <a:cubicBezTo>
                    <a:pt x="33" y="118"/>
                    <a:pt x="33" y="121"/>
                    <a:pt x="34" y="123"/>
                  </a:cubicBezTo>
                  <a:cubicBezTo>
                    <a:pt x="35" y="124"/>
                    <a:pt x="36" y="125"/>
                    <a:pt x="37" y="123"/>
                  </a:cubicBezTo>
                  <a:cubicBezTo>
                    <a:pt x="38" y="121"/>
                    <a:pt x="40" y="123"/>
                    <a:pt x="41" y="125"/>
                  </a:cubicBezTo>
                  <a:cubicBezTo>
                    <a:pt x="42" y="126"/>
                    <a:pt x="45" y="124"/>
                    <a:pt x="46" y="122"/>
                  </a:cubicBezTo>
                  <a:cubicBezTo>
                    <a:pt x="46" y="120"/>
                    <a:pt x="50" y="120"/>
                    <a:pt x="50" y="122"/>
                  </a:cubicBezTo>
                  <a:cubicBezTo>
                    <a:pt x="50" y="124"/>
                    <a:pt x="50" y="125"/>
                    <a:pt x="53" y="123"/>
                  </a:cubicBezTo>
                  <a:cubicBezTo>
                    <a:pt x="54" y="122"/>
                    <a:pt x="54" y="122"/>
                    <a:pt x="55" y="122"/>
                  </a:cubicBezTo>
                  <a:cubicBezTo>
                    <a:pt x="56" y="120"/>
                    <a:pt x="57" y="117"/>
                    <a:pt x="57" y="116"/>
                  </a:cubicBezTo>
                  <a:cubicBezTo>
                    <a:pt x="58" y="115"/>
                    <a:pt x="56" y="111"/>
                    <a:pt x="57" y="111"/>
                  </a:cubicBezTo>
                  <a:cubicBezTo>
                    <a:pt x="58" y="110"/>
                    <a:pt x="62" y="111"/>
                    <a:pt x="63" y="108"/>
                  </a:cubicBezTo>
                  <a:cubicBezTo>
                    <a:pt x="64" y="105"/>
                    <a:pt x="66" y="103"/>
                    <a:pt x="66" y="103"/>
                  </a:cubicBezTo>
                  <a:cubicBezTo>
                    <a:pt x="66" y="103"/>
                    <a:pt x="66" y="96"/>
                    <a:pt x="69" y="97"/>
                  </a:cubicBezTo>
                  <a:cubicBezTo>
                    <a:pt x="71" y="98"/>
                    <a:pt x="73" y="100"/>
                    <a:pt x="74" y="97"/>
                  </a:cubicBezTo>
                  <a:cubicBezTo>
                    <a:pt x="74" y="95"/>
                    <a:pt x="76" y="96"/>
                    <a:pt x="77" y="94"/>
                  </a:cubicBezTo>
                  <a:cubicBezTo>
                    <a:pt x="78" y="91"/>
                    <a:pt x="79" y="91"/>
                    <a:pt x="81" y="92"/>
                  </a:cubicBezTo>
                  <a:cubicBezTo>
                    <a:pt x="83" y="92"/>
                    <a:pt x="84" y="91"/>
                    <a:pt x="84" y="90"/>
                  </a:cubicBezTo>
                  <a:cubicBezTo>
                    <a:pt x="84" y="89"/>
                    <a:pt x="88" y="89"/>
                    <a:pt x="91" y="87"/>
                  </a:cubicBezTo>
                  <a:cubicBezTo>
                    <a:pt x="94" y="85"/>
                    <a:pt x="96" y="83"/>
                    <a:pt x="97" y="85"/>
                  </a:cubicBezTo>
                  <a:cubicBezTo>
                    <a:pt x="98" y="86"/>
                    <a:pt x="106" y="86"/>
                    <a:pt x="107" y="85"/>
                  </a:cubicBezTo>
                  <a:cubicBezTo>
                    <a:pt x="108" y="85"/>
                    <a:pt x="111" y="82"/>
                    <a:pt x="113" y="83"/>
                  </a:cubicBezTo>
                  <a:cubicBezTo>
                    <a:pt x="116" y="83"/>
                    <a:pt x="123" y="82"/>
                    <a:pt x="126" y="82"/>
                  </a:cubicBezTo>
                  <a:cubicBezTo>
                    <a:pt x="129" y="82"/>
                    <a:pt x="130" y="79"/>
                    <a:pt x="131" y="78"/>
                  </a:cubicBezTo>
                  <a:cubicBezTo>
                    <a:pt x="132" y="77"/>
                    <a:pt x="133" y="73"/>
                    <a:pt x="134" y="72"/>
                  </a:cubicBezTo>
                  <a:cubicBezTo>
                    <a:pt x="134" y="72"/>
                    <a:pt x="134" y="57"/>
                    <a:pt x="134" y="51"/>
                  </a:cubicBezTo>
                  <a:cubicBezTo>
                    <a:pt x="131" y="51"/>
                    <a:pt x="127" y="52"/>
                    <a:pt x="127" y="52"/>
                  </a:cubicBezTo>
                  <a:close/>
                </a:path>
              </a:pathLst>
            </a:custGeom>
            <a:grpFill/>
            <a:ln w="9525" cap="flat">
              <a:solidFill>
                <a:schemeClr val="bg1">
                  <a:lumMod val="85000"/>
                </a:schemeClr>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2400" dirty="0"/>
            </a:p>
          </p:txBody>
        </p:sp>
        <p:sp>
          <p:nvSpPr>
            <p:cNvPr id="50" name="Freeform 35">
              <a:extLst>
                <a:ext uri="{FF2B5EF4-FFF2-40B4-BE49-F238E27FC236}">
                  <a16:creationId xmlns:a16="http://schemas.microsoft.com/office/drawing/2014/main" id="{CEB1544D-7A6D-41A8-8C3F-77A48B8436FD}"/>
                </a:ext>
              </a:extLst>
            </p:cNvPr>
            <p:cNvSpPr>
              <a:spLocks/>
            </p:cNvSpPr>
            <p:nvPr/>
          </p:nvSpPr>
          <p:spPr bwMode="auto">
            <a:xfrm>
              <a:off x="4240213" y="2782888"/>
              <a:ext cx="165100" cy="120650"/>
            </a:xfrm>
            <a:custGeom>
              <a:avLst/>
              <a:gdLst>
                <a:gd name="T0" fmla="*/ 66 w 66"/>
                <a:gd name="T1" fmla="*/ 27 h 48"/>
                <a:gd name="T2" fmla="*/ 63 w 66"/>
                <a:gd name="T3" fmla="*/ 25 h 48"/>
                <a:gd name="T4" fmla="*/ 62 w 66"/>
                <a:gd name="T5" fmla="*/ 21 h 48"/>
                <a:gd name="T6" fmla="*/ 58 w 66"/>
                <a:gd name="T7" fmla="*/ 22 h 48"/>
                <a:gd name="T8" fmla="*/ 55 w 66"/>
                <a:gd name="T9" fmla="*/ 19 h 48"/>
                <a:gd name="T10" fmla="*/ 53 w 66"/>
                <a:gd name="T11" fmla="*/ 16 h 48"/>
                <a:gd name="T12" fmla="*/ 50 w 66"/>
                <a:gd name="T13" fmla="*/ 11 h 48"/>
                <a:gd name="T14" fmla="*/ 47 w 66"/>
                <a:gd name="T15" fmla="*/ 7 h 48"/>
                <a:gd name="T16" fmla="*/ 47 w 66"/>
                <a:gd name="T17" fmla="*/ 2 h 48"/>
                <a:gd name="T18" fmla="*/ 42 w 66"/>
                <a:gd name="T19" fmla="*/ 2 h 48"/>
                <a:gd name="T20" fmla="*/ 36 w 66"/>
                <a:gd name="T21" fmla="*/ 4 h 48"/>
                <a:gd name="T22" fmla="*/ 29 w 66"/>
                <a:gd name="T23" fmla="*/ 7 h 48"/>
                <a:gd name="T24" fmla="*/ 26 w 66"/>
                <a:gd name="T25" fmla="*/ 9 h 48"/>
                <a:gd name="T26" fmla="*/ 22 w 66"/>
                <a:gd name="T27" fmla="*/ 11 h 48"/>
                <a:gd name="T28" fmla="*/ 19 w 66"/>
                <a:gd name="T29" fmla="*/ 14 h 48"/>
                <a:gd name="T30" fmla="*/ 14 w 66"/>
                <a:gd name="T31" fmla="*/ 14 h 48"/>
                <a:gd name="T32" fmla="*/ 11 w 66"/>
                <a:gd name="T33" fmla="*/ 20 h 48"/>
                <a:gd name="T34" fmla="*/ 8 w 66"/>
                <a:gd name="T35" fmla="*/ 25 h 48"/>
                <a:gd name="T36" fmla="*/ 2 w 66"/>
                <a:gd name="T37" fmla="*/ 28 h 48"/>
                <a:gd name="T38" fmla="*/ 2 w 66"/>
                <a:gd name="T39" fmla="*/ 33 h 48"/>
                <a:gd name="T40" fmla="*/ 0 w 66"/>
                <a:gd name="T41" fmla="*/ 39 h 48"/>
                <a:gd name="T42" fmla="*/ 4 w 66"/>
                <a:gd name="T43" fmla="*/ 42 h 48"/>
                <a:gd name="T44" fmla="*/ 11 w 66"/>
                <a:gd name="T45" fmla="*/ 45 h 48"/>
                <a:gd name="T46" fmla="*/ 21 w 66"/>
                <a:gd name="T47" fmla="*/ 44 h 48"/>
                <a:gd name="T48" fmla="*/ 23 w 66"/>
                <a:gd name="T49" fmla="*/ 43 h 48"/>
                <a:gd name="T50" fmla="*/ 22 w 66"/>
                <a:gd name="T51" fmla="*/ 35 h 48"/>
                <a:gd name="T52" fmla="*/ 42 w 66"/>
                <a:gd name="T53" fmla="*/ 36 h 48"/>
                <a:gd name="T54" fmla="*/ 45 w 66"/>
                <a:gd name="T55" fmla="*/ 34 h 48"/>
                <a:gd name="T56" fmla="*/ 53 w 66"/>
                <a:gd name="T57" fmla="*/ 35 h 48"/>
                <a:gd name="T58" fmla="*/ 57 w 66"/>
                <a:gd name="T59" fmla="*/ 32 h 48"/>
                <a:gd name="T60" fmla="*/ 64 w 66"/>
                <a:gd name="T61" fmla="*/ 30 h 48"/>
                <a:gd name="T62" fmla="*/ 66 w 66"/>
                <a:gd name="T63" fmla="*/ 27 h 48"/>
                <a:gd name="T64" fmla="*/ 66 w 66"/>
                <a:gd name="T65" fmla="*/ 2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6" h="48">
                  <a:moveTo>
                    <a:pt x="66" y="27"/>
                  </a:moveTo>
                  <a:cubicBezTo>
                    <a:pt x="65" y="26"/>
                    <a:pt x="63" y="25"/>
                    <a:pt x="63" y="25"/>
                  </a:cubicBezTo>
                  <a:cubicBezTo>
                    <a:pt x="62" y="25"/>
                    <a:pt x="62" y="22"/>
                    <a:pt x="62" y="21"/>
                  </a:cubicBezTo>
                  <a:cubicBezTo>
                    <a:pt x="62" y="20"/>
                    <a:pt x="59" y="22"/>
                    <a:pt x="58" y="22"/>
                  </a:cubicBezTo>
                  <a:cubicBezTo>
                    <a:pt x="57" y="21"/>
                    <a:pt x="56" y="19"/>
                    <a:pt x="55" y="19"/>
                  </a:cubicBezTo>
                  <a:cubicBezTo>
                    <a:pt x="53" y="19"/>
                    <a:pt x="53" y="17"/>
                    <a:pt x="53" y="16"/>
                  </a:cubicBezTo>
                  <a:cubicBezTo>
                    <a:pt x="53" y="14"/>
                    <a:pt x="51" y="12"/>
                    <a:pt x="50" y="11"/>
                  </a:cubicBezTo>
                  <a:cubicBezTo>
                    <a:pt x="48" y="10"/>
                    <a:pt x="48" y="7"/>
                    <a:pt x="47" y="7"/>
                  </a:cubicBezTo>
                  <a:cubicBezTo>
                    <a:pt x="46" y="6"/>
                    <a:pt x="47" y="4"/>
                    <a:pt x="47" y="2"/>
                  </a:cubicBezTo>
                  <a:cubicBezTo>
                    <a:pt x="45" y="2"/>
                    <a:pt x="42" y="2"/>
                    <a:pt x="42" y="2"/>
                  </a:cubicBezTo>
                  <a:cubicBezTo>
                    <a:pt x="41" y="0"/>
                    <a:pt x="39" y="2"/>
                    <a:pt x="36" y="4"/>
                  </a:cubicBezTo>
                  <a:cubicBezTo>
                    <a:pt x="33" y="6"/>
                    <a:pt x="29" y="6"/>
                    <a:pt x="29" y="7"/>
                  </a:cubicBezTo>
                  <a:cubicBezTo>
                    <a:pt x="29" y="8"/>
                    <a:pt x="28" y="9"/>
                    <a:pt x="26" y="9"/>
                  </a:cubicBezTo>
                  <a:cubicBezTo>
                    <a:pt x="24" y="8"/>
                    <a:pt x="23" y="8"/>
                    <a:pt x="22" y="11"/>
                  </a:cubicBezTo>
                  <a:cubicBezTo>
                    <a:pt x="21" y="13"/>
                    <a:pt x="19" y="12"/>
                    <a:pt x="19" y="14"/>
                  </a:cubicBezTo>
                  <a:cubicBezTo>
                    <a:pt x="18" y="17"/>
                    <a:pt x="16" y="15"/>
                    <a:pt x="14" y="14"/>
                  </a:cubicBezTo>
                  <a:cubicBezTo>
                    <a:pt x="11" y="13"/>
                    <a:pt x="11" y="20"/>
                    <a:pt x="11" y="20"/>
                  </a:cubicBezTo>
                  <a:cubicBezTo>
                    <a:pt x="11" y="20"/>
                    <a:pt x="9" y="22"/>
                    <a:pt x="8" y="25"/>
                  </a:cubicBezTo>
                  <a:cubicBezTo>
                    <a:pt x="7" y="28"/>
                    <a:pt x="3" y="27"/>
                    <a:pt x="2" y="28"/>
                  </a:cubicBezTo>
                  <a:cubicBezTo>
                    <a:pt x="1" y="28"/>
                    <a:pt x="3" y="32"/>
                    <a:pt x="2" y="33"/>
                  </a:cubicBezTo>
                  <a:cubicBezTo>
                    <a:pt x="2" y="34"/>
                    <a:pt x="1" y="37"/>
                    <a:pt x="0" y="39"/>
                  </a:cubicBezTo>
                  <a:cubicBezTo>
                    <a:pt x="2" y="40"/>
                    <a:pt x="4" y="41"/>
                    <a:pt x="4" y="42"/>
                  </a:cubicBezTo>
                  <a:cubicBezTo>
                    <a:pt x="5" y="43"/>
                    <a:pt x="9" y="48"/>
                    <a:pt x="11" y="45"/>
                  </a:cubicBezTo>
                  <a:cubicBezTo>
                    <a:pt x="13" y="43"/>
                    <a:pt x="19" y="43"/>
                    <a:pt x="21" y="44"/>
                  </a:cubicBezTo>
                  <a:cubicBezTo>
                    <a:pt x="22" y="46"/>
                    <a:pt x="23" y="45"/>
                    <a:pt x="23" y="43"/>
                  </a:cubicBezTo>
                  <a:cubicBezTo>
                    <a:pt x="24" y="42"/>
                    <a:pt x="21" y="37"/>
                    <a:pt x="22" y="35"/>
                  </a:cubicBezTo>
                  <a:cubicBezTo>
                    <a:pt x="23" y="34"/>
                    <a:pt x="41" y="35"/>
                    <a:pt x="42" y="36"/>
                  </a:cubicBezTo>
                  <a:cubicBezTo>
                    <a:pt x="43" y="37"/>
                    <a:pt x="43" y="33"/>
                    <a:pt x="45" y="34"/>
                  </a:cubicBezTo>
                  <a:cubicBezTo>
                    <a:pt x="48" y="34"/>
                    <a:pt x="51" y="35"/>
                    <a:pt x="53" y="35"/>
                  </a:cubicBezTo>
                  <a:cubicBezTo>
                    <a:pt x="54" y="34"/>
                    <a:pt x="56" y="32"/>
                    <a:pt x="57" y="32"/>
                  </a:cubicBezTo>
                  <a:cubicBezTo>
                    <a:pt x="58" y="32"/>
                    <a:pt x="63" y="31"/>
                    <a:pt x="64" y="30"/>
                  </a:cubicBezTo>
                  <a:cubicBezTo>
                    <a:pt x="65" y="29"/>
                    <a:pt x="66" y="29"/>
                    <a:pt x="66" y="27"/>
                  </a:cubicBezTo>
                  <a:cubicBezTo>
                    <a:pt x="66" y="27"/>
                    <a:pt x="66" y="27"/>
                    <a:pt x="66" y="27"/>
                  </a:cubicBezTo>
                  <a:close/>
                </a:path>
              </a:pathLst>
            </a:custGeom>
            <a:grpFill/>
            <a:ln w="9525" cap="flat">
              <a:solidFill>
                <a:schemeClr val="bg1">
                  <a:lumMod val="85000"/>
                </a:schemeClr>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2400" dirty="0"/>
            </a:p>
          </p:txBody>
        </p:sp>
        <p:sp>
          <p:nvSpPr>
            <p:cNvPr id="51" name="Freeform 36">
              <a:extLst>
                <a:ext uri="{FF2B5EF4-FFF2-40B4-BE49-F238E27FC236}">
                  <a16:creationId xmlns:a16="http://schemas.microsoft.com/office/drawing/2014/main" id="{440AA529-F1A0-4E51-BABA-D7AFDADADA08}"/>
                </a:ext>
              </a:extLst>
            </p:cNvPr>
            <p:cNvSpPr>
              <a:spLocks/>
            </p:cNvSpPr>
            <p:nvPr/>
          </p:nvSpPr>
          <p:spPr bwMode="auto">
            <a:xfrm>
              <a:off x="4356101" y="2606675"/>
              <a:ext cx="314325" cy="247650"/>
            </a:xfrm>
            <a:custGeom>
              <a:avLst/>
              <a:gdLst>
                <a:gd name="T0" fmla="*/ 120 w 125"/>
                <a:gd name="T1" fmla="*/ 14 h 98"/>
                <a:gd name="T2" fmla="*/ 119 w 125"/>
                <a:gd name="T3" fmla="*/ 4 h 98"/>
                <a:gd name="T4" fmla="*/ 113 w 125"/>
                <a:gd name="T5" fmla="*/ 8 h 98"/>
                <a:gd name="T6" fmla="*/ 108 w 125"/>
                <a:gd name="T7" fmla="*/ 3 h 98"/>
                <a:gd name="T8" fmla="*/ 96 w 125"/>
                <a:gd name="T9" fmla="*/ 0 h 98"/>
                <a:gd name="T10" fmla="*/ 61 w 125"/>
                <a:gd name="T11" fmla="*/ 22 h 98"/>
                <a:gd name="T12" fmla="*/ 47 w 125"/>
                <a:gd name="T13" fmla="*/ 34 h 98"/>
                <a:gd name="T14" fmla="*/ 34 w 125"/>
                <a:gd name="T15" fmla="*/ 38 h 98"/>
                <a:gd name="T16" fmla="*/ 33 w 125"/>
                <a:gd name="T17" fmla="*/ 38 h 98"/>
                <a:gd name="T18" fmla="*/ 33 w 125"/>
                <a:gd name="T19" fmla="*/ 59 h 98"/>
                <a:gd name="T20" fmla="*/ 30 w 125"/>
                <a:gd name="T21" fmla="*/ 65 h 98"/>
                <a:gd name="T22" fmla="*/ 25 w 125"/>
                <a:gd name="T23" fmla="*/ 69 h 98"/>
                <a:gd name="T24" fmla="*/ 12 w 125"/>
                <a:gd name="T25" fmla="*/ 70 h 98"/>
                <a:gd name="T26" fmla="*/ 6 w 125"/>
                <a:gd name="T27" fmla="*/ 72 h 98"/>
                <a:gd name="T28" fmla="*/ 1 w 125"/>
                <a:gd name="T29" fmla="*/ 72 h 98"/>
                <a:gd name="T30" fmla="*/ 1 w 125"/>
                <a:gd name="T31" fmla="*/ 77 h 98"/>
                <a:gd name="T32" fmla="*/ 4 w 125"/>
                <a:gd name="T33" fmla="*/ 81 h 98"/>
                <a:gd name="T34" fmla="*/ 7 w 125"/>
                <a:gd name="T35" fmla="*/ 86 h 98"/>
                <a:gd name="T36" fmla="*/ 9 w 125"/>
                <a:gd name="T37" fmla="*/ 89 h 98"/>
                <a:gd name="T38" fmla="*/ 12 w 125"/>
                <a:gd name="T39" fmla="*/ 92 h 98"/>
                <a:gd name="T40" fmla="*/ 16 w 125"/>
                <a:gd name="T41" fmla="*/ 91 h 98"/>
                <a:gd name="T42" fmla="*/ 17 w 125"/>
                <a:gd name="T43" fmla="*/ 95 h 98"/>
                <a:gd name="T44" fmla="*/ 20 w 125"/>
                <a:gd name="T45" fmla="*/ 97 h 98"/>
                <a:gd name="T46" fmla="*/ 23 w 125"/>
                <a:gd name="T47" fmla="*/ 93 h 98"/>
                <a:gd name="T48" fmla="*/ 25 w 125"/>
                <a:gd name="T49" fmla="*/ 97 h 98"/>
                <a:gd name="T50" fmla="*/ 29 w 125"/>
                <a:gd name="T51" fmla="*/ 96 h 98"/>
                <a:gd name="T52" fmla="*/ 32 w 125"/>
                <a:gd name="T53" fmla="*/ 90 h 98"/>
                <a:gd name="T54" fmla="*/ 34 w 125"/>
                <a:gd name="T55" fmla="*/ 83 h 98"/>
                <a:gd name="T56" fmla="*/ 41 w 125"/>
                <a:gd name="T57" fmla="*/ 83 h 98"/>
                <a:gd name="T58" fmla="*/ 46 w 125"/>
                <a:gd name="T59" fmla="*/ 82 h 98"/>
                <a:gd name="T60" fmla="*/ 53 w 125"/>
                <a:gd name="T61" fmla="*/ 84 h 98"/>
                <a:gd name="T62" fmla="*/ 57 w 125"/>
                <a:gd name="T63" fmla="*/ 88 h 98"/>
                <a:gd name="T64" fmla="*/ 64 w 125"/>
                <a:gd name="T65" fmla="*/ 86 h 98"/>
                <a:gd name="T66" fmla="*/ 70 w 125"/>
                <a:gd name="T67" fmla="*/ 89 h 98"/>
                <a:gd name="T68" fmla="*/ 78 w 125"/>
                <a:gd name="T69" fmla="*/ 89 h 98"/>
                <a:gd name="T70" fmla="*/ 84 w 125"/>
                <a:gd name="T71" fmla="*/ 86 h 98"/>
                <a:gd name="T72" fmla="*/ 94 w 125"/>
                <a:gd name="T73" fmla="*/ 86 h 98"/>
                <a:gd name="T74" fmla="*/ 101 w 125"/>
                <a:gd name="T75" fmla="*/ 87 h 98"/>
                <a:gd name="T76" fmla="*/ 106 w 125"/>
                <a:gd name="T77" fmla="*/ 82 h 98"/>
                <a:gd name="T78" fmla="*/ 108 w 125"/>
                <a:gd name="T79" fmla="*/ 82 h 98"/>
                <a:gd name="T80" fmla="*/ 108 w 125"/>
                <a:gd name="T81" fmla="*/ 80 h 98"/>
                <a:gd name="T82" fmla="*/ 109 w 125"/>
                <a:gd name="T83" fmla="*/ 73 h 98"/>
                <a:gd name="T84" fmla="*/ 122 w 125"/>
                <a:gd name="T85" fmla="*/ 57 h 98"/>
                <a:gd name="T86" fmla="*/ 123 w 125"/>
                <a:gd name="T87" fmla="*/ 37 h 98"/>
                <a:gd name="T88" fmla="*/ 124 w 125"/>
                <a:gd name="T89" fmla="*/ 28 h 98"/>
                <a:gd name="T90" fmla="*/ 123 w 125"/>
                <a:gd name="T91" fmla="*/ 22 h 98"/>
                <a:gd name="T92" fmla="*/ 120 w 125"/>
                <a:gd name="T93" fmla="*/ 1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5" h="98">
                  <a:moveTo>
                    <a:pt x="120" y="14"/>
                  </a:moveTo>
                  <a:cubicBezTo>
                    <a:pt x="120" y="13"/>
                    <a:pt x="119" y="8"/>
                    <a:pt x="119" y="4"/>
                  </a:cubicBezTo>
                  <a:cubicBezTo>
                    <a:pt x="113" y="8"/>
                    <a:pt x="113" y="8"/>
                    <a:pt x="113" y="8"/>
                  </a:cubicBezTo>
                  <a:cubicBezTo>
                    <a:pt x="113" y="8"/>
                    <a:pt x="111" y="5"/>
                    <a:pt x="108" y="3"/>
                  </a:cubicBezTo>
                  <a:cubicBezTo>
                    <a:pt x="104" y="0"/>
                    <a:pt x="96" y="0"/>
                    <a:pt x="96" y="0"/>
                  </a:cubicBezTo>
                  <a:cubicBezTo>
                    <a:pt x="61" y="22"/>
                    <a:pt x="61" y="22"/>
                    <a:pt x="61" y="22"/>
                  </a:cubicBezTo>
                  <a:cubicBezTo>
                    <a:pt x="47" y="34"/>
                    <a:pt x="47" y="34"/>
                    <a:pt x="47" y="34"/>
                  </a:cubicBezTo>
                  <a:cubicBezTo>
                    <a:pt x="47" y="34"/>
                    <a:pt x="37" y="37"/>
                    <a:pt x="34" y="38"/>
                  </a:cubicBezTo>
                  <a:cubicBezTo>
                    <a:pt x="34" y="38"/>
                    <a:pt x="34" y="38"/>
                    <a:pt x="33" y="38"/>
                  </a:cubicBezTo>
                  <a:cubicBezTo>
                    <a:pt x="33" y="44"/>
                    <a:pt x="33" y="59"/>
                    <a:pt x="33" y="59"/>
                  </a:cubicBezTo>
                  <a:cubicBezTo>
                    <a:pt x="32" y="60"/>
                    <a:pt x="31" y="64"/>
                    <a:pt x="30" y="65"/>
                  </a:cubicBezTo>
                  <a:cubicBezTo>
                    <a:pt x="29" y="66"/>
                    <a:pt x="28" y="69"/>
                    <a:pt x="25" y="69"/>
                  </a:cubicBezTo>
                  <a:cubicBezTo>
                    <a:pt x="22" y="69"/>
                    <a:pt x="15" y="70"/>
                    <a:pt x="12" y="70"/>
                  </a:cubicBezTo>
                  <a:cubicBezTo>
                    <a:pt x="10" y="69"/>
                    <a:pt x="7" y="72"/>
                    <a:pt x="6" y="72"/>
                  </a:cubicBezTo>
                  <a:cubicBezTo>
                    <a:pt x="5" y="72"/>
                    <a:pt x="3" y="72"/>
                    <a:pt x="1" y="72"/>
                  </a:cubicBezTo>
                  <a:cubicBezTo>
                    <a:pt x="1" y="74"/>
                    <a:pt x="0" y="76"/>
                    <a:pt x="1" y="77"/>
                  </a:cubicBezTo>
                  <a:cubicBezTo>
                    <a:pt x="2" y="77"/>
                    <a:pt x="2" y="80"/>
                    <a:pt x="4" y="81"/>
                  </a:cubicBezTo>
                  <a:cubicBezTo>
                    <a:pt x="5" y="82"/>
                    <a:pt x="7" y="84"/>
                    <a:pt x="7" y="86"/>
                  </a:cubicBezTo>
                  <a:cubicBezTo>
                    <a:pt x="7" y="87"/>
                    <a:pt x="7" y="89"/>
                    <a:pt x="9" y="89"/>
                  </a:cubicBezTo>
                  <a:cubicBezTo>
                    <a:pt x="10" y="89"/>
                    <a:pt x="11" y="91"/>
                    <a:pt x="12" y="92"/>
                  </a:cubicBezTo>
                  <a:cubicBezTo>
                    <a:pt x="13" y="92"/>
                    <a:pt x="16" y="90"/>
                    <a:pt x="16" y="91"/>
                  </a:cubicBezTo>
                  <a:cubicBezTo>
                    <a:pt x="16" y="92"/>
                    <a:pt x="16" y="95"/>
                    <a:pt x="17" y="95"/>
                  </a:cubicBezTo>
                  <a:cubicBezTo>
                    <a:pt x="17" y="95"/>
                    <a:pt x="19" y="96"/>
                    <a:pt x="20" y="97"/>
                  </a:cubicBezTo>
                  <a:cubicBezTo>
                    <a:pt x="19" y="95"/>
                    <a:pt x="20" y="92"/>
                    <a:pt x="23" y="93"/>
                  </a:cubicBezTo>
                  <a:cubicBezTo>
                    <a:pt x="25" y="94"/>
                    <a:pt x="23" y="96"/>
                    <a:pt x="25" y="97"/>
                  </a:cubicBezTo>
                  <a:cubicBezTo>
                    <a:pt x="27" y="98"/>
                    <a:pt x="29" y="97"/>
                    <a:pt x="29" y="96"/>
                  </a:cubicBezTo>
                  <a:cubicBezTo>
                    <a:pt x="29" y="94"/>
                    <a:pt x="31" y="91"/>
                    <a:pt x="32" y="90"/>
                  </a:cubicBezTo>
                  <a:cubicBezTo>
                    <a:pt x="33" y="89"/>
                    <a:pt x="33" y="85"/>
                    <a:pt x="34" y="83"/>
                  </a:cubicBezTo>
                  <a:cubicBezTo>
                    <a:pt x="36" y="82"/>
                    <a:pt x="40" y="83"/>
                    <a:pt x="41" y="83"/>
                  </a:cubicBezTo>
                  <a:cubicBezTo>
                    <a:pt x="43" y="84"/>
                    <a:pt x="44" y="80"/>
                    <a:pt x="46" y="82"/>
                  </a:cubicBezTo>
                  <a:cubicBezTo>
                    <a:pt x="48" y="83"/>
                    <a:pt x="51" y="82"/>
                    <a:pt x="53" y="84"/>
                  </a:cubicBezTo>
                  <a:cubicBezTo>
                    <a:pt x="54" y="85"/>
                    <a:pt x="55" y="89"/>
                    <a:pt x="57" y="88"/>
                  </a:cubicBezTo>
                  <a:cubicBezTo>
                    <a:pt x="60" y="87"/>
                    <a:pt x="62" y="86"/>
                    <a:pt x="64" y="86"/>
                  </a:cubicBezTo>
                  <a:cubicBezTo>
                    <a:pt x="65" y="86"/>
                    <a:pt x="69" y="89"/>
                    <a:pt x="70" y="89"/>
                  </a:cubicBezTo>
                  <a:cubicBezTo>
                    <a:pt x="71" y="90"/>
                    <a:pt x="76" y="90"/>
                    <a:pt x="78" y="89"/>
                  </a:cubicBezTo>
                  <a:cubicBezTo>
                    <a:pt x="80" y="88"/>
                    <a:pt x="82" y="85"/>
                    <a:pt x="84" y="86"/>
                  </a:cubicBezTo>
                  <a:cubicBezTo>
                    <a:pt x="86" y="86"/>
                    <a:pt x="93" y="85"/>
                    <a:pt x="94" y="86"/>
                  </a:cubicBezTo>
                  <a:cubicBezTo>
                    <a:pt x="95" y="87"/>
                    <a:pt x="99" y="88"/>
                    <a:pt x="101" y="87"/>
                  </a:cubicBezTo>
                  <a:cubicBezTo>
                    <a:pt x="103" y="87"/>
                    <a:pt x="105" y="83"/>
                    <a:pt x="106" y="82"/>
                  </a:cubicBezTo>
                  <a:cubicBezTo>
                    <a:pt x="107" y="82"/>
                    <a:pt x="107" y="82"/>
                    <a:pt x="108" y="82"/>
                  </a:cubicBezTo>
                  <a:cubicBezTo>
                    <a:pt x="108" y="81"/>
                    <a:pt x="108" y="80"/>
                    <a:pt x="108" y="80"/>
                  </a:cubicBezTo>
                  <a:cubicBezTo>
                    <a:pt x="108" y="75"/>
                    <a:pt x="109" y="77"/>
                    <a:pt x="109" y="73"/>
                  </a:cubicBezTo>
                  <a:cubicBezTo>
                    <a:pt x="110" y="68"/>
                    <a:pt x="121" y="57"/>
                    <a:pt x="122" y="57"/>
                  </a:cubicBezTo>
                  <a:cubicBezTo>
                    <a:pt x="123" y="56"/>
                    <a:pt x="123" y="39"/>
                    <a:pt x="123" y="37"/>
                  </a:cubicBezTo>
                  <a:cubicBezTo>
                    <a:pt x="123" y="34"/>
                    <a:pt x="124" y="31"/>
                    <a:pt x="124" y="28"/>
                  </a:cubicBezTo>
                  <a:cubicBezTo>
                    <a:pt x="125" y="25"/>
                    <a:pt x="123" y="25"/>
                    <a:pt x="123" y="22"/>
                  </a:cubicBezTo>
                  <a:cubicBezTo>
                    <a:pt x="123" y="19"/>
                    <a:pt x="120" y="16"/>
                    <a:pt x="120" y="14"/>
                  </a:cubicBezTo>
                  <a:close/>
                </a:path>
              </a:pathLst>
            </a:custGeom>
            <a:grpFill/>
            <a:ln w="9525" cap="flat">
              <a:solidFill>
                <a:schemeClr val="bg1">
                  <a:lumMod val="85000"/>
                </a:schemeClr>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2400" dirty="0"/>
            </a:p>
          </p:txBody>
        </p:sp>
        <p:sp>
          <p:nvSpPr>
            <p:cNvPr id="52" name="Freeform 37">
              <a:extLst>
                <a:ext uri="{FF2B5EF4-FFF2-40B4-BE49-F238E27FC236}">
                  <a16:creationId xmlns:a16="http://schemas.microsoft.com/office/drawing/2014/main" id="{2F419A1A-788E-4897-B30C-76C1707C6C3E}"/>
                </a:ext>
              </a:extLst>
            </p:cNvPr>
            <p:cNvSpPr>
              <a:spLocks/>
            </p:cNvSpPr>
            <p:nvPr/>
          </p:nvSpPr>
          <p:spPr bwMode="auto">
            <a:xfrm>
              <a:off x="4627563" y="2606675"/>
              <a:ext cx="201613" cy="338138"/>
            </a:xfrm>
            <a:custGeom>
              <a:avLst/>
              <a:gdLst>
                <a:gd name="T0" fmla="*/ 80 w 80"/>
                <a:gd name="T1" fmla="*/ 33 h 134"/>
                <a:gd name="T2" fmla="*/ 18 w 80"/>
                <a:gd name="T3" fmla="*/ 0 h 134"/>
                <a:gd name="T4" fmla="*/ 11 w 80"/>
                <a:gd name="T5" fmla="*/ 4 h 134"/>
                <a:gd name="T6" fmla="*/ 12 w 80"/>
                <a:gd name="T7" fmla="*/ 14 h 134"/>
                <a:gd name="T8" fmla="*/ 15 w 80"/>
                <a:gd name="T9" fmla="*/ 22 h 134"/>
                <a:gd name="T10" fmla="*/ 16 w 80"/>
                <a:gd name="T11" fmla="*/ 28 h 134"/>
                <a:gd name="T12" fmla="*/ 15 w 80"/>
                <a:gd name="T13" fmla="*/ 37 h 134"/>
                <a:gd name="T14" fmla="*/ 14 w 80"/>
                <a:gd name="T15" fmla="*/ 57 h 134"/>
                <a:gd name="T16" fmla="*/ 1 w 80"/>
                <a:gd name="T17" fmla="*/ 73 h 134"/>
                <a:gd name="T18" fmla="*/ 0 w 80"/>
                <a:gd name="T19" fmla="*/ 80 h 134"/>
                <a:gd name="T20" fmla="*/ 0 w 80"/>
                <a:gd name="T21" fmla="*/ 82 h 134"/>
                <a:gd name="T22" fmla="*/ 1 w 80"/>
                <a:gd name="T23" fmla="*/ 84 h 134"/>
                <a:gd name="T24" fmla="*/ 5 w 80"/>
                <a:gd name="T25" fmla="*/ 87 h 134"/>
                <a:gd name="T26" fmla="*/ 10 w 80"/>
                <a:gd name="T27" fmla="*/ 95 h 134"/>
                <a:gd name="T28" fmla="*/ 11 w 80"/>
                <a:gd name="T29" fmla="*/ 102 h 134"/>
                <a:gd name="T30" fmla="*/ 14 w 80"/>
                <a:gd name="T31" fmla="*/ 112 h 134"/>
                <a:gd name="T32" fmla="*/ 11 w 80"/>
                <a:gd name="T33" fmla="*/ 113 h 134"/>
                <a:gd name="T34" fmla="*/ 4 w 80"/>
                <a:gd name="T35" fmla="*/ 114 h 134"/>
                <a:gd name="T36" fmla="*/ 6 w 80"/>
                <a:gd name="T37" fmla="*/ 120 h 134"/>
                <a:gd name="T38" fmla="*/ 12 w 80"/>
                <a:gd name="T39" fmla="*/ 127 h 134"/>
                <a:gd name="T40" fmla="*/ 16 w 80"/>
                <a:gd name="T41" fmla="*/ 133 h 134"/>
                <a:gd name="T42" fmla="*/ 20 w 80"/>
                <a:gd name="T43" fmla="*/ 131 h 134"/>
                <a:gd name="T44" fmla="*/ 25 w 80"/>
                <a:gd name="T45" fmla="*/ 131 h 134"/>
                <a:gd name="T46" fmla="*/ 34 w 80"/>
                <a:gd name="T47" fmla="*/ 129 h 134"/>
                <a:gd name="T48" fmla="*/ 41 w 80"/>
                <a:gd name="T49" fmla="*/ 125 h 134"/>
                <a:gd name="T50" fmla="*/ 42 w 80"/>
                <a:gd name="T51" fmla="*/ 121 h 134"/>
                <a:gd name="T52" fmla="*/ 53 w 80"/>
                <a:gd name="T53" fmla="*/ 118 h 134"/>
                <a:gd name="T54" fmla="*/ 61 w 80"/>
                <a:gd name="T55" fmla="*/ 110 h 134"/>
                <a:gd name="T56" fmla="*/ 63 w 80"/>
                <a:gd name="T57" fmla="*/ 107 h 134"/>
                <a:gd name="T58" fmla="*/ 69 w 80"/>
                <a:gd name="T59" fmla="*/ 104 h 134"/>
                <a:gd name="T60" fmla="*/ 71 w 80"/>
                <a:gd name="T61" fmla="*/ 104 h 134"/>
                <a:gd name="T62" fmla="*/ 70 w 80"/>
                <a:gd name="T63" fmla="*/ 104 h 134"/>
                <a:gd name="T64" fmla="*/ 71 w 80"/>
                <a:gd name="T65" fmla="*/ 100 h 134"/>
                <a:gd name="T66" fmla="*/ 67 w 80"/>
                <a:gd name="T67" fmla="*/ 95 h 134"/>
                <a:gd name="T68" fmla="*/ 66 w 80"/>
                <a:gd name="T69" fmla="*/ 90 h 134"/>
                <a:gd name="T70" fmla="*/ 65 w 80"/>
                <a:gd name="T71" fmla="*/ 85 h 134"/>
                <a:gd name="T72" fmla="*/ 65 w 80"/>
                <a:gd name="T73" fmla="*/ 79 h 134"/>
                <a:gd name="T74" fmla="*/ 69 w 80"/>
                <a:gd name="T75" fmla="*/ 73 h 134"/>
                <a:gd name="T76" fmla="*/ 72 w 80"/>
                <a:gd name="T77" fmla="*/ 68 h 134"/>
                <a:gd name="T78" fmla="*/ 79 w 80"/>
                <a:gd name="T79" fmla="*/ 64 h 134"/>
                <a:gd name="T80" fmla="*/ 80 w 80"/>
                <a:gd name="T81" fmla="*/ 55 h 134"/>
                <a:gd name="T82" fmla="*/ 80 w 80"/>
                <a:gd name="T83" fmla="*/ 33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0" h="134">
                  <a:moveTo>
                    <a:pt x="80" y="33"/>
                  </a:moveTo>
                  <a:cubicBezTo>
                    <a:pt x="18" y="0"/>
                    <a:pt x="18" y="0"/>
                    <a:pt x="18" y="0"/>
                  </a:cubicBezTo>
                  <a:cubicBezTo>
                    <a:pt x="11" y="4"/>
                    <a:pt x="11" y="4"/>
                    <a:pt x="11" y="4"/>
                  </a:cubicBezTo>
                  <a:cubicBezTo>
                    <a:pt x="11" y="8"/>
                    <a:pt x="12" y="13"/>
                    <a:pt x="12" y="14"/>
                  </a:cubicBezTo>
                  <a:cubicBezTo>
                    <a:pt x="12" y="16"/>
                    <a:pt x="15" y="19"/>
                    <a:pt x="15" y="22"/>
                  </a:cubicBezTo>
                  <a:cubicBezTo>
                    <a:pt x="15" y="25"/>
                    <a:pt x="17" y="25"/>
                    <a:pt x="16" y="28"/>
                  </a:cubicBezTo>
                  <a:cubicBezTo>
                    <a:pt x="16" y="31"/>
                    <a:pt x="15" y="34"/>
                    <a:pt x="15" y="37"/>
                  </a:cubicBezTo>
                  <a:cubicBezTo>
                    <a:pt x="15" y="39"/>
                    <a:pt x="15" y="56"/>
                    <a:pt x="14" y="57"/>
                  </a:cubicBezTo>
                  <a:cubicBezTo>
                    <a:pt x="13" y="57"/>
                    <a:pt x="2" y="68"/>
                    <a:pt x="1" y="73"/>
                  </a:cubicBezTo>
                  <a:cubicBezTo>
                    <a:pt x="1" y="77"/>
                    <a:pt x="0" y="75"/>
                    <a:pt x="0" y="80"/>
                  </a:cubicBezTo>
                  <a:cubicBezTo>
                    <a:pt x="0" y="80"/>
                    <a:pt x="0" y="81"/>
                    <a:pt x="0" y="82"/>
                  </a:cubicBezTo>
                  <a:cubicBezTo>
                    <a:pt x="0" y="82"/>
                    <a:pt x="0" y="83"/>
                    <a:pt x="1" y="84"/>
                  </a:cubicBezTo>
                  <a:cubicBezTo>
                    <a:pt x="2" y="85"/>
                    <a:pt x="2" y="87"/>
                    <a:pt x="5" y="87"/>
                  </a:cubicBezTo>
                  <a:cubicBezTo>
                    <a:pt x="7" y="87"/>
                    <a:pt x="10" y="93"/>
                    <a:pt x="10" y="95"/>
                  </a:cubicBezTo>
                  <a:cubicBezTo>
                    <a:pt x="10" y="97"/>
                    <a:pt x="11" y="98"/>
                    <a:pt x="11" y="102"/>
                  </a:cubicBezTo>
                  <a:cubicBezTo>
                    <a:pt x="11" y="106"/>
                    <a:pt x="13" y="111"/>
                    <a:pt x="14" y="112"/>
                  </a:cubicBezTo>
                  <a:cubicBezTo>
                    <a:pt x="15" y="113"/>
                    <a:pt x="14" y="113"/>
                    <a:pt x="11" y="113"/>
                  </a:cubicBezTo>
                  <a:cubicBezTo>
                    <a:pt x="8" y="113"/>
                    <a:pt x="4" y="113"/>
                    <a:pt x="4" y="114"/>
                  </a:cubicBezTo>
                  <a:cubicBezTo>
                    <a:pt x="4" y="115"/>
                    <a:pt x="3" y="117"/>
                    <a:pt x="6" y="120"/>
                  </a:cubicBezTo>
                  <a:cubicBezTo>
                    <a:pt x="9" y="123"/>
                    <a:pt x="11" y="124"/>
                    <a:pt x="12" y="127"/>
                  </a:cubicBezTo>
                  <a:cubicBezTo>
                    <a:pt x="13" y="130"/>
                    <a:pt x="15" y="133"/>
                    <a:pt x="16" y="133"/>
                  </a:cubicBezTo>
                  <a:cubicBezTo>
                    <a:pt x="16" y="134"/>
                    <a:pt x="18" y="134"/>
                    <a:pt x="20" y="131"/>
                  </a:cubicBezTo>
                  <a:cubicBezTo>
                    <a:pt x="22" y="129"/>
                    <a:pt x="24" y="134"/>
                    <a:pt x="25" y="131"/>
                  </a:cubicBezTo>
                  <a:cubicBezTo>
                    <a:pt x="27" y="129"/>
                    <a:pt x="33" y="130"/>
                    <a:pt x="34" y="129"/>
                  </a:cubicBezTo>
                  <a:cubicBezTo>
                    <a:pt x="35" y="128"/>
                    <a:pt x="40" y="126"/>
                    <a:pt x="41" y="125"/>
                  </a:cubicBezTo>
                  <a:cubicBezTo>
                    <a:pt x="43" y="124"/>
                    <a:pt x="40" y="122"/>
                    <a:pt x="42" y="121"/>
                  </a:cubicBezTo>
                  <a:cubicBezTo>
                    <a:pt x="44" y="120"/>
                    <a:pt x="50" y="122"/>
                    <a:pt x="53" y="118"/>
                  </a:cubicBezTo>
                  <a:cubicBezTo>
                    <a:pt x="56" y="115"/>
                    <a:pt x="60" y="112"/>
                    <a:pt x="61" y="110"/>
                  </a:cubicBezTo>
                  <a:cubicBezTo>
                    <a:pt x="62" y="109"/>
                    <a:pt x="61" y="108"/>
                    <a:pt x="63" y="107"/>
                  </a:cubicBezTo>
                  <a:cubicBezTo>
                    <a:pt x="64" y="105"/>
                    <a:pt x="68" y="103"/>
                    <a:pt x="69" y="104"/>
                  </a:cubicBezTo>
                  <a:cubicBezTo>
                    <a:pt x="70" y="104"/>
                    <a:pt x="70" y="104"/>
                    <a:pt x="71" y="104"/>
                  </a:cubicBezTo>
                  <a:cubicBezTo>
                    <a:pt x="70" y="104"/>
                    <a:pt x="70" y="104"/>
                    <a:pt x="70" y="104"/>
                  </a:cubicBezTo>
                  <a:cubicBezTo>
                    <a:pt x="71" y="100"/>
                    <a:pt x="71" y="100"/>
                    <a:pt x="71" y="100"/>
                  </a:cubicBezTo>
                  <a:cubicBezTo>
                    <a:pt x="71" y="100"/>
                    <a:pt x="67" y="98"/>
                    <a:pt x="67" y="95"/>
                  </a:cubicBezTo>
                  <a:cubicBezTo>
                    <a:pt x="67" y="92"/>
                    <a:pt x="68" y="90"/>
                    <a:pt x="66" y="90"/>
                  </a:cubicBezTo>
                  <a:cubicBezTo>
                    <a:pt x="63" y="90"/>
                    <a:pt x="63" y="87"/>
                    <a:pt x="65" y="85"/>
                  </a:cubicBezTo>
                  <a:cubicBezTo>
                    <a:pt x="67" y="83"/>
                    <a:pt x="62" y="79"/>
                    <a:pt x="65" y="79"/>
                  </a:cubicBezTo>
                  <a:cubicBezTo>
                    <a:pt x="69" y="79"/>
                    <a:pt x="66" y="74"/>
                    <a:pt x="69" y="73"/>
                  </a:cubicBezTo>
                  <a:cubicBezTo>
                    <a:pt x="71" y="73"/>
                    <a:pt x="72" y="71"/>
                    <a:pt x="72" y="68"/>
                  </a:cubicBezTo>
                  <a:cubicBezTo>
                    <a:pt x="72" y="66"/>
                    <a:pt x="77" y="64"/>
                    <a:pt x="79" y="64"/>
                  </a:cubicBezTo>
                  <a:cubicBezTo>
                    <a:pt x="80" y="63"/>
                    <a:pt x="80" y="55"/>
                    <a:pt x="80" y="55"/>
                  </a:cubicBezTo>
                  <a:lnTo>
                    <a:pt x="80" y="33"/>
                  </a:lnTo>
                  <a:close/>
                </a:path>
              </a:pathLst>
            </a:custGeom>
            <a:grpFill/>
            <a:ln w="9525" cap="flat">
              <a:solidFill>
                <a:schemeClr val="bg1">
                  <a:lumMod val="85000"/>
                </a:schemeClr>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2400" dirty="0"/>
            </a:p>
          </p:txBody>
        </p:sp>
        <p:sp>
          <p:nvSpPr>
            <p:cNvPr id="53" name="Freeform 38">
              <a:extLst>
                <a:ext uri="{FF2B5EF4-FFF2-40B4-BE49-F238E27FC236}">
                  <a16:creationId xmlns:a16="http://schemas.microsoft.com/office/drawing/2014/main" id="{1ED4EAEC-1C93-4060-BC03-6EEFA8C26A6A}"/>
                </a:ext>
              </a:extLst>
            </p:cNvPr>
            <p:cNvSpPr>
              <a:spLocks/>
            </p:cNvSpPr>
            <p:nvPr/>
          </p:nvSpPr>
          <p:spPr bwMode="auto">
            <a:xfrm>
              <a:off x="4840288" y="2420938"/>
              <a:ext cx="222250" cy="220663"/>
            </a:xfrm>
            <a:custGeom>
              <a:avLst/>
              <a:gdLst>
                <a:gd name="T0" fmla="*/ 82 w 88"/>
                <a:gd name="T1" fmla="*/ 19 h 88"/>
                <a:gd name="T2" fmla="*/ 76 w 88"/>
                <a:gd name="T3" fmla="*/ 5 h 88"/>
                <a:gd name="T4" fmla="*/ 75 w 88"/>
                <a:gd name="T5" fmla="*/ 6 h 88"/>
                <a:gd name="T6" fmla="*/ 67 w 88"/>
                <a:gd name="T7" fmla="*/ 6 h 88"/>
                <a:gd name="T8" fmla="*/ 57 w 88"/>
                <a:gd name="T9" fmla="*/ 4 h 88"/>
                <a:gd name="T10" fmla="*/ 40 w 88"/>
                <a:gd name="T11" fmla="*/ 7 h 88"/>
                <a:gd name="T12" fmla="*/ 31 w 88"/>
                <a:gd name="T13" fmla="*/ 7 h 88"/>
                <a:gd name="T14" fmla="*/ 16 w 88"/>
                <a:gd name="T15" fmla="*/ 3 h 88"/>
                <a:gd name="T16" fmla="*/ 4 w 88"/>
                <a:gd name="T17" fmla="*/ 0 h 88"/>
                <a:gd name="T18" fmla="*/ 3 w 88"/>
                <a:gd name="T19" fmla="*/ 2 h 88"/>
                <a:gd name="T20" fmla="*/ 2 w 88"/>
                <a:gd name="T21" fmla="*/ 12 h 88"/>
                <a:gd name="T22" fmla="*/ 2 w 88"/>
                <a:gd name="T23" fmla="*/ 24 h 88"/>
                <a:gd name="T24" fmla="*/ 2 w 88"/>
                <a:gd name="T25" fmla="*/ 86 h 88"/>
                <a:gd name="T26" fmla="*/ 51 w 88"/>
                <a:gd name="T27" fmla="*/ 86 h 88"/>
                <a:gd name="T28" fmla="*/ 54 w 88"/>
                <a:gd name="T29" fmla="*/ 84 h 88"/>
                <a:gd name="T30" fmla="*/ 58 w 88"/>
                <a:gd name="T31" fmla="*/ 86 h 88"/>
                <a:gd name="T32" fmla="*/ 68 w 88"/>
                <a:gd name="T33" fmla="*/ 86 h 88"/>
                <a:gd name="T34" fmla="*/ 73 w 88"/>
                <a:gd name="T35" fmla="*/ 88 h 88"/>
                <a:gd name="T36" fmla="*/ 77 w 88"/>
                <a:gd name="T37" fmla="*/ 84 h 88"/>
                <a:gd name="T38" fmla="*/ 83 w 88"/>
                <a:gd name="T39" fmla="*/ 78 h 88"/>
                <a:gd name="T40" fmla="*/ 87 w 88"/>
                <a:gd name="T41" fmla="*/ 76 h 88"/>
                <a:gd name="T42" fmla="*/ 87 w 88"/>
                <a:gd name="T43" fmla="*/ 75 h 88"/>
                <a:gd name="T44" fmla="*/ 87 w 88"/>
                <a:gd name="T45" fmla="*/ 72 h 88"/>
                <a:gd name="T46" fmla="*/ 84 w 88"/>
                <a:gd name="T47" fmla="*/ 63 h 88"/>
                <a:gd name="T48" fmla="*/ 75 w 88"/>
                <a:gd name="T49" fmla="*/ 47 h 88"/>
                <a:gd name="T50" fmla="*/ 71 w 88"/>
                <a:gd name="T51" fmla="*/ 39 h 88"/>
                <a:gd name="T52" fmla="*/ 66 w 88"/>
                <a:gd name="T53" fmla="*/ 30 h 88"/>
                <a:gd name="T54" fmla="*/ 62 w 88"/>
                <a:gd name="T55" fmla="*/ 15 h 88"/>
                <a:gd name="T56" fmla="*/ 67 w 88"/>
                <a:gd name="T57" fmla="*/ 25 h 88"/>
                <a:gd name="T58" fmla="*/ 75 w 88"/>
                <a:gd name="T59" fmla="*/ 36 h 88"/>
                <a:gd name="T60" fmla="*/ 80 w 88"/>
                <a:gd name="T61" fmla="*/ 24 h 88"/>
                <a:gd name="T62" fmla="*/ 81 w 88"/>
                <a:gd name="T63" fmla="*/ 25 h 88"/>
                <a:gd name="T64" fmla="*/ 81 w 88"/>
                <a:gd name="T65" fmla="*/ 23 h 88"/>
                <a:gd name="T66" fmla="*/ 82 w 88"/>
                <a:gd name="T67" fmla="*/ 19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8" h="88">
                  <a:moveTo>
                    <a:pt x="82" y="19"/>
                  </a:moveTo>
                  <a:cubicBezTo>
                    <a:pt x="76" y="5"/>
                    <a:pt x="76" y="5"/>
                    <a:pt x="76" y="5"/>
                  </a:cubicBezTo>
                  <a:cubicBezTo>
                    <a:pt x="76" y="6"/>
                    <a:pt x="76" y="6"/>
                    <a:pt x="75" y="6"/>
                  </a:cubicBezTo>
                  <a:cubicBezTo>
                    <a:pt x="74" y="7"/>
                    <a:pt x="70" y="5"/>
                    <a:pt x="67" y="6"/>
                  </a:cubicBezTo>
                  <a:cubicBezTo>
                    <a:pt x="63" y="7"/>
                    <a:pt x="60" y="6"/>
                    <a:pt x="57" y="4"/>
                  </a:cubicBezTo>
                  <a:cubicBezTo>
                    <a:pt x="53" y="2"/>
                    <a:pt x="41" y="4"/>
                    <a:pt x="40" y="7"/>
                  </a:cubicBezTo>
                  <a:cubicBezTo>
                    <a:pt x="38" y="9"/>
                    <a:pt x="34" y="9"/>
                    <a:pt x="31" y="7"/>
                  </a:cubicBezTo>
                  <a:cubicBezTo>
                    <a:pt x="27" y="6"/>
                    <a:pt x="23" y="4"/>
                    <a:pt x="16" y="3"/>
                  </a:cubicBezTo>
                  <a:cubicBezTo>
                    <a:pt x="10" y="3"/>
                    <a:pt x="5" y="2"/>
                    <a:pt x="4" y="0"/>
                  </a:cubicBezTo>
                  <a:cubicBezTo>
                    <a:pt x="4" y="1"/>
                    <a:pt x="3" y="2"/>
                    <a:pt x="3" y="2"/>
                  </a:cubicBezTo>
                  <a:cubicBezTo>
                    <a:pt x="1" y="8"/>
                    <a:pt x="5" y="9"/>
                    <a:pt x="2" y="12"/>
                  </a:cubicBezTo>
                  <a:cubicBezTo>
                    <a:pt x="0" y="15"/>
                    <a:pt x="2" y="19"/>
                    <a:pt x="2" y="24"/>
                  </a:cubicBezTo>
                  <a:cubicBezTo>
                    <a:pt x="2" y="28"/>
                    <a:pt x="2" y="64"/>
                    <a:pt x="2" y="86"/>
                  </a:cubicBezTo>
                  <a:cubicBezTo>
                    <a:pt x="51" y="86"/>
                    <a:pt x="51" y="86"/>
                    <a:pt x="51" y="86"/>
                  </a:cubicBezTo>
                  <a:cubicBezTo>
                    <a:pt x="51" y="86"/>
                    <a:pt x="53" y="85"/>
                    <a:pt x="54" y="84"/>
                  </a:cubicBezTo>
                  <a:cubicBezTo>
                    <a:pt x="56" y="83"/>
                    <a:pt x="58" y="86"/>
                    <a:pt x="58" y="86"/>
                  </a:cubicBezTo>
                  <a:cubicBezTo>
                    <a:pt x="68" y="86"/>
                    <a:pt x="68" y="86"/>
                    <a:pt x="68" y="86"/>
                  </a:cubicBezTo>
                  <a:cubicBezTo>
                    <a:pt x="68" y="86"/>
                    <a:pt x="70" y="88"/>
                    <a:pt x="73" y="88"/>
                  </a:cubicBezTo>
                  <a:cubicBezTo>
                    <a:pt x="75" y="88"/>
                    <a:pt x="74" y="84"/>
                    <a:pt x="77" y="84"/>
                  </a:cubicBezTo>
                  <a:cubicBezTo>
                    <a:pt x="81" y="84"/>
                    <a:pt x="80" y="78"/>
                    <a:pt x="83" y="78"/>
                  </a:cubicBezTo>
                  <a:cubicBezTo>
                    <a:pt x="85" y="78"/>
                    <a:pt x="85" y="79"/>
                    <a:pt x="87" y="76"/>
                  </a:cubicBezTo>
                  <a:cubicBezTo>
                    <a:pt x="87" y="76"/>
                    <a:pt x="87" y="75"/>
                    <a:pt x="87" y="75"/>
                  </a:cubicBezTo>
                  <a:cubicBezTo>
                    <a:pt x="87" y="74"/>
                    <a:pt x="87" y="73"/>
                    <a:pt x="87" y="72"/>
                  </a:cubicBezTo>
                  <a:cubicBezTo>
                    <a:pt x="88" y="68"/>
                    <a:pt x="85" y="69"/>
                    <a:pt x="84" y="63"/>
                  </a:cubicBezTo>
                  <a:cubicBezTo>
                    <a:pt x="82" y="58"/>
                    <a:pt x="75" y="50"/>
                    <a:pt x="75" y="47"/>
                  </a:cubicBezTo>
                  <a:cubicBezTo>
                    <a:pt x="75" y="44"/>
                    <a:pt x="71" y="42"/>
                    <a:pt x="71" y="39"/>
                  </a:cubicBezTo>
                  <a:cubicBezTo>
                    <a:pt x="71" y="35"/>
                    <a:pt x="69" y="35"/>
                    <a:pt x="66" y="30"/>
                  </a:cubicBezTo>
                  <a:cubicBezTo>
                    <a:pt x="62" y="24"/>
                    <a:pt x="61" y="15"/>
                    <a:pt x="62" y="15"/>
                  </a:cubicBezTo>
                  <a:cubicBezTo>
                    <a:pt x="63" y="15"/>
                    <a:pt x="66" y="23"/>
                    <a:pt x="67" y="25"/>
                  </a:cubicBezTo>
                  <a:cubicBezTo>
                    <a:pt x="69" y="28"/>
                    <a:pt x="73" y="36"/>
                    <a:pt x="75" y="36"/>
                  </a:cubicBezTo>
                  <a:cubicBezTo>
                    <a:pt x="78" y="36"/>
                    <a:pt x="79" y="24"/>
                    <a:pt x="80" y="24"/>
                  </a:cubicBezTo>
                  <a:cubicBezTo>
                    <a:pt x="80" y="24"/>
                    <a:pt x="80" y="25"/>
                    <a:pt x="81" y="25"/>
                  </a:cubicBezTo>
                  <a:cubicBezTo>
                    <a:pt x="81" y="23"/>
                    <a:pt x="81" y="23"/>
                    <a:pt x="81" y="23"/>
                  </a:cubicBezTo>
                  <a:lnTo>
                    <a:pt x="82" y="19"/>
                  </a:lnTo>
                  <a:close/>
                </a:path>
              </a:pathLst>
            </a:custGeom>
            <a:grpFill/>
            <a:ln w="9525" cap="flat">
              <a:solidFill>
                <a:schemeClr val="bg1">
                  <a:lumMod val="85000"/>
                </a:schemeClr>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2400" dirty="0"/>
            </a:p>
          </p:txBody>
        </p:sp>
        <p:sp>
          <p:nvSpPr>
            <p:cNvPr id="54" name="Freeform 39">
              <a:extLst>
                <a:ext uri="{FF2B5EF4-FFF2-40B4-BE49-F238E27FC236}">
                  <a16:creationId xmlns:a16="http://schemas.microsoft.com/office/drawing/2014/main" id="{E146EC4B-423F-4A05-9EC4-ADF8043737F1}"/>
                </a:ext>
              </a:extLst>
            </p:cNvPr>
            <p:cNvSpPr>
              <a:spLocks/>
            </p:cNvSpPr>
            <p:nvPr/>
          </p:nvSpPr>
          <p:spPr bwMode="auto">
            <a:xfrm>
              <a:off x="4529138" y="3048000"/>
              <a:ext cx="115888" cy="127000"/>
            </a:xfrm>
            <a:custGeom>
              <a:avLst/>
              <a:gdLst>
                <a:gd name="T0" fmla="*/ 23 w 46"/>
                <a:gd name="T1" fmla="*/ 48 h 51"/>
                <a:gd name="T2" fmla="*/ 24 w 46"/>
                <a:gd name="T3" fmla="*/ 42 h 51"/>
                <a:gd name="T4" fmla="*/ 29 w 46"/>
                <a:gd name="T5" fmla="*/ 38 h 51"/>
                <a:gd name="T6" fmla="*/ 33 w 46"/>
                <a:gd name="T7" fmla="*/ 34 h 51"/>
                <a:gd name="T8" fmla="*/ 37 w 46"/>
                <a:gd name="T9" fmla="*/ 39 h 51"/>
                <a:gd name="T10" fmla="*/ 43 w 46"/>
                <a:gd name="T11" fmla="*/ 40 h 51"/>
                <a:gd name="T12" fmla="*/ 46 w 46"/>
                <a:gd name="T13" fmla="*/ 30 h 51"/>
                <a:gd name="T14" fmla="*/ 44 w 46"/>
                <a:gd name="T15" fmla="*/ 22 h 51"/>
                <a:gd name="T16" fmla="*/ 42 w 46"/>
                <a:gd name="T17" fmla="*/ 16 h 51"/>
                <a:gd name="T18" fmla="*/ 43 w 46"/>
                <a:gd name="T19" fmla="*/ 9 h 51"/>
                <a:gd name="T20" fmla="*/ 35 w 46"/>
                <a:gd name="T21" fmla="*/ 9 h 51"/>
                <a:gd name="T22" fmla="*/ 36 w 46"/>
                <a:gd name="T23" fmla="*/ 1 h 51"/>
                <a:gd name="T24" fmla="*/ 24 w 46"/>
                <a:gd name="T25" fmla="*/ 0 h 51"/>
                <a:gd name="T26" fmla="*/ 23 w 46"/>
                <a:gd name="T27" fmla="*/ 1 h 51"/>
                <a:gd name="T28" fmla="*/ 22 w 46"/>
                <a:gd name="T29" fmla="*/ 11 h 51"/>
                <a:gd name="T30" fmla="*/ 11 w 46"/>
                <a:gd name="T31" fmla="*/ 12 h 51"/>
                <a:gd name="T32" fmla="*/ 8 w 46"/>
                <a:gd name="T33" fmla="*/ 12 h 51"/>
                <a:gd name="T34" fmla="*/ 6 w 46"/>
                <a:gd name="T35" fmla="*/ 14 h 51"/>
                <a:gd name="T36" fmla="*/ 9 w 46"/>
                <a:gd name="T37" fmla="*/ 18 h 51"/>
                <a:gd name="T38" fmla="*/ 5 w 46"/>
                <a:gd name="T39" fmla="*/ 21 h 51"/>
                <a:gd name="T40" fmla="*/ 2 w 46"/>
                <a:gd name="T41" fmla="*/ 26 h 51"/>
                <a:gd name="T42" fmla="*/ 6 w 46"/>
                <a:gd name="T43" fmla="*/ 33 h 51"/>
                <a:gd name="T44" fmla="*/ 11 w 46"/>
                <a:gd name="T45" fmla="*/ 41 h 51"/>
                <a:gd name="T46" fmla="*/ 19 w 46"/>
                <a:gd name="T47" fmla="*/ 51 h 51"/>
                <a:gd name="T48" fmla="*/ 23 w 46"/>
                <a:gd name="T49" fmla="*/ 48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6" h="51">
                  <a:moveTo>
                    <a:pt x="23" y="48"/>
                  </a:moveTo>
                  <a:cubicBezTo>
                    <a:pt x="27" y="48"/>
                    <a:pt x="26" y="46"/>
                    <a:pt x="24" y="42"/>
                  </a:cubicBezTo>
                  <a:cubicBezTo>
                    <a:pt x="23" y="38"/>
                    <a:pt x="27" y="38"/>
                    <a:pt x="29" y="38"/>
                  </a:cubicBezTo>
                  <a:cubicBezTo>
                    <a:pt x="32" y="38"/>
                    <a:pt x="31" y="34"/>
                    <a:pt x="33" y="34"/>
                  </a:cubicBezTo>
                  <a:cubicBezTo>
                    <a:pt x="35" y="34"/>
                    <a:pt x="35" y="39"/>
                    <a:pt x="37" y="39"/>
                  </a:cubicBezTo>
                  <a:cubicBezTo>
                    <a:pt x="39" y="38"/>
                    <a:pt x="41" y="40"/>
                    <a:pt x="43" y="40"/>
                  </a:cubicBezTo>
                  <a:cubicBezTo>
                    <a:pt x="46" y="39"/>
                    <a:pt x="46" y="34"/>
                    <a:pt x="46" y="30"/>
                  </a:cubicBezTo>
                  <a:cubicBezTo>
                    <a:pt x="46" y="27"/>
                    <a:pt x="46" y="24"/>
                    <a:pt x="44" y="22"/>
                  </a:cubicBezTo>
                  <a:cubicBezTo>
                    <a:pt x="41" y="21"/>
                    <a:pt x="39" y="17"/>
                    <a:pt x="42" y="16"/>
                  </a:cubicBezTo>
                  <a:cubicBezTo>
                    <a:pt x="45" y="14"/>
                    <a:pt x="46" y="11"/>
                    <a:pt x="43" y="9"/>
                  </a:cubicBezTo>
                  <a:cubicBezTo>
                    <a:pt x="41" y="7"/>
                    <a:pt x="35" y="11"/>
                    <a:pt x="35" y="9"/>
                  </a:cubicBezTo>
                  <a:cubicBezTo>
                    <a:pt x="35" y="8"/>
                    <a:pt x="36" y="4"/>
                    <a:pt x="36" y="1"/>
                  </a:cubicBezTo>
                  <a:cubicBezTo>
                    <a:pt x="30" y="1"/>
                    <a:pt x="24" y="0"/>
                    <a:pt x="24" y="0"/>
                  </a:cubicBezTo>
                  <a:cubicBezTo>
                    <a:pt x="23" y="1"/>
                    <a:pt x="23" y="1"/>
                    <a:pt x="23" y="1"/>
                  </a:cubicBezTo>
                  <a:cubicBezTo>
                    <a:pt x="23" y="7"/>
                    <a:pt x="22" y="11"/>
                    <a:pt x="22" y="11"/>
                  </a:cubicBezTo>
                  <a:cubicBezTo>
                    <a:pt x="22" y="11"/>
                    <a:pt x="13" y="12"/>
                    <a:pt x="11" y="12"/>
                  </a:cubicBezTo>
                  <a:cubicBezTo>
                    <a:pt x="11" y="12"/>
                    <a:pt x="10" y="12"/>
                    <a:pt x="8" y="12"/>
                  </a:cubicBezTo>
                  <a:cubicBezTo>
                    <a:pt x="7" y="13"/>
                    <a:pt x="7" y="13"/>
                    <a:pt x="6" y="14"/>
                  </a:cubicBezTo>
                  <a:cubicBezTo>
                    <a:pt x="5" y="15"/>
                    <a:pt x="9" y="16"/>
                    <a:pt x="9" y="18"/>
                  </a:cubicBezTo>
                  <a:cubicBezTo>
                    <a:pt x="10" y="19"/>
                    <a:pt x="5" y="19"/>
                    <a:pt x="5" y="21"/>
                  </a:cubicBezTo>
                  <a:cubicBezTo>
                    <a:pt x="5" y="23"/>
                    <a:pt x="3" y="25"/>
                    <a:pt x="2" y="26"/>
                  </a:cubicBezTo>
                  <a:cubicBezTo>
                    <a:pt x="0" y="27"/>
                    <a:pt x="6" y="32"/>
                    <a:pt x="6" y="33"/>
                  </a:cubicBezTo>
                  <a:cubicBezTo>
                    <a:pt x="6" y="35"/>
                    <a:pt x="7" y="36"/>
                    <a:pt x="11" y="41"/>
                  </a:cubicBezTo>
                  <a:cubicBezTo>
                    <a:pt x="16" y="45"/>
                    <a:pt x="14" y="46"/>
                    <a:pt x="19" y="51"/>
                  </a:cubicBezTo>
                  <a:cubicBezTo>
                    <a:pt x="20" y="50"/>
                    <a:pt x="21" y="48"/>
                    <a:pt x="23" y="48"/>
                  </a:cubicBezTo>
                  <a:close/>
                </a:path>
              </a:pathLst>
            </a:custGeom>
            <a:grpFill/>
            <a:ln w="9525" cap="flat">
              <a:solidFill>
                <a:schemeClr val="bg1">
                  <a:lumMod val="85000"/>
                </a:schemeClr>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2400" dirty="0"/>
            </a:p>
          </p:txBody>
        </p:sp>
        <p:sp>
          <p:nvSpPr>
            <p:cNvPr id="55" name="Freeform 40">
              <a:extLst>
                <a:ext uri="{FF2B5EF4-FFF2-40B4-BE49-F238E27FC236}">
                  <a16:creationId xmlns:a16="http://schemas.microsoft.com/office/drawing/2014/main" id="{FC08B4EF-FE5B-47EA-9604-6CA9497A90E5}"/>
                </a:ext>
              </a:extLst>
            </p:cNvPr>
            <p:cNvSpPr>
              <a:spLocks/>
            </p:cNvSpPr>
            <p:nvPr/>
          </p:nvSpPr>
          <p:spPr bwMode="auto">
            <a:xfrm>
              <a:off x="4541838" y="3049588"/>
              <a:ext cx="46038" cy="28575"/>
            </a:xfrm>
            <a:custGeom>
              <a:avLst/>
              <a:gdLst>
                <a:gd name="T0" fmla="*/ 17 w 18"/>
                <a:gd name="T1" fmla="*/ 10 h 11"/>
                <a:gd name="T2" fmla="*/ 18 w 18"/>
                <a:gd name="T3" fmla="*/ 0 h 11"/>
                <a:gd name="T4" fmla="*/ 16 w 18"/>
                <a:gd name="T5" fmla="*/ 0 h 11"/>
                <a:gd name="T6" fmla="*/ 4 w 18"/>
                <a:gd name="T7" fmla="*/ 0 h 11"/>
                <a:gd name="T8" fmla="*/ 5 w 18"/>
                <a:gd name="T9" fmla="*/ 1 h 11"/>
                <a:gd name="T10" fmla="*/ 3 w 18"/>
                <a:gd name="T11" fmla="*/ 6 h 11"/>
                <a:gd name="T12" fmla="*/ 2 w 18"/>
                <a:gd name="T13" fmla="*/ 9 h 11"/>
                <a:gd name="T14" fmla="*/ 3 w 18"/>
                <a:gd name="T15" fmla="*/ 11 h 11"/>
                <a:gd name="T16" fmla="*/ 6 w 18"/>
                <a:gd name="T17" fmla="*/ 11 h 11"/>
                <a:gd name="T18" fmla="*/ 17 w 18"/>
                <a:gd name="T19" fmla="*/ 1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 h="11">
                  <a:moveTo>
                    <a:pt x="17" y="10"/>
                  </a:moveTo>
                  <a:cubicBezTo>
                    <a:pt x="17" y="10"/>
                    <a:pt x="18" y="6"/>
                    <a:pt x="18" y="0"/>
                  </a:cubicBezTo>
                  <a:cubicBezTo>
                    <a:pt x="16" y="0"/>
                    <a:pt x="16" y="0"/>
                    <a:pt x="16" y="0"/>
                  </a:cubicBezTo>
                  <a:cubicBezTo>
                    <a:pt x="4" y="0"/>
                    <a:pt x="4" y="0"/>
                    <a:pt x="4" y="0"/>
                  </a:cubicBezTo>
                  <a:cubicBezTo>
                    <a:pt x="5" y="0"/>
                    <a:pt x="5" y="0"/>
                    <a:pt x="5" y="1"/>
                  </a:cubicBezTo>
                  <a:cubicBezTo>
                    <a:pt x="6" y="2"/>
                    <a:pt x="5" y="5"/>
                    <a:pt x="3" y="6"/>
                  </a:cubicBezTo>
                  <a:cubicBezTo>
                    <a:pt x="0" y="7"/>
                    <a:pt x="0" y="9"/>
                    <a:pt x="2" y="9"/>
                  </a:cubicBezTo>
                  <a:cubicBezTo>
                    <a:pt x="4" y="9"/>
                    <a:pt x="3" y="10"/>
                    <a:pt x="3" y="11"/>
                  </a:cubicBezTo>
                  <a:cubicBezTo>
                    <a:pt x="5" y="11"/>
                    <a:pt x="6" y="11"/>
                    <a:pt x="6" y="11"/>
                  </a:cubicBezTo>
                  <a:cubicBezTo>
                    <a:pt x="8" y="11"/>
                    <a:pt x="17" y="10"/>
                    <a:pt x="17" y="10"/>
                  </a:cubicBezTo>
                  <a:close/>
                </a:path>
              </a:pathLst>
            </a:custGeom>
            <a:grpFill/>
            <a:ln w="9525" cap="flat">
              <a:solidFill>
                <a:schemeClr val="bg1">
                  <a:lumMod val="85000"/>
                </a:schemeClr>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2400" dirty="0"/>
            </a:p>
          </p:txBody>
        </p:sp>
        <p:sp>
          <p:nvSpPr>
            <p:cNvPr id="56" name="Freeform 41">
              <a:extLst>
                <a:ext uri="{FF2B5EF4-FFF2-40B4-BE49-F238E27FC236}">
                  <a16:creationId xmlns:a16="http://schemas.microsoft.com/office/drawing/2014/main" id="{C3C3E135-A9B4-48D1-898E-C31AFD3E6506}"/>
                </a:ext>
              </a:extLst>
            </p:cNvPr>
            <p:cNvSpPr>
              <a:spLocks/>
            </p:cNvSpPr>
            <p:nvPr/>
          </p:nvSpPr>
          <p:spPr bwMode="auto">
            <a:xfrm>
              <a:off x="4576763" y="3019425"/>
              <a:ext cx="142875" cy="179388"/>
            </a:xfrm>
            <a:custGeom>
              <a:avLst/>
              <a:gdLst>
                <a:gd name="T0" fmla="*/ 16 w 57"/>
                <a:gd name="T1" fmla="*/ 67 h 71"/>
                <a:gd name="T2" fmla="*/ 21 w 57"/>
                <a:gd name="T3" fmla="*/ 67 h 71"/>
                <a:gd name="T4" fmla="*/ 28 w 57"/>
                <a:gd name="T5" fmla="*/ 68 h 71"/>
                <a:gd name="T6" fmla="*/ 31 w 57"/>
                <a:gd name="T7" fmla="*/ 67 h 71"/>
                <a:gd name="T8" fmla="*/ 36 w 57"/>
                <a:gd name="T9" fmla="*/ 63 h 71"/>
                <a:gd name="T10" fmla="*/ 39 w 57"/>
                <a:gd name="T11" fmla="*/ 57 h 71"/>
                <a:gd name="T12" fmla="*/ 40 w 57"/>
                <a:gd name="T13" fmla="*/ 43 h 71"/>
                <a:gd name="T14" fmla="*/ 47 w 57"/>
                <a:gd name="T15" fmla="*/ 35 h 71"/>
                <a:gd name="T16" fmla="*/ 52 w 57"/>
                <a:gd name="T17" fmla="*/ 18 h 71"/>
                <a:gd name="T18" fmla="*/ 55 w 57"/>
                <a:gd name="T19" fmla="*/ 9 h 71"/>
                <a:gd name="T20" fmla="*/ 57 w 57"/>
                <a:gd name="T21" fmla="*/ 1 h 71"/>
                <a:gd name="T22" fmla="*/ 57 w 57"/>
                <a:gd name="T23" fmla="*/ 1 h 71"/>
                <a:gd name="T24" fmla="*/ 50 w 57"/>
                <a:gd name="T25" fmla="*/ 0 h 71"/>
                <a:gd name="T26" fmla="*/ 46 w 57"/>
                <a:gd name="T27" fmla="*/ 1 h 71"/>
                <a:gd name="T28" fmla="*/ 42 w 57"/>
                <a:gd name="T29" fmla="*/ 2 h 71"/>
                <a:gd name="T30" fmla="*/ 40 w 57"/>
                <a:gd name="T31" fmla="*/ 8 h 71"/>
                <a:gd name="T32" fmla="*/ 38 w 57"/>
                <a:gd name="T33" fmla="*/ 16 h 71"/>
                <a:gd name="T34" fmla="*/ 26 w 57"/>
                <a:gd name="T35" fmla="*/ 12 h 71"/>
                <a:gd name="T36" fmla="*/ 17 w 57"/>
                <a:gd name="T37" fmla="*/ 12 h 71"/>
                <a:gd name="T38" fmla="*/ 16 w 57"/>
                <a:gd name="T39" fmla="*/ 20 h 71"/>
                <a:gd name="T40" fmla="*/ 24 w 57"/>
                <a:gd name="T41" fmla="*/ 20 h 71"/>
                <a:gd name="T42" fmla="*/ 23 w 57"/>
                <a:gd name="T43" fmla="*/ 27 h 71"/>
                <a:gd name="T44" fmla="*/ 25 w 57"/>
                <a:gd name="T45" fmla="*/ 33 h 71"/>
                <a:gd name="T46" fmla="*/ 27 w 57"/>
                <a:gd name="T47" fmla="*/ 41 h 71"/>
                <a:gd name="T48" fmla="*/ 24 w 57"/>
                <a:gd name="T49" fmla="*/ 51 h 71"/>
                <a:gd name="T50" fmla="*/ 18 w 57"/>
                <a:gd name="T51" fmla="*/ 50 h 71"/>
                <a:gd name="T52" fmla="*/ 14 w 57"/>
                <a:gd name="T53" fmla="*/ 45 h 71"/>
                <a:gd name="T54" fmla="*/ 10 w 57"/>
                <a:gd name="T55" fmla="*/ 49 h 71"/>
                <a:gd name="T56" fmla="*/ 5 w 57"/>
                <a:gd name="T57" fmla="*/ 53 h 71"/>
                <a:gd name="T58" fmla="*/ 4 w 57"/>
                <a:gd name="T59" fmla="*/ 59 h 71"/>
                <a:gd name="T60" fmla="*/ 0 w 57"/>
                <a:gd name="T61" fmla="*/ 62 h 71"/>
                <a:gd name="T62" fmla="*/ 1 w 57"/>
                <a:gd name="T63" fmla="*/ 62 h 71"/>
                <a:gd name="T64" fmla="*/ 8 w 57"/>
                <a:gd name="T65" fmla="*/ 71 h 71"/>
                <a:gd name="T66" fmla="*/ 16 w 57"/>
                <a:gd name="T67" fmla="*/ 67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7" h="71">
                  <a:moveTo>
                    <a:pt x="16" y="67"/>
                  </a:moveTo>
                  <a:cubicBezTo>
                    <a:pt x="17" y="67"/>
                    <a:pt x="18" y="70"/>
                    <a:pt x="21" y="67"/>
                  </a:cubicBezTo>
                  <a:cubicBezTo>
                    <a:pt x="24" y="65"/>
                    <a:pt x="28" y="65"/>
                    <a:pt x="28" y="68"/>
                  </a:cubicBezTo>
                  <a:cubicBezTo>
                    <a:pt x="28" y="70"/>
                    <a:pt x="29" y="70"/>
                    <a:pt x="31" y="67"/>
                  </a:cubicBezTo>
                  <a:cubicBezTo>
                    <a:pt x="34" y="65"/>
                    <a:pt x="36" y="68"/>
                    <a:pt x="36" y="63"/>
                  </a:cubicBezTo>
                  <a:cubicBezTo>
                    <a:pt x="36" y="58"/>
                    <a:pt x="39" y="62"/>
                    <a:pt x="39" y="57"/>
                  </a:cubicBezTo>
                  <a:cubicBezTo>
                    <a:pt x="39" y="51"/>
                    <a:pt x="40" y="46"/>
                    <a:pt x="40" y="43"/>
                  </a:cubicBezTo>
                  <a:cubicBezTo>
                    <a:pt x="40" y="41"/>
                    <a:pt x="47" y="39"/>
                    <a:pt x="47" y="35"/>
                  </a:cubicBezTo>
                  <a:cubicBezTo>
                    <a:pt x="47" y="31"/>
                    <a:pt x="52" y="23"/>
                    <a:pt x="52" y="18"/>
                  </a:cubicBezTo>
                  <a:cubicBezTo>
                    <a:pt x="52" y="13"/>
                    <a:pt x="54" y="12"/>
                    <a:pt x="55" y="9"/>
                  </a:cubicBezTo>
                  <a:cubicBezTo>
                    <a:pt x="57" y="7"/>
                    <a:pt x="57" y="4"/>
                    <a:pt x="57" y="1"/>
                  </a:cubicBezTo>
                  <a:cubicBezTo>
                    <a:pt x="57" y="1"/>
                    <a:pt x="57" y="1"/>
                    <a:pt x="57" y="1"/>
                  </a:cubicBezTo>
                  <a:cubicBezTo>
                    <a:pt x="50" y="0"/>
                    <a:pt x="50" y="0"/>
                    <a:pt x="50" y="0"/>
                  </a:cubicBezTo>
                  <a:cubicBezTo>
                    <a:pt x="46" y="1"/>
                    <a:pt x="46" y="1"/>
                    <a:pt x="46" y="1"/>
                  </a:cubicBezTo>
                  <a:cubicBezTo>
                    <a:pt x="42" y="2"/>
                    <a:pt x="42" y="2"/>
                    <a:pt x="42" y="2"/>
                  </a:cubicBezTo>
                  <a:cubicBezTo>
                    <a:pt x="42" y="2"/>
                    <a:pt x="42" y="5"/>
                    <a:pt x="40" y="8"/>
                  </a:cubicBezTo>
                  <a:cubicBezTo>
                    <a:pt x="38" y="10"/>
                    <a:pt x="38" y="16"/>
                    <a:pt x="38" y="16"/>
                  </a:cubicBezTo>
                  <a:cubicBezTo>
                    <a:pt x="38" y="16"/>
                    <a:pt x="29" y="11"/>
                    <a:pt x="26" y="12"/>
                  </a:cubicBezTo>
                  <a:cubicBezTo>
                    <a:pt x="25" y="12"/>
                    <a:pt x="21" y="12"/>
                    <a:pt x="17" y="12"/>
                  </a:cubicBezTo>
                  <a:cubicBezTo>
                    <a:pt x="17" y="15"/>
                    <a:pt x="16" y="19"/>
                    <a:pt x="16" y="20"/>
                  </a:cubicBezTo>
                  <a:cubicBezTo>
                    <a:pt x="16" y="22"/>
                    <a:pt x="22" y="18"/>
                    <a:pt x="24" y="20"/>
                  </a:cubicBezTo>
                  <a:cubicBezTo>
                    <a:pt x="27" y="22"/>
                    <a:pt x="26" y="25"/>
                    <a:pt x="23" y="27"/>
                  </a:cubicBezTo>
                  <a:cubicBezTo>
                    <a:pt x="20" y="28"/>
                    <a:pt x="22" y="32"/>
                    <a:pt x="25" y="33"/>
                  </a:cubicBezTo>
                  <a:cubicBezTo>
                    <a:pt x="27" y="35"/>
                    <a:pt x="27" y="38"/>
                    <a:pt x="27" y="41"/>
                  </a:cubicBezTo>
                  <a:cubicBezTo>
                    <a:pt x="27" y="45"/>
                    <a:pt x="27" y="50"/>
                    <a:pt x="24" y="51"/>
                  </a:cubicBezTo>
                  <a:cubicBezTo>
                    <a:pt x="22" y="51"/>
                    <a:pt x="20" y="49"/>
                    <a:pt x="18" y="50"/>
                  </a:cubicBezTo>
                  <a:cubicBezTo>
                    <a:pt x="16" y="50"/>
                    <a:pt x="16" y="45"/>
                    <a:pt x="14" y="45"/>
                  </a:cubicBezTo>
                  <a:cubicBezTo>
                    <a:pt x="12" y="45"/>
                    <a:pt x="13" y="49"/>
                    <a:pt x="10" y="49"/>
                  </a:cubicBezTo>
                  <a:cubicBezTo>
                    <a:pt x="8" y="49"/>
                    <a:pt x="4" y="49"/>
                    <a:pt x="5" y="53"/>
                  </a:cubicBezTo>
                  <a:cubicBezTo>
                    <a:pt x="7" y="57"/>
                    <a:pt x="8" y="59"/>
                    <a:pt x="4" y="59"/>
                  </a:cubicBezTo>
                  <a:cubicBezTo>
                    <a:pt x="2" y="59"/>
                    <a:pt x="1" y="61"/>
                    <a:pt x="0" y="62"/>
                  </a:cubicBezTo>
                  <a:cubicBezTo>
                    <a:pt x="1" y="62"/>
                    <a:pt x="1" y="62"/>
                    <a:pt x="1" y="62"/>
                  </a:cubicBezTo>
                  <a:cubicBezTo>
                    <a:pt x="5" y="65"/>
                    <a:pt x="7" y="68"/>
                    <a:pt x="8" y="71"/>
                  </a:cubicBezTo>
                  <a:cubicBezTo>
                    <a:pt x="11" y="69"/>
                    <a:pt x="15" y="67"/>
                    <a:pt x="16" y="67"/>
                  </a:cubicBezTo>
                  <a:close/>
                </a:path>
              </a:pathLst>
            </a:custGeom>
            <a:grpFill/>
            <a:ln w="9525" cap="flat">
              <a:solidFill>
                <a:schemeClr val="bg1">
                  <a:lumMod val="85000"/>
                </a:schemeClr>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2400" dirty="0"/>
            </a:p>
          </p:txBody>
        </p:sp>
        <p:sp>
          <p:nvSpPr>
            <p:cNvPr id="57" name="Freeform 42">
              <a:extLst>
                <a:ext uri="{FF2B5EF4-FFF2-40B4-BE49-F238E27FC236}">
                  <a16:creationId xmlns:a16="http://schemas.microsoft.com/office/drawing/2014/main" id="{7AE2DF7D-D1EB-4593-8716-C30E914CB349}"/>
                </a:ext>
              </a:extLst>
            </p:cNvPr>
            <p:cNvSpPr>
              <a:spLocks/>
            </p:cNvSpPr>
            <p:nvPr/>
          </p:nvSpPr>
          <p:spPr bwMode="auto">
            <a:xfrm>
              <a:off x="4783138" y="2609850"/>
              <a:ext cx="334963" cy="414338"/>
            </a:xfrm>
            <a:custGeom>
              <a:avLst/>
              <a:gdLst>
                <a:gd name="T0" fmla="*/ 100 w 133"/>
                <a:gd name="T1" fmla="*/ 9 h 165"/>
                <a:gd name="T2" fmla="*/ 91 w 133"/>
                <a:gd name="T3" fmla="*/ 11 h 165"/>
                <a:gd name="T4" fmla="*/ 77 w 133"/>
                <a:gd name="T5" fmla="*/ 9 h 165"/>
                <a:gd name="T6" fmla="*/ 25 w 133"/>
                <a:gd name="T7" fmla="*/ 11 h 165"/>
                <a:gd name="T8" fmla="*/ 18 w 133"/>
                <a:gd name="T9" fmla="*/ 28 h 165"/>
                <a:gd name="T10" fmla="*/ 17 w 133"/>
                <a:gd name="T11" fmla="*/ 63 h 165"/>
                <a:gd name="T12" fmla="*/ 7 w 133"/>
                <a:gd name="T13" fmla="*/ 72 h 165"/>
                <a:gd name="T14" fmla="*/ 3 w 133"/>
                <a:gd name="T15" fmla="*/ 84 h 165"/>
                <a:gd name="T16" fmla="*/ 5 w 133"/>
                <a:gd name="T17" fmla="*/ 94 h 165"/>
                <a:gd name="T18" fmla="*/ 8 w 133"/>
                <a:gd name="T19" fmla="*/ 103 h 165"/>
                <a:gd name="T20" fmla="*/ 15 w 133"/>
                <a:gd name="T21" fmla="*/ 118 h 165"/>
                <a:gd name="T22" fmla="*/ 17 w 133"/>
                <a:gd name="T23" fmla="*/ 121 h 165"/>
                <a:gd name="T24" fmla="*/ 25 w 133"/>
                <a:gd name="T25" fmla="*/ 127 h 165"/>
                <a:gd name="T26" fmla="*/ 33 w 133"/>
                <a:gd name="T27" fmla="*/ 136 h 165"/>
                <a:gd name="T28" fmla="*/ 42 w 133"/>
                <a:gd name="T29" fmla="*/ 146 h 165"/>
                <a:gd name="T30" fmla="*/ 46 w 133"/>
                <a:gd name="T31" fmla="*/ 152 h 165"/>
                <a:gd name="T32" fmla="*/ 54 w 133"/>
                <a:gd name="T33" fmla="*/ 156 h 165"/>
                <a:gd name="T34" fmla="*/ 62 w 133"/>
                <a:gd name="T35" fmla="*/ 156 h 165"/>
                <a:gd name="T36" fmla="*/ 78 w 133"/>
                <a:gd name="T37" fmla="*/ 162 h 165"/>
                <a:gd name="T38" fmla="*/ 89 w 133"/>
                <a:gd name="T39" fmla="*/ 162 h 165"/>
                <a:gd name="T40" fmla="*/ 96 w 133"/>
                <a:gd name="T41" fmla="*/ 159 h 165"/>
                <a:gd name="T42" fmla="*/ 104 w 133"/>
                <a:gd name="T43" fmla="*/ 153 h 165"/>
                <a:gd name="T44" fmla="*/ 111 w 133"/>
                <a:gd name="T45" fmla="*/ 155 h 165"/>
                <a:gd name="T46" fmla="*/ 103 w 133"/>
                <a:gd name="T47" fmla="*/ 142 h 165"/>
                <a:gd name="T48" fmla="*/ 89 w 133"/>
                <a:gd name="T49" fmla="*/ 129 h 165"/>
                <a:gd name="T50" fmla="*/ 97 w 133"/>
                <a:gd name="T51" fmla="*/ 123 h 165"/>
                <a:gd name="T52" fmla="*/ 100 w 133"/>
                <a:gd name="T53" fmla="*/ 107 h 165"/>
                <a:gd name="T54" fmla="*/ 106 w 133"/>
                <a:gd name="T55" fmla="*/ 95 h 165"/>
                <a:gd name="T56" fmla="*/ 115 w 133"/>
                <a:gd name="T57" fmla="*/ 85 h 165"/>
                <a:gd name="T58" fmla="*/ 118 w 133"/>
                <a:gd name="T59" fmla="*/ 65 h 165"/>
                <a:gd name="T60" fmla="*/ 126 w 133"/>
                <a:gd name="T61" fmla="*/ 52 h 165"/>
                <a:gd name="T62" fmla="*/ 128 w 133"/>
                <a:gd name="T63" fmla="*/ 41 h 165"/>
                <a:gd name="T64" fmla="*/ 122 w 133"/>
                <a:gd name="T65" fmla="*/ 15 h 165"/>
                <a:gd name="T66" fmla="*/ 110 w 133"/>
                <a:gd name="T67" fmla="*/ 0 h 165"/>
                <a:gd name="T68" fmla="*/ 106 w 133"/>
                <a:gd name="T69" fmla="*/ 3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33" h="165">
                  <a:moveTo>
                    <a:pt x="106" y="3"/>
                  </a:moveTo>
                  <a:cubicBezTo>
                    <a:pt x="103" y="3"/>
                    <a:pt x="104" y="9"/>
                    <a:pt x="100" y="9"/>
                  </a:cubicBezTo>
                  <a:cubicBezTo>
                    <a:pt x="97" y="9"/>
                    <a:pt x="98" y="13"/>
                    <a:pt x="96" y="13"/>
                  </a:cubicBezTo>
                  <a:cubicBezTo>
                    <a:pt x="93" y="13"/>
                    <a:pt x="91" y="11"/>
                    <a:pt x="91" y="11"/>
                  </a:cubicBezTo>
                  <a:cubicBezTo>
                    <a:pt x="81" y="11"/>
                    <a:pt x="81" y="11"/>
                    <a:pt x="81" y="11"/>
                  </a:cubicBezTo>
                  <a:cubicBezTo>
                    <a:pt x="81" y="11"/>
                    <a:pt x="79" y="8"/>
                    <a:pt x="77" y="9"/>
                  </a:cubicBezTo>
                  <a:cubicBezTo>
                    <a:pt x="76" y="10"/>
                    <a:pt x="74" y="11"/>
                    <a:pt x="74" y="11"/>
                  </a:cubicBezTo>
                  <a:cubicBezTo>
                    <a:pt x="25" y="11"/>
                    <a:pt x="25" y="11"/>
                    <a:pt x="25" y="11"/>
                  </a:cubicBezTo>
                  <a:cubicBezTo>
                    <a:pt x="25" y="21"/>
                    <a:pt x="25" y="28"/>
                    <a:pt x="25" y="28"/>
                  </a:cubicBezTo>
                  <a:cubicBezTo>
                    <a:pt x="18" y="28"/>
                    <a:pt x="18" y="28"/>
                    <a:pt x="18" y="28"/>
                  </a:cubicBezTo>
                  <a:cubicBezTo>
                    <a:pt x="18" y="54"/>
                    <a:pt x="18" y="54"/>
                    <a:pt x="18" y="54"/>
                  </a:cubicBezTo>
                  <a:cubicBezTo>
                    <a:pt x="18" y="54"/>
                    <a:pt x="18" y="62"/>
                    <a:pt x="17" y="63"/>
                  </a:cubicBezTo>
                  <a:cubicBezTo>
                    <a:pt x="15" y="63"/>
                    <a:pt x="10" y="65"/>
                    <a:pt x="10" y="67"/>
                  </a:cubicBezTo>
                  <a:cubicBezTo>
                    <a:pt x="10" y="70"/>
                    <a:pt x="9" y="72"/>
                    <a:pt x="7" y="72"/>
                  </a:cubicBezTo>
                  <a:cubicBezTo>
                    <a:pt x="4" y="73"/>
                    <a:pt x="7" y="78"/>
                    <a:pt x="3" y="78"/>
                  </a:cubicBezTo>
                  <a:cubicBezTo>
                    <a:pt x="0" y="78"/>
                    <a:pt x="5" y="82"/>
                    <a:pt x="3" y="84"/>
                  </a:cubicBezTo>
                  <a:cubicBezTo>
                    <a:pt x="1" y="86"/>
                    <a:pt x="1" y="89"/>
                    <a:pt x="4" y="89"/>
                  </a:cubicBezTo>
                  <a:cubicBezTo>
                    <a:pt x="6" y="89"/>
                    <a:pt x="5" y="91"/>
                    <a:pt x="5" y="94"/>
                  </a:cubicBezTo>
                  <a:cubicBezTo>
                    <a:pt x="5" y="97"/>
                    <a:pt x="9" y="99"/>
                    <a:pt x="9" y="99"/>
                  </a:cubicBezTo>
                  <a:cubicBezTo>
                    <a:pt x="8" y="103"/>
                    <a:pt x="8" y="103"/>
                    <a:pt x="8" y="103"/>
                  </a:cubicBezTo>
                  <a:cubicBezTo>
                    <a:pt x="8" y="103"/>
                    <a:pt x="14" y="109"/>
                    <a:pt x="14" y="111"/>
                  </a:cubicBezTo>
                  <a:cubicBezTo>
                    <a:pt x="15" y="112"/>
                    <a:pt x="18" y="116"/>
                    <a:pt x="15" y="118"/>
                  </a:cubicBezTo>
                  <a:cubicBezTo>
                    <a:pt x="12" y="119"/>
                    <a:pt x="14" y="121"/>
                    <a:pt x="14" y="121"/>
                  </a:cubicBezTo>
                  <a:cubicBezTo>
                    <a:pt x="17" y="121"/>
                    <a:pt x="17" y="121"/>
                    <a:pt x="17" y="121"/>
                  </a:cubicBezTo>
                  <a:cubicBezTo>
                    <a:pt x="18" y="124"/>
                    <a:pt x="18" y="124"/>
                    <a:pt x="18" y="124"/>
                  </a:cubicBezTo>
                  <a:cubicBezTo>
                    <a:pt x="18" y="124"/>
                    <a:pt x="22" y="124"/>
                    <a:pt x="25" y="127"/>
                  </a:cubicBezTo>
                  <a:cubicBezTo>
                    <a:pt x="27" y="130"/>
                    <a:pt x="28" y="130"/>
                    <a:pt x="28" y="132"/>
                  </a:cubicBezTo>
                  <a:cubicBezTo>
                    <a:pt x="28" y="133"/>
                    <a:pt x="30" y="134"/>
                    <a:pt x="33" y="136"/>
                  </a:cubicBezTo>
                  <a:cubicBezTo>
                    <a:pt x="36" y="139"/>
                    <a:pt x="36" y="140"/>
                    <a:pt x="36" y="142"/>
                  </a:cubicBezTo>
                  <a:cubicBezTo>
                    <a:pt x="36" y="143"/>
                    <a:pt x="42" y="146"/>
                    <a:pt x="42" y="146"/>
                  </a:cubicBezTo>
                  <a:cubicBezTo>
                    <a:pt x="43" y="150"/>
                    <a:pt x="43" y="150"/>
                    <a:pt x="43" y="150"/>
                  </a:cubicBezTo>
                  <a:cubicBezTo>
                    <a:pt x="44" y="151"/>
                    <a:pt x="45" y="151"/>
                    <a:pt x="46" y="152"/>
                  </a:cubicBezTo>
                  <a:cubicBezTo>
                    <a:pt x="47" y="155"/>
                    <a:pt x="49" y="156"/>
                    <a:pt x="49" y="156"/>
                  </a:cubicBezTo>
                  <a:cubicBezTo>
                    <a:pt x="49" y="156"/>
                    <a:pt x="52" y="158"/>
                    <a:pt x="54" y="156"/>
                  </a:cubicBezTo>
                  <a:cubicBezTo>
                    <a:pt x="56" y="154"/>
                    <a:pt x="58" y="157"/>
                    <a:pt x="58" y="157"/>
                  </a:cubicBezTo>
                  <a:cubicBezTo>
                    <a:pt x="58" y="157"/>
                    <a:pt x="61" y="155"/>
                    <a:pt x="62" y="156"/>
                  </a:cubicBezTo>
                  <a:cubicBezTo>
                    <a:pt x="63" y="156"/>
                    <a:pt x="68" y="160"/>
                    <a:pt x="72" y="164"/>
                  </a:cubicBezTo>
                  <a:cubicBezTo>
                    <a:pt x="72" y="163"/>
                    <a:pt x="76" y="162"/>
                    <a:pt x="78" y="162"/>
                  </a:cubicBezTo>
                  <a:cubicBezTo>
                    <a:pt x="79" y="162"/>
                    <a:pt x="82" y="165"/>
                    <a:pt x="83" y="164"/>
                  </a:cubicBezTo>
                  <a:cubicBezTo>
                    <a:pt x="83" y="163"/>
                    <a:pt x="87" y="161"/>
                    <a:pt x="89" y="162"/>
                  </a:cubicBezTo>
                  <a:cubicBezTo>
                    <a:pt x="90" y="162"/>
                    <a:pt x="93" y="163"/>
                    <a:pt x="94" y="161"/>
                  </a:cubicBezTo>
                  <a:cubicBezTo>
                    <a:pt x="94" y="160"/>
                    <a:pt x="95" y="160"/>
                    <a:pt x="96" y="159"/>
                  </a:cubicBezTo>
                  <a:cubicBezTo>
                    <a:pt x="97" y="158"/>
                    <a:pt x="97" y="158"/>
                    <a:pt x="97" y="157"/>
                  </a:cubicBezTo>
                  <a:cubicBezTo>
                    <a:pt x="98" y="156"/>
                    <a:pt x="102" y="153"/>
                    <a:pt x="104" y="153"/>
                  </a:cubicBezTo>
                  <a:cubicBezTo>
                    <a:pt x="106" y="153"/>
                    <a:pt x="108" y="153"/>
                    <a:pt x="109" y="154"/>
                  </a:cubicBezTo>
                  <a:cubicBezTo>
                    <a:pt x="109" y="154"/>
                    <a:pt x="110" y="155"/>
                    <a:pt x="111" y="155"/>
                  </a:cubicBezTo>
                  <a:cubicBezTo>
                    <a:pt x="111" y="150"/>
                    <a:pt x="112" y="148"/>
                    <a:pt x="111" y="148"/>
                  </a:cubicBezTo>
                  <a:cubicBezTo>
                    <a:pt x="109" y="148"/>
                    <a:pt x="105" y="146"/>
                    <a:pt x="103" y="142"/>
                  </a:cubicBezTo>
                  <a:cubicBezTo>
                    <a:pt x="102" y="138"/>
                    <a:pt x="97" y="135"/>
                    <a:pt x="96" y="133"/>
                  </a:cubicBezTo>
                  <a:cubicBezTo>
                    <a:pt x="95" y="130"/>
                    <a:pt x="90" y="131"/>
                    <a:pt x="89" y="129"/>
                  </a:cubicBezTo>
                  <a:cubicBezTo>
                    <a:pt x="88" y="127"/>
                    <a:pt x="90" y="127"/>
                    <a:pt x="90" y="124"/>
                  </a:cubicBezTo>
                  <a:cubicBezTo>
                    <a:pt x="90" y="122"/>
                    <a:pt x="96" y="123"/>
                    <a:pt x="97" y="123"/>
                  </a:cubicBezTo>
                  <a:cubicBezTo>
                    <a:pt x="97" y="122"/>
                    <a:pt x="98" y="117"/>
                    <a:pt x="98" y="114"/>
                  </a:cubicBezTo>
                  <a:cubicBezTo>
                    <a:pt x="98" y="111"/>
                    <a:pt x="102" y="108"/>
                    <a:pt x="100" y="107"/>
                  </a:cubicBezTo>
                  <a:cubicBezTo>
                    <a:pt x="99" y="105"/>
                    <a:pt x="102" y="105"/>
                    <a:pt x="104" y="103"/>
                  </a:cubicBezTo>
                  <a:cubicBezTo>
                    <a:pt x="106" y="102"/>
                    <a:pt x="104" y="97"/>
                    <a:pt x="106" y="95"/>
                  </a:cubicBezTo>
                  <a:cubicBezTo>
                    <a:pt x="108" y="93"/>
                    <a:pt x="110" y="89"/>
                    <a:pt x="111" y="89"/>
                  </a:cubicBezTo>
                  <a:cubicBezTo>
                    <a:pt x="113" y="89"/>
                    <a:pt x="115" y="87"/>
                    <a:pt x="115" y="85"/>
                  </a:cubicBezTo>
                  <a:cubicBezTo>
                    <a:pt x="115" y="83"/>
                    <a:pt x="118" y="79"/>
                    <a:pt x="118" y="76"/>
                  </a:cubicBezTo>
                  <a:cubicBezTo>
                    <a:pt x="117" y="72"/>
                    <a:pt x="116" y="68"/>
                    <a:pt x="118" y="65"/>
                  </a:cubicBezTo>
                  <a:cubicBezTo>
                    <a:pt x="121" y="62"/>
                    <a:pt x="122" y="59"/>
                    <a:pt x="121" y="57"/>
                  </a:cubicBezTo>
                  <a:cubicBezTo>
                    <a:pt x="121" y="54"/>
                    <a:pt x="124" y="54"/>
                    <a:pt x="126" y="52"/>
                  </a:cubicBezTo>
                  <a:cubicBezTo>
                    <a:pt x="127" y="51"/>
                    <a:pt x="130" y="50"/>
                    <a:pt x="133" y="45"/>
                  </a:cubicBezTo>
                  <a:cubicBezTo>
                    <a:pt x="131" y="43"/>
                    <a:pt x="130" y="41"/>
                    <a:pt x="128" y="41"/>
                  </a:cubicBezTo>
                  <a:cubicBezTo>
                    <a:pt x="125" y="39"/>
                    <a:pt x="124" y="34"/>
                    <a:pt x="124" y="28"/>
                  </a:cubicBezTo>
                  <a:cubicBezTo>
                    <a:pt x="124" y="22"/>
                    <a:pt x="122" y="17"/>
                    <a:pt x="122" y="15"/>
                  </a:cubicBezTo>
                  <a:cubicBezTo>
                    <a:pt x="122" y="13"/>
                    <a:pt x="118" y="8"/>
                    <a:pt x="115" y="6"/>
                  </a:cubicBezTo>
                  <a:cubicBezTo>
                    <a:pt x="112" y="5"/>
                    <a:pt x="111" y="3"/>
                    <a:pt x="110" y="0"/>
                  </a:cubicBezTo>
                  <a:cubicBezTo>
                    <a:pt x="110" y="0"/>
                    <a:pt x="110" y="1"/>
                    <a:pt x="110" y="1"/>
                  </a:cubicBezTo>
                  <a:cubicBezTo>
                    <a:pt x="108" y="4"/>
                    <a:pt x="108" y="3"/>
                    <a:pt x="106" y="3"/>
                  </a:cubicBezTo>
                  <a:close/>
                </a:path>
              </a:pathLst>
            </a:custGeom>
            <a:grpFill/>
            <a:ln w="9525" cap="flat">
              <a:solidFill>
                <a:schemeClr val="bg1">
                  <a:lumMod val="85000"/>
                </a:schemeClr>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2400" dirty="0"/>
            </a:p>
          </p:txBody>
        </p:sp>
        <p:sp>
          <p:nvSpPr>
            <p:cNvPr id="72" name="Freeform 43">
              <a:extLst>
                <a:ext uri="{FF2B5EF4-FFF2-40B4-BE49-F238E27FC236}">
                  <a16:creationId xmlns:a16="http://schemas.microsoft.com/office/drawing/2014/main" id="{FF7D43A2-0430-4B29-AB44-B727BFCD4EAB}"/>
                </a:ext>
              </a:extLst>
            </p:cNvPr>
            <p:cNvSpPr>
              <a:spLocks/>
            </p:cNvSpPr>
            <p:nvPr/>
          </p:nvSpPr>
          <p:spPr bwMode="auto">
            <a:xfrm>
              <a:off x="5180013" y="2833688"/>
              <a:ext cx="41275" cy="39688"/>
            </a:xfrm>
            <a:custGeom>
              <a:avLst/>
              <a:gdLst>
                <a:gd name="T0" fmla="*/ 6 w 16"/>
                <a:gd name="T1" fmla="*/ 2 h 16"/>
                <a:gd name="T2" fmla="*/ 2 w 16"/>
                <a:gd name="T3" fmla="*/ 8 h 16"/>
                <a:gd name="T4" fmla="*/ 2 w 16"/>
                <a:gd name="T5" fmla="*/ 15 h 16"/>
                <a:gd name="T6" fmla="*/ 6 w 16"/>
                <a:gd name="T7" fmla="*/ 14 h 16"/>
                <a:gd name="T8" fmla="*/ 10 w 16"/>
                <a:gd name="T9" fmla="*/ 16 h 16"/>
                <a:gd name="T10" fmla="*/ 14 w 16"/>
                <a:gd name="T11" fmla="*/ 12 h 16"/>
                <a:gd name="T12" fmla="*/ 9 w 16"/>
                <a:gd name="T13" fmla="*/ 10 h 16"/>
                <a:gd name="T14" fmla="*/ 14 w 16"/>
                <a:gd name="T15" fmla="*/ 6 h 16"/>
                <a:gd name="T16" fmla="*/ 13 w 16"/>
                <a:gd name="T17" fmla="*/ 1 h 16"/>
                <a:gd name="T18" fmla="*/ 12 w 16"/>
                <a:gd name="T19" fmla="*/ 0 h 16"/>
                <a:gd name="T20" fmla="*/ 10 w 16"/>
                <a:gd name="T21" fmla="*/ 2 h 16"/>
                <a:gd name="T22" fmla="*/ 6 w 16"/>
                <a:gd name="T23" fmla="*/ 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 h="16">
                  <a:moveTo>
                    <a:pt x="6" y="2"/>
                  </a:moveTo>
                  <a:cubicBezTo>
                    <a:pt x="6" y="3"/>
                    <a:pt x="4" y="6"/>
                    <a:pt x="2" y="8"/>
                  </a:cubicBezTo>
                  <a:cubicBezTo>
                    <a:pt x="0" y="10"/>
                    <a:pt x="1" y="14"/>
                    <a:pt x="2" y="15"/>
                  </a:cubicBezTo>
                  <a:cubicBezTo>
                    <a:pt x="2" y="16"/>
                    <a:pt x="5" y="15"/>
                    <a:pt x="6" y="14"/>
                  </a:cubicBezTo>
                  <a:cubicBezTo>
                    <a:pt x="8" y="14"/>
                    <a:pt x="9" y="14"/>
                    <a:pt x="10" y="16"/>
                  </a:cubicBezTo>
                  <a:cubicBezTo>
                    <a:pt x="11" y="14"/>
                    <a:pt x="12" y="13"/>
                    <a:pt x="14" y="12"/>
                  </a:cubicBezTo>
                  <a:cubicBezTo>
                    <a:pt x="12" y="11"/>
                    <a:pt x="10" y="10"/>
                    <a:pt x="9" y="10"/>
                  </a:cubicBezTo>
                  <a:cubicBezTo>
                    <a:pt x="8" y="9"/>
                    <a:pt x="12" y="7"/>
                    <a:pt x="14" y="6"/>
                  </a:cubicBezTo>
                  <a:cubicBezTo>
                    <a:pt x="16" y="6"/>
                    <a:pt x="15" y="3"/>
                    <a:pt x="13" y="1"/>
                  </a:cubicBezTo>
                  <a:cubicBezTo>
                    <a:pt x="13" y="1"/>
                    <a:pt x="13" y="1"/>
                    <a:pt x="12" y="0"/>
                  </a:cubicBezTo>
                  <a:cubicBezTo>
                    <a:pt x="11" y="1"/>
                    <a:pt x="10" y="2"/>
                    <a:pt x="10" y="2"/>
                  </a:cubicBezTo>
                  <a:cubicBezTo>
                    <a:pt x="9" y="3"/>
                    <a:pt x="8" y="2"/>
                    <a:pt x="6" y="2"/>
                  </a:cubicBezTo>
                  <a:close/>
                </a:path>
              </a:pathLst>
            </a:custGeom>
            <a:grpFill/>
            <a:ln w="9525" cap="flat">
              <a:solidFill>
                <a:schemeClr val="bg1">
                  <a:lumMod val="85000"/>
                </a:schemeClr>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2400" dirty="0"/>
            </a:p>
          </p:txBody>
        </p:sp>
        <p:sp>
          <p:nvSpPr>
            <p:cNvPr id="73" name="Freeform 44">
              <a:extLst>
                <a:ext uri="{FF2B5EF4-FFF2-40B4-BE49-F238E27FC236}">
                  <a16:creationId xmlns:a16="http://schemas.microsoft.com/office/drawing/2014/main" id="{C2770644-147E-4F75-92E3-5FFC27CDA44F}"/>
                </a:ext>
              </a:extLst>
            </p:cNvPr>
            <p:cNvSpPr>
              <a:spLocks/>
            </p:cNvSpPr>
            <p:nvPr/>
          </p:nvSpPr>
          <p:spPr bwMode="auto">
            <a:xfrm>
              <a:off x="5075238" y="2722563"/>
              <a:ext cx="134938" cy="119063"/>
            </a:xfrm>
            <a:custGeom>
              <a:avLst/>
              <a:gdLst>
                <a:gd name="T0" fmla="*/ 10 w 54"/>
                <a:gd name="T1" fmla="*/ 7 h 47"/>
                <a:gd name="T2" fmla="*/ 5 w 54"/>
                <a:gd name="T3" fmla="*/ 12 h 47"/>
                <a:gd name="T4" fmla="*/ 2 w 54"/>
                <a:gd name="T5" fmla="*/ 20 h 47"/>
                <a:gd name="T6" fmla="*/ 2 w 54"/>
                <a:gd name="T7" fmla="*/ 31 h 47"/>
                <a:gd name="T8" fmla="*/ 8 w 54"/>
                <a:gd name="T9" fmla="*/ 31 h 47"/>
                <a:gd name="T10" fmla="*/ 11 w 54"/>
                <a:gd name="T11" fmla="*/ 29 h 47"/>
                <a:gd name="T12" fmla="*/ 15 w 54"/>
                <a:gd name="T13" fmla="*/ 28 h 47"/>
                <a:gd name="T14" fmla="*/ 20 w 54"/>
                <a:gd name="T15" fmla="*/ 30 h 47"/>
                <a:gd name="T16" fmla="*/ 23 w 54"/>
                <a:gd name="T17" fmla="*/ 30 h 47"/>
                <a:gd name="T18" fmla="*/ 31 w 54"/>
                <a:gd name="T19" fmla="*/ 30 h 47"/>
                <a:gd name="T20" fmla="*/ 48 w 54"/>
                <a:gd name="T21" fmla="*/ 46 h 47"/>
                <a:gd name="T22" fmla="*/ 48 w 54"/>
                <a:gd name="T23" fmla="*/ 46 h 47"/>
                <a:gd name="T24" fmla="*/ 52 w 54"/>
                <a:gd name="T25" fmla="*/ 46 h 47"/>
                <a:gd name="T26" fmla="*/ 54 w 54"/>
                <a:gd name="T27" fmla="*/ 44 h 47"/>
                <a:gd name="T28" fmla="*/ 46 w 54"/>
                <a:gd name="T29" fmla="*/ 35 h 47"/>
                <a:gd name="T30" fmla="*/ 33 w 54"/>
                <a:gd name="T31" fmla="*/ 26 h 47"/>
                <a:gd name="T32" fmla="*/ 28 w 54"/>
                <a:gd name="T33" fmla="*/ 21 h 47"/>
                <a:gd name="T34" fmla="*/ 22 w 54"/>
                <a:gd name="T35" fmla="*/ 9 h 47"/>
                <a:gd name="T36" fmla="*/ 17 w 54"/>
                <a:gd name="T37" fmla="*/ 0 h 47"/>
                <a:gd name="T38" fmla="*/ 10 w 54"/>
                <a:gd name="T39" fmla="*/ 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4" h="47">
                  <a:moveTo>
                    <a:pt x="10" y="7"/>
                  </a:moveTo>
                  <a:cubicBezTo>
                    <a:pt x="8" y="9"/>
                    <a:pt x="5" y="9"/>
                    <a:pt x="5" y="12"/>
                  </a:cubicBezTo>
                  <a:cubicBezTo>
                    <a:pt x="6" y="14"/>
                    <a:pt x="5" y="17"/>
                    <a:pt x="2" y="20"/>
                  </a:cubicBezTo>
                  <a:cubicBezTo>
                    <a:pt x="0" y="23"/>
                    <a:pt x="1" y="27"/>
                    <a:pt x="2" y="31"/>
                  </a:cubicBezTo>
                  <a:cubicBezTo>
                    <a:pt x="5" y="30"/>
                    <a:pt x="8" y="30"/>
                    <a:pt x="8" y="31"/>
                  </a:cubicBezTo>
                  <a:cubicBezTo>
                    <a:pt x="10" y="32"/>
                    <a:pt x="10" y="31"/>
                    <a:pt x="11" y="29"/>
                  </a:cubicBezTo>
                  <a:cubicBezTo>
                    <a:pt x="12" y="26"/>
                    <a:pt x="13" y="26"/>
                    <a:pt x="15" y="28"/>
                  </a:cubicBezTo>
                  <a:cubicBezTo>
                    <a:pt x="16" y="29"/>
                    <a:pt x="17" y="31"/>
                    <a:pt x="20" y="30"/>
                  </a:cubicBezTo>
                  <a:cubicBezTo>
                    <a:pt x="22" y="28"/>
                    <a:pt x="22" y="29"/>
                    <a:pt x="23" y="30"/>
                  </a:cubicBezTo>
                  <a:cubicBezTo>
                    <a:pt x="24" y="30"/>
                    <a:pt x="29" y="29"/>
                    <a:pt x="31" y="30"/>
                  </a:cubicBezTo>
                  <a:cubicBezTo>
                    <a:pt x="33" y="30"/>
                    <a:pt x="48" y="46"/>
                    <a:pt x="48" y="46"/>
                  </a:cubicBezTo>
                  <a:cubicBezTo>
                    <a:pt x="48" y="46"/>
                    <a:pt x="48" y="46"/>
                    <a:pt x="48" y="46"/>
                  </a:cubicBezTo>
                  <a:cubicBezTo>
                    <a:pt x="50" y="46"/>
                    <a:pt x="51" y="47"/>
                    <a:pt x="52" y="46"/>
                  </a:cubicBezTo>
                  <a:cubicBezTo>
                    <a:pt x="52" y="46"/>
                    <a:pt x="53" y="45"/>
                    <a:pt x="54" y="44"/>
                  </a:cubicBezTo>
                  <a:cubicBezTo>
                    <a:pt x="52" y="43"/>
                    <a:pt x="49" y="40"/>
                    <a:pt x="46" y="35"/>
                  </a:cubicBezTo>
                  <a:cubicBezTo>
                    <a:pt x="41" y="29"/>
                    <a:pt x="36" y="26"/>
                    <a:pt x="33" y="26"/>
                  </a:cubicBezTo>
                  <a:cubicBezTo>
                    <a:pt x="30" y="26"/>
                    <a:pt x="30" y="21"/>
                    <a:pt x="28" y="21"/>
                  </a:cubicBezTo>
                  <a:cubicBezTo>
                    <a:pt x="26" y="21"/>
                    <a:pt x="22" y="14"/>
                    <a:pt x="22" y="9"/>
                  </a:cubicBezTo>
                  <a:cubicBezTo>
                    <a:pt x="22" y="7"/>
                    <a:pt x="20" y="3"/>
                    <a:pt x="17" y="0"/>
                  </a:cubicBezTo>
                  <a:cubicBezTo>
                    <a:pt x="14" y="5"/>
                    <a:pt x="11" y="6"/>
                    <a:pt x="10" y="7"/>
                  </a:cubicBezTo>
                  <a:close/>
                </a:path>
              </a:pathLst>
            </a:custGeom>
            <a:grpFill/>
            <a:ln w="9525" cap="flat">
              <a:solidFill>
                <a:schemeClr val="bg1">
                  <a:lumMod val="85000"/>
                </a:schemeClr>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2400" dirty="0"/>
            </a:p>
          </p:txBody>
        </p:sp>
        <p:sp>
          <p:nvSpPr>
            <p:cNvPr id="74" name="Freeform 45">
              <a:extLst>
                <a:ext uri="{FF2B5EF4-FFF2-40B4-BE49-F238E27FC236}">
                  <a16:creationId xmlns:a16="http://schemas.microsoft.com/office/drawing/2014/main" id="{78DA8B68-6BC6-4811-8ECE-F070330E50B5}"/>
                </a:ext>
              </a:extLst>
            </p:cNvPr>
            <p:cNvSpPr>
              <a:spLocks/>
            </p:cNvSpPr>
            <p:nvPr/>
          </p:nvSpPr>
          <p:spPr bwMode="auto">
            <a:xfrm>
              <a:off x="5003801" y="2787650"/>
              <a:ext cx="304800" cy="236538"/>
            </a:xfrm>
            <a:custGeom>
              <a:avLst/>
              <a:gdLst>
                <a:gd name="T0" fmla="*/ 8 w 121"/>
                <a:gd name="T1" fmla="*/ 62 h 94"/>
                <a:gd name="T2" fmla="*/ 15 w 121"/>
                <a:gd name="T3" fmla="*/ 71 h 94"/>
                <a:gd name="T4" fmla="*/ 23 w 121"/>
                <a:gd name="T5" fmla="*/ 77 h 94"/>
                <a:gd name="T6" fmla="*/ 23 w 121"/>
                <a:gd name="T7" fmla="*/ 84 h 94"/>
                <a:gd name="T8" fmla="*/ 25 w 121"/>
                <a:gd name="T9" fmla="*/ 85 h 94"/>
                <a:gd name="T10" fmla="*/ 33 w 121"/>
                <a:gd name="T11" fmla="*/ 87 h 94"/>
                <a:gd name="T12" fmla="*/ 43 w 121"/>
                <a:gd name="T13" fmla="*/ 92 h 94"/>
                <a:gd name="T14" fmla="*/ 52 w 121"/>
                <a:gd name="T15" fmla="*/ 94 h 94"/>
                <a:gd name="T16" fmla="*/ 57 w 121"/>
                <a:gd name="T17" fmla="*/ 89 h 94"/>
                <a:gd name="T18" fmla="*/ 64 w 121"/>
                <a:gd name="T19" fmla="*/ 88 h 94"/>
                <a:gd name="T20" fmla="*/ 68 w 121"/>
                <a:gd name="T21" fmla="*/ 89 h 94"/>
                <a:gd name="T22" fmla="*/ 72 w 121"/>
                <a:gd name="T23" fmla="*/ 88 h 94"/>
                <a:gd name="T24" fmla="*/ 79 w 121"/>
                <a:gd name="T25" fmla="*/ 87 h 94"/>
                <a:gd name="T26" fmla="*/ 89 w 121"/>
                <a:gd name="T27" fmla="*/ 82 h 94"/>
                <a:gd name="T28" fmla="*/ 98 w 121"/>
                <a:gd name="T29" fmla="*/ 80 h 94"/>
                <a:gd name="T30" fmla="*/ 120 w 121"/>
                <a:gd name="T31" fmla="*/ 59 h 94"/>
                <a:gd name="T32" fmla="*/ 117 w 121"/>
                <a:gd name="T33" fmla="*/ 57 h 94"/>
                <a:gd name="T34" fmla="*/ 106 w 121"/>
                <a:gd name="T35" fmla="*/ 54 h 94"/>
                <a:gd name="T36" fmla="*/ 89 w 121"/>
                <a:gd name="T37" fmla="*/ 49 h 94"/>
                <a:gd name="T38" fmla="*/ 84 w 121"/>
                <a:gd name="T39" fmla="*/ 44 h 94"/>
                <a:gd name="T40" fmla="*/ 79 w 121"/>
                <a:gd name="T41" fmla="*/ 37 h 94"/>
                <a:gd name="T42" fmla="*/ 80 w 121"/>
                <a:gd name="T43" fmla="*/ 34 h 94"/>
                <a:gd name="T44" fmla="*/ 76 w 121"/>
                <a:gd name="T45" fmla="*/ 32 h 94"/>
                <a:gd name="T46" fmla="*/ 72 w 121"/>
                <a:gd name="T47" fmla="*/ 33 h 94"/>
                <a:gd name="T48" fmla="*/ 72 w 121"/>
                <a:gd name="T49" fmla="*/ 26 h 94"/>
                <a:gd name="T50" fmla="*/ 76 w 121"/>
                <a:gd name="T51" fmla="*/ 20 h 94"/>
                <a:gd name="T52" fmla="*/ 59 w 121"/>
                <a:gd name="T53" fmla="*/ 4 h 94"/>
                <a:gd name="T54" fmla="*/ 51 w 121"/>
                <a:gd name="T55" fmla="*/ 4 h 94"/>
                <a:gd name="T56" fmla="*/ 48 w 121"/>
                <a:gd name="T57" fmla="*/ 4 h 94"/>
                <a:gd name="T58" fmla="*/ 43 w 121"/>
                <a:gd name="T59" fmla="*/ 2 h 94"/>
                <a:gd name="T60" fmla="*/ 39 w 121"/>
                <a:gd name="T61" fmla="*/ 3 h 94"/>
                <a:gd name="T62" fmla="*/ 36 w 121"/>
                <a:gd name="T63" fmla="*/ 5 h 94"/>
                <a:gd name="T64" fmla="*/ 30 w 121"/>
                <a:gd name="T65" fmla="*/ 5 h 94"/>
                <a:gd name="T66" fmla="*/ 30 w 121"/>
                <a:gd name="T67" fmla="*/ 5 h 94"/>
                <a:gd name="T68" fmla="*/ 27 w 121"/>
                <a:gd name="T69" fmla="*/ 14 h 94"/>
                <a:gd name="T70" fmla="*/ 23 w 121"/>
                <a:gd name="T71" fmla="*/ 18 h 94"/>
                <a:gd name="T72" fmla="*/ 18 w 121"/>
                <a:gd name="T73" fmla="*/ 24 h 94"/>
                <a:gd name="T74" fmla="*/ 16 w 121"/>
                <a:gd name="T75" fmla="*/ 32 h 94"/>
                <a:gd name="T76" fmla="*/ 12 w 121"/>
                <a:gd name="T77" fmla="*/ 36 h 94"/>
                <a:gd name="T78" fmla="*/ 10 w 121"/>
                <a:gd name="T79" fmla="*/ 43 h 94"/>
                <a:gd name="T80" fmla="*/ 9 w 121"/>
                <a:gd name="T81" fmla="*/ 52 h 94"/>
                <a:gd name="T82" fmla="*/ 2 w 121"/>
                <a:gd name="T83" fmla="*/ 53 h 94"/>
                <a:gd name="T84" fmla="*/ 1 w 121"/>
                <a:gd name="T85" fmla="*/ 58 h 94"/>
                <a:gd name="T86" fmla="*/ 8 w 121"/>
                <a:gd name="T87" fmla="*/ 62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1" h="94">
                  <a:moveTo>
                    <a:pt x="8" y="62"/>
                  </a:moveTo>
                  <a:cubicBezTo>
                    <a:pt x="9" y="64"/>
                    <a:pt x="14" y="67"/>
                    <a:pt x="15" y="71"/>
                  </a:cubicBezTo>
                  <a:cubicBezTo>
                    <a:pt x="17" y="75"/>
                    <a:pt x="21" y="77"/>
                    <a:pt x="23" y="77"/>
                  </a:cubicBezTo>
                  <a:cubicBezTo>
                    <a:pt x="24" y="77"/>
                    <a:pt x="23" y="79"/>
                    <a:pt x="23" y="84"/>
                  </a:cubicBezTo>
                  <a:cubicBezTo>
                    <a:pt x="24" y="84"/>
                    <a:pt x="25" y="85"/>
                    <a:pt x="25" y="85"/>
                  </a:cubicBezTo>
                  <a:cubicBezTo>
                    <a:pt x="26" y="86"/>
                    <a:pt x="32" y="85"/>
                    <a:pt x="33" y="87"/>
                  </a:cubicBezTo>
                  <a:cubicBezTo>
                    <a:pt x="35" y="88"/>
                    <a:pt x="41" y="92"/>
                    <a:pt x="43" y="92"/>
                  </a:cubicBezTo>
                  <a:cubicBezTo>
                    <a:pt x="44" y="92"/>
                    <a:pt x="51" y="93"/>
                    <a:pt x="52" y="94"/>
                  </a:cubicBezTo>
                  <a:cubicBezTo>
                    <a:pt x="53" y="94"/>
                    <a:pt x="54" y="91"/>
                    <a:pt x="57" y="89"/>
                  </a:cubicBezTo>
                  <a:cubicBezTo>
                    <a:pt x="60" y="88"/>
                    <a:pt x="64" y="87"/>
                    <a:pt x="64" y="88"/>
                  </a:cubicBezTo>
                  <a:cubicBezTo>
                    <a:pt x="65" y="89"/>
                    <a:pt x="67" y="90"/>
                    <a:pt x="68" y="89"/>
                  </a:cubicBezTo>
                  <a:cubicBezTo>
                    <a:pt x="69" y="89"/>
                    <a:pt x="70" y="89"/>
                    <a:pt x="72" y="88"/>
                  </a:cubicBezTo>
                  <a:cubicBezTo>
                    <a:pt x="75" y="88"/>
                    <a:pt x="78" y="87"/>
                    <a:pt x="79" y="87"/>
                  </a:cubicBezTo>
                  <a:cubicBezTo>
                    <a:pt x="80" y="87"/>
                    <a:pt x="84" y="82"/>
                    <a:pt x="89" y="82"/>
                  </a:cubicBezTo>
                  <a:cubicBezTo>
                    <a:pt x="94" y="82"/>
                    <a:pt x="96" y="83"/>
                    <a:pt x="98" y="80"/>
                  </a:cubicBezTo>
                  <a:cubicBezTo>
                    <a:pt x="100" y="78"/>
                    <a:pt x="118" y="60"/>
                    <a:pt x="120" y="59"/>
                  </a:cubicBezTo>
                  <a:cubicBezTo>
                    <a:pt x="121" y="58"/>
                    <a:pt x="118" y="57"/>
                    <a:pt x="117" y="57"/>
                  </a:cubicBezTo>
                  <a:cubicBezTo>
                    <a:pt x="115" y="57"/>
                    <a:pt x="111" y="57"/>
                    <a:pt x="106" y="54"/>
                  </a:cubicBezTo>
                  <a:cubicBezTo>
                    <a:pt x="100" y="52"/>
                    <a:pt x="91" y="49"/>
                    <a:pt x="89" y="49"/>
                  </a:cubicBezTo>
                  <a:cubicBezTo>
                    <a:pt x="88" y="48"/>
                    <a:pt x="85" y="45"/>
                    <a:pt x="84" y="44"/>
                  </a:cubicBezTo>
                  <a:cubicBezTo>
                    <a:pt x="83" y="43"/>
                    <a:pt x="80" y="38"/>
                    <a:pt x="79" y="37"/>
                  </a:cubicBezTo>
                  <a:cubicBezTo>
                    <a:pt x="79" y="36"/>
                    <a:pt x="79" y="35"/>
                    <a:pt x="80" y="34"/>
                  </a:cubicBezTo>
                  <a:cubicBezTo>
                    <a:pt x="79" y="32"/>
                    <a:pt x="78" y="32"/>
                    <a:pt x="76" y="32"/>
                  </a:cubicBezTo>
                  <a:cubicBezTo>
                    <a:pt x="75" y="33"/>
                    <a:pt x="72" y="34"/>
                    <a:pt x="72" y="33"/>
                  </a:cubicBezTo>
                  <a:cubicBezTo>
                    <a:pt x="71" y="32"/>
                    <a:pt x="70" y="28"/>
                    <a:pt x="72" y="26"/>
                  </a:cubicBezTo>
                  <a:cubicBezTo>
                    <a:pt x="74" y="24"/>
                    <a:pt x="76" y="20"/>
                    <a:pt x="76" y="20"/>
                  </a:cubicBezTo>
                  <a:cubicBezTo>
                    <a:pt x="76" y="20"/>
                    <a:pt x="61" y="4"/>
                    <a:pt x="59" y="4"/>
                  </a:cubicBezTo>
                  <a:cubicBezTo>
                    <a:pt x="57" y="3"/>
                    <a:pt x="52" y="4"/>
                    <a:pt x="51" y="4"/>
                  </a:cubicBezTo>
                  <a:cubicBezTo>
                    <a:pt x="50" y="3"/>
                    <a:pt x="50" y="2"/>
                    <a:pt x="48" y="4"/>
                  </a:cubicBezTo>
                  <a:cubicBezTo>
                    <a:pt x="45" y="5"/>
                    <a:pt x="44" y="3"/>
                    <a:pt x="43" y="2"/>
                  </a:cubicBezTo>
                  <a:cubicBezTo>
                    <a:pt x="41" y="0"/>
                    <a:pt x="40" y="0"/>
                    <a:pt x="39" y="3"/>
                  </a:cubicBezTo>
                  <a:cubicBezTo>
                    <a:pt x="38" y="5"/>
                    <a:pt x="38" y="6"/>
                    <a:pt x="36" y="5"/>
                  </a:cubicBezTo>
                  <a:cubicBezTo>
                    <a:pt x="36" y="4"/>
                    <a:pt x="33" y="4"/>
                    <a:pt x="30" y="5"/>
                  </a:cubicBezTo>
                  <a:cubicBezTo>
                    <a:pt x="30" y="5"/>
                    <a:pt x="30" y="5"/>
                    <a:pt x="30" y="5"/>
                  </a:cubicBezTo>
                  <a:cubicBezTo>
                    <a:pt x="30" y="8"/>
                    <a:pt x="27" y="12"/>
                    <a:pt x="27" y="14"/>
                  </a:cubicBezTo>
                  <a:cubicBezTo>
                    <a:pt x="27" y="16"/>
                    <a:pt x="25" y="18"/>
                    <a:pt x="23" y="18"/>
                  </a:cubicBezTo>
                  <a:cubicBezTo>
                    <a:pt x="22" y="18"/>
                    <a:pt x="20" y="22"/>
                    <a:pt x="18" y="24"/>
                  </a:cubicBezTo>
                  <a:cubicBezTo>
                    <a:pt x="16" y="26"/>
                    <a:pt x="18" y="31"/>
                    <a:pt x="16" y="32"/>
                  </a:cubicBezTo>
                  <a:cubicBezTo>
                    <a:pt x="14" y="34"/>
                    <a:pt x="11" y="34"/>
                    <a:pt x="12" y="36"/>
                  </a:cubicBezTo>
                  <a:cubicBezTo>
                    <a:pt x="14" y="37"/>
                    <a:pt x="10" y="40"/>
                    <a:pt x="10" y="43"/>
                  </a:cubicBezTo>
                  <a:cubicBezTo>
                    <a:pt x="10" y="46"/>
                    <a:pt x="9" y="51"/>
                    <a:pt x="9" y="52"/>
                  </a:cubicBezTo>
                  <a:cubicBezTo>
                    <a:pt x="8" y="52"/>
                    <a:pt x="2" y="51"/>
                    <a:pt x="2" y="53"/>
                  </a:cubicBezTo>
                  <a:cubicBezTo>
                    <a:pt x="2" y="56"/>
                    <a:pt x="0" y="56"/>
                    <a:pt x="1" y="58"/>
                  </a:cubicBezTo>
                  <a:cubicBezTo>
                    <a:pt x="2" y="60"/>
                    <a:pt x="7" y="59"/>
                    <a:pt x="8" y="62"/>
                  </a:cubicBezTo>
                  <a:close/>
                </a:path>
              </a:pathLst>
            </a:custGeom>
            <a:grpFill/>
            <a:ln w="9525" cap="flat">
              <a:solidFill>
                <a:schemeClr val="bg1">
                  <a:lumMod val="85000"/>
                </a:schemeClr>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2400" dirty="0"/>
            </a:p>
          </p:txBody>
        </p:sp>
        <p:sp>
          <p:nvSpPr>
            <p:cNvPr id="75" name="Freeform 46">
              <a:extLst>
                <a:ext uri="{FF2B5EF4-FFF2-40B4-BE49-F238E27FC236}">
                  <a16:creationId xmlns:a16="http://schemas.microsoft.com/office/drawing/2014/main" id="{A12DF252-6A54-4027-911B-330B37CFA210}"/>
                </a:ext>
              </a:extLst>
            </p:cNvPr>
            <p:cNvSpPr>
              <a:spLocks/>
            </p:cNvSpPr>
            <p:nvPr/>
          </p:nvSpPr>
          <p:spPr bwMode="auto">
            <a:xfrm>
              <a:off x="5053013" y="2355850"/>
              <a:ext cx="30163" cy="36513"/>
            </a:xfrm>
            <a:custGeom>
              <a:avLst/>
              <a:gdLst>
                <a:gd name="T0" fmla="*/ 10 w 12"/>
                <a:gd name="T1" fmla="*/ 6 h 15"/>
                <a:gd name="T2" fmla="*/ 6 w 12"/>
                <a:gd name="T3" fmla="*/ 0 h 15"/>
                <a:gd name="T4" fmla="*/ 6 w 12"/>
                <a:gd name="T5" fmla="*/ 1 h 15"/>
                <a:gd name="T6" fmla="*/ 0 w 12"/>
                <a:gd name="T7" fmla="*/ 13 h 15"/>
                <a:gd name="T8" fmla="*/ 4 w 12"/>
                <a:gd name="T9" fmla="*/ 15 h 15"/>
                <a:gd name="T10" fmla="*/ 10 w 12"/>
                <a:gd name="T11" fmla="*/ 6 h 15"/>
              </a:gdLst>
              <a:ahLst/>
              <a:cxnLst>
                <a:cxn ang="0">
                  <a:pos x="T0" y="T1"/>
                </a:cxn>
                <a:cxn ang="0">
                  <a:pos x="T2" y="T3"/>
                </a:cxn>
                <a:cxn ang="0">
                  <a:pos x="T4" y="T5"/>
                </a:cxn>
                <a:cxn ang="0">
                  <a:pos x="T6" y="T7"/>
                </a:cxn>
                <a:cxn ang="0">
                  <a:pos x="T8" y="T9"/>
                </a:cxn>
                <a:cxn ang="0">
                  <a:pos x="T10" y="T11"/>
                </a:cxn>
              </a:cxnLst>
              <a:rect l="0" t="0" r="r" b="b"/>
              <a:pathLst>
                <a:path w="12" h="15">
                  <a:moveTo>
                    <a:pt x="10" y="6"/>
                  </a:moveTo>
                  <a:cubicBezTo>
                    <a:pt x="11" y="5"/>
                    <a:pt x="12" y="0"/>
                    <a:pt x="6" y="0"/>
                  </a:cubicBezTo>
                  <a:cubicBezTo>
                    <a:pt x="6" y="0"/>
                    <a:pt x="6" y="1"/>
                    <a:pt x="6" y="1"/>
                  </a:cubicBezTo>
                  <a:cubicBezTo>
                    <a:pt x="6" y="3"/>
                    <a:pt x="2" y="9"/>
                    <a:pt x="0" y="13"/>
                  </a:cubicBezTo>
                  <a:cubicBezTo>
                    <a:pt x="4" y="15"/>
                    <a:pt x="4" y="15"/>
                    <a:pt x="4" y="15"/>
                  </a:cubicBezTo>
                  <a:cubicBezTo>
                    <a:pt x="6" y="11"/>
                    <a:pt x="9" y="7"/>
                    <a:pt x="10" y="6"/>
                  </a:cubicBezTo>
                  <a:close/>
                </a:path>
              </a:pathLst>
            </a:custGeom>
            <a:grpFill/>
            <a:ln w="9525" cap="flat">
              <a:solidFill>
                <a:schemeClr val="bg1">
                  <a:lumMod val="85000"/>
                </a:schemeClr>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2400" dirty="0"/>
            </a:p>
          </p:txBody>
        </p:sp>
        <p:sp>
          <p:nvSpPr>
            <p:cNvPr id="76" name="Freeform 47">
              <a:extLst>
                <a:ext uri="{FF2B5EF4-FFF2-40B4-BE49-F238E27FC236}">
                  <a16:creationId xmlns:a16="http://schemas.microsoft.com/office/drawing/2014/main" id="{FDC1E155-7FE6-4D12-AA8D-318632E96CDE}"/>
                </a:ext>
              </a:extLst>
            </p:cNvPr>
            <p:cNvSpPr>
              <a:spLocks/>
            </p:cNvSpPr>
            <p:nvPr/>
          </p:nvSpPr>
          <p:spPr bwMode="auto">
            <a:xfrm>
              <a:off x="5062538" y="2297113"/>
              <a:ext cx="138113" cy="112713"/>
            </a:xfrm>
            <a:custGeom>
              <a:avLst/>
              <a:gdLst>
                <a:gd name="T0" fmla="*/ 6 w 55"/>
                <a:gd name="T1" fmla="*/ 29 h 45"/>
                <a:gd name="T2" fmla="*/ 0 w 55"/>
                <a:gd name="T3" fmla="*/ 38 h 45"/>
                <a:gd name="T4" fmla="*/ 0 w 55"/>
                <a:gd name="T5" fmla="*/ 38 h 45"/>
                <a:gd name="T6" fmla="*/ 1 w 55"/>
                <a:gd name="T7" fmla="*/ 41 h 45"/>
                <a:gd name="T8" fmla="*/ 8 w 55"/>
                <a:gd name="T9" fmla="*/ 45 h 45"/>
                <a:gd name="T10" fmla="*/ 16 w 55"/>
                <a:gd name="T11" fmla="*/ 40 h 45"/>
                <a:gd name="T12" fmla="*/ 43 w 55"/>
                <a:gd name="T13" fmla="*/ 26 h 45"/>
                <a:gd name="T14" fmla="*/ 45 w 55"/>
                <a:gd name="T15" fmla="*/ 22 h 45"/>
                <a:gd name="T16" fmla="*/ 46 w 55"/>
                <a:gd name="T17" fmla="*/ 15 h 45"/>
                <a:gd name="T18" fmla="*/ 45 w 55"/>
                <a:gd name="T19" fmla="*/ 9 h 45"/>
                <a:gd name="T20" fmla="*/ 50 w 55"/>
                <a:gd name="T21" fmla="*/ 5 h 45"/>
                <a:gd name="T22" fmla="*/ 55 w 55"/>
                <a:gd name="T23" fmla="*/ 1 h 45"/>
                <a:gd name="T24" fmla="*/ 52 w 55"/>
                <a:gd name="T25" fmla="*/ 0 h 45"/>
                <a:gd name="T26" fmla="*/ 43 w 55"/>
                <a:gd name="T27" fmla="*/ 2 h 45"/>
                <a:gd name="T28" fmla="*/ 32 w 55"/>
                <a:gd name="T29" fmla="*/ 5 h 45"/>
                <a:gd name="T30" fmla="*/ 23 w 55"/>
                <a:gd name="T31" fmla="*/ 5 h 45"/>
                <a:gd name="T32" fmla="*/ 18 w 55"/>
                <a:gd name="T33" fmla="*/ 6 h 45"/>
                <a:gd name="T34" fmla="*/ 11 w 55"/>
                <a:gd name="T35" fmla="*/ 6 h 45"/>
                <a:gd name="T36" fmla="*/ 7 w 55"/>
                <a:gd name="T37" fmla="*/ 7 h 45"/>
                <a:gd name="T38" fmla="*/ 3 w 55"/>
                <a:gd name="T39" fmla="*/ 13 h 45"/>
                <a:gd name="T40" fmla="*/ 3 w 55"/>
                <a:gd name="T41" fmla="*/ 17 h 45"/>
                <a:gd name="T42" fmla="*/ 2 w 55"/>
                <a:gd name="T43" fmla="*/ 23 h 45"/>
                <a:gd name="T44" fmla="*/ 6 w 55"/>
                <a:gd name="T45" fmla="*/ 29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5" h="45">
                  <a:moveTo>
                    <a:pt x="6" y="29"/>
                  </a:moveTo>
                  <a:cubicBezTo>
                    <a:pt x="5" y="30"/>
                    <a:pt x="2" y="34"/>
                    <a:pt x="0" y="38"/>
                  </a:cubicBezTo>
                  <a:cubicBezTo>
                    <a:pt x="0" y="38"/>
                    <a:pt x="0" y="38"/>
                    <a:pt x="0" y="38"/>
                  </a:cubicBezTo>
                  <a:cubicBezTo>
                    <a:pt x="1" y="41"/>
                    <a:pt x="1" y="41"/>
                    <a:pt x="1" y="41"/>
                  </a:cubicBezTo>
                  <a:cubicBezTo>
                    <a:pt x="8" y="45"/>
                    <a:pt x="8" y="45"/>
                    <a:pt x="8" y="45"/>
                  </a:cubicBezTo>
                  <a:cubicBezTo>
                    <a:pt x="8" y="45"/>
                    <a:pt x="13" y="41"/>
                    <a:pt x="16" y="40"/>
                  </a:cubicBezTo>
                  <a:cubicBezTo>
                    <a:pt x="18" y="40"/>
                    <a:pt x="43" y="26"/>
                    <a:pt x="43" y="26"/>
                  </a:cubicBezTo>
                  <a:cubicBezTo>
                    <a:pt x="43" y="26"/>
                    <a:pt x="45" y="23"/>
                    <a:pt x="45" y="22"/>
                  </a:cubicBezTo>
                  <a:cubicBezTo>
                    <a:pt x="45" y="20"/>
                    <a:pt x="45" y="17"/>
                    <a:pt x="46" y="15"/>
                  </a:cubicBezTo>
                  <a:cubicBezTo>
                    <a:pt x="47" y="14"/>
                    <a:pt x="44" y="11"/>
                    <a:pt x="45" y="9"/>
                  </a:cubicBezTo>
                  <a:cubicBezTo>
                    <a:pt x="46" y="6"/>
                    <a:pt x="50" y="5"/>
                    <a:pt x="50" y="5"/>
                  </a:cubicBezTo>
                  <a:cubicBezTo>
                    <a:pt x="55" y="1"/>
                    <a:pt x="55" y="1"/>
                    <a:pt x="55" y="1"/>
                  </a:cubicBezTo>
                  <a:cubicBezTo>
                    <a:pt x="52" y="0"/>
                    <a:pt x="52" y="0"/>
                    <a:pt x="52" y="0"/>
                  </a:cubicBezTo>
                  <a:cubicBezTo>
                    <a:pt x="52" y="0"/>
                    <a:pt x="48" y="2"/>
                    <a:pt x="43" y="2"/>
                  </a:cubicBezTo>
                  <a:cubicBezTo>
                    <a:pt x="38" y="1"/>
                    <a:pt x="37" y="5"/>
                    <a:pt x="32" y="5"/>
                  </a:cubicBezTo>
                  <a:cubicBezTo>
                    <a:pt x="27" y="5"/>
                    <a:pt x="24" y="6"/>
                    <a:pt x="23" y="5"/>
                  </a:cubicBezTo>
                  <a:cubicBezTo>
                    <a:pt x="22" y="3"/>
                    <a:pt x="21" y="4"/>
                    <a:pt x="18" y="6"/>
                  </a:cubicBezTo>
                  <a:cubicBezTo>
                    <a:pt x="14" y="7"/>
                    <a:pt x="12" y="7"/>
                    <a:pt x="11" y="6"/>
                  </a:cubicBezTo>
                  <a:cubicBezTo>
                    <a:pt x="9" y="4"/>
                    <a:pt x="8" y="6"/>
                    <a:pt x="7" y="7"/>
                  </a:cubicBezTo>
                  <a:cubicBezTo>
                    <a:pt x="7" y="9"/>
                    <a:pt x="8" y="12"/>
                    <a:pt x="3" y="13"/>
                  </a:cubicBezTo>
                  <a:cubicBezTo>
                    <a:pt x="2" y="14"/>
                    <a:pt x="2" y="16"/>
                    <a:pt x="3" y="17"/>
                  </a:cubicBezTo>
                  <a:cubicBezTo>
                    <a:pt x="4" y="19"/>
                    <a:pt x="2" y="20"/>
                    <a:pt x="2" y="23"/>
                  </a:cubicBezTo>
                  <a:cubicBezTo>
                    <a:pt x="8" y="23"/>
                    <a:pt x="7" y="28"/>
                    <a:pt x="6" y="29"/>
                  </a:cubicBezTo>
                  <a:close/>
                </a:path>
              </a:pathLst>
            </a:custGeom>
            <a:grpFill/>
            <a:ln w="9525" cap="flat">
              <a:solidFill>
                <a:schemeClr val="bg1">
                  <a:lumMod val="85000"/>
                </a:schemeClr>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2400" dirty="0"/>
            </a:p>
          </p:txBody>
        </p:sp>
        <p:sp>
          <p:nvSpPr>
            <p:cNvPr id="77" name="Freeform 48">
              <a:extLst>
                <a:ext uri="{FF2B5EF4-FFF2-40B4-BE49-F238E27FC236}">
                  <a16:creationId xmlns:a16="http://schemas.microsoft.com/office/drawing/2014/main" id="{2B712834-0EE6-4AFE-A392-4F9A8227A696}"/>
                </a:ext>
              </a:extLst>
            </p:cNvPr>
            <p:cNvSpPr>
              <a:spLocks/>
            </p:cNvSpPr>
            <p:nvPr/>
          </p:nvSpPr>
          <p:spPr bwMode="auto">
            <a:xfrm>
              <a:off x="6880226" y="2274888"/>
              <a:ext cx="77788" cy="95250"/>
            </a:xfrm>
            <a:custGeom>
              <a:avLst/>
              <a:gdLst>
                <a:gd name="T0" fmla="*/ 8 w 31"/>
                <a:gd name="T1" fmla="*/ 3 h 38"/>
                <a:gd name="T2" fmla="*/ 3 w 31"/>
                <a:gd name="T3" fmla="*/ 6 h 38"/>
                <a:gd name="T4" fmla="*/ 6 w 31"/>
                <a:gd name="T5" fmla="*/ 11 h 38"/>
                <a:gd name="T6" fmla="*/ 5 w 31"/>
                <a:gd name="T7" fmla="*/ 14 h 38"/>
                <a:gd name="T8" fmla="*/ 5 w 31"/>
                <a:gd name="T9" fmla="*/ 21 h 38"/>
                <a:gd name="T10" fmla="*/ 2 w 31"/>
                <a:gd name="T11" fmla="*/ 31 h 38"/>
                <a:gd name="T12" fmla="*/ 4 w 31"/>
                <a:gd name="T13" fmla="*/ 37 h 38"/>
                <a:gd name="T14" fmla="*/ 19 w 31"/>
                <a:gd name="T15" fmla="*/ 32 h 38"/>
                <a:gd name="T16" fmla="*/ 27 w 31"/>
                <a:gd name="T17" fmla="*/ 28 h 38"/>
                <a:gd name="T18" fmla="*/ 30 w 31"/>
                <a:gd name="T19" fmla="*/ 25 h 38"/>
                <a:gd name="T20" fmla="*/ 28 w 31"/>
                <a:gd name="T21" fmla="*/ 13 h 38"/>
                <a:gd name="T22" fmla="*/ 20 w 31"/>
                <a:gd name="T23" fmla="*/ 0 h 38"/>
                <a:gd name="T24" fmla="*/ 15 w 31"/>
                <a:gd name="T25" fmla="*/ 1 h 38"/>
                <a:gd name="T26" fmla="*/ 8 w 31"/>
                <a:gd name="T27" fmla="*/ 3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 h="38">
                  <a:moveTo>
                    <a:pt x="8" y="3"/>
                  </a:moveTo>
                  <a:cubicBezTo>
                    <a:pt x="7" y="3"/>
                    <a:pt x="5" y="5"/>
                    <a:pt x="3" y="6"/>
                  </a:cubicBezTo>
                  <a:cubicBezTo>
                    <a:pt x="4" y="8"/>
                    <a:pt x="4" y="10"/>
                    <a:pt x="6" y="11"/>
                  </a:cubicBezTo>
                  <a:cubicBezTo>
                    <a:pt x="8" y="11"/>
                    <a:pt x="8" y="15"/>
                    <a:pt x="5" y="14"/>
                  </a:cubicBezTo>
                  <a:cubicBezTo>
                    <a:pt x="3" y="13"/>
                    <a:pt x="3" y="18"/>
                    <a:pt x="5" y="21"/>
                  </a:cubicBezTo>
                  <a:cubicBezTo>
                    <a:pt x="7" y="25"/>
                    <a:pt x="0" y="29"/>
                    <a:pt x="2" y="31"/>
                  </a:cubicBezTo>
                  <a:cubicBezTo>
                    <a:pt x="4" y="33"/>
                    <a:pt x="3" y="35"/>
                    <a:pt x="4" y="37"/>
                  </a:cubicBezTo>
                  <a:cubicBezTo>
                    <a:pt x="4" y="38"/>
                    <a:pt x="14" y="36"/>
                    <a:pt x="19" y="32"/>
                  </a:cubicBezTo>
                  <a:cubicBezTo>
                    <a:pt x="23" y="27"/>
                    <a:pt x="24" y="28"/>
                    <a:pt x="27" y="28"/>
                  </a:cubicBezTo>
                  <a:cubicBezTo>
                    <a:pt x="29" y="29"/>
                    <a:pt x="31" y="27"/>
                    <a:pt x="30" y="25"/>
                  </a:cubicBezTo>
                  <a:cubicBezTo>
                    <a:pt x="29" y="23"/>
                    <a:pt x="28" y="19"/>
                    <a:pt x="28" y="13"/>
                  </a:cubicBezTo>
                  <a:cubicBezTo>
                    <a:pt x="28" y="10"/>
                    <a:pt x="24" y="4"/>
                    <a:pt x="20" y="0"/>
                  </a:cubicBezTo>
                  <a:cubicBezTo>
                    <a:pt x="18" y="1"/>
                    <a:pt x="17" y="1"/>
                    <a:pt x="15" y="1"/>
                  </a:cubicBezTo>
                  <a:cubicBezTo>
                    <a:pt x="12" y="1"/>
                    <a:pt x="9" y="1"/>
                    <a:pt x="8" y="3"/>
                  </a:cubicBezTo>
                  <a:close/>
                </a:path>
              </a:pathLst>
            </a:custGeom>
            <a:grpFill/>
            <a:ln w="9525" cap="flat">
              <a:solidFill>
                <a:schemeClr val="bg1">
                  <a:lumMod val="85000"/>
                </a:schemeClr>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2400" dirty="0"/>
            </a:p>
          </p:txBody>
        </p:sp>
        <p:sp>
          <p:nvSpPr>
            <p:cNvPr id="78" name="Freeform 49">
              <a:extLst>
                <a:ext uri="{FF2B5EF4-FFF2-40B4-BE49-F238E27FC236}">
                  <a16:creationId xmlns:a16="http://schemas.microsoft.com/office/drawing/2014/main" id="{0E57CC93-4865-4307-A728-3786C1A24A7A}"/>
                </a:ext>
              </a:extLst>
            </p:cNvPr>
            <p:cNvSpPr>
              <a:spLocks/>
            </p:cNvSpPr>
            <p:nvPr/>
          </p:nvSpPr>
          <p:spPr bwMode="auto">
            <a:xfrm>
              <a:off x="6121401" y="2544763"/>
              <a:ext cx="90488" cy="117475"/>
            </a:xfrm>
            <a:custGeom>
              <a:avLst/>
              <a:gdLst>
                <a:gd name="T0" fmla="*/ 36 w 36"/>
                <a:gd name="T1" fmla="*/ 40 h 47"/>
                <a:gd name="T2" fmla="*/ 33 w 36"/>
                <a:gd name="T3" fmla="*/ 24 h 47"/>
                <a:gd name="T4" fmla="*/ 27 w 36"/>
                <a:gd name="T5" fmla="*/ 30 h 47"/>
                <a:gd name="T6" fmla="*/ 27 w 36"/>
                <a:gd name="T7" fmla="*/ 22 h 47"/>
                <a:gd name="T8" fmla="*/ 33 w 36"/>
                <a:gd name="T9" fmla="*/ 14 h 47"/>
                <a:gd name="T10" fmla="*/ 28 w 36"/>
                <a:gd name="T11" fmla="*/ 12 h 47"/>
                <a:gd name="T12" fmla="*/ 19 w 36"/>
                <a:gd name="T13" fmla="*/ 12 h 47"/>
                <a:gd name="T14" fmla="*/ 15 w 36"/>
                <a:gd name="T15" fmla="*/ 8 h 47"/>
                <a:gd name="T16" fmla="*/ 9 w 36"/>
                <a:gd name="T17" fmla="*/ 4 h 47"/>
                <a:gd name="T18" fmla="*/ 3 w 36"/>
                <a:gd name="T19" fmla="*/ 4 h 47"/>
                <a:gd name="T20" fmla="*/ 8 w 36"/>
                <a:gd name="T21" fmla="*/ 11 h 47"/>
                <a:gd name="T22" fmla="*/ 4 w 36"/>
                <a:gd name="T23" fmla="*/ 14 h 47"/>
                <a:gd name="T24" fmla="*/ 6 w 36"/>
                <a:gd name="T25" fmla="*/ 26 h 47"/>
                <a:gd name="T26" fmla="*/ 8 w 36"/>
                <a:gd name="T27" fmla="*/ 41 h 47"/>
                <a:gd name="T28" fmla="*/ 14 w 36"/>
                <a:gd name="T29" fmla="*/ 39 h 47"/>
                <a:gd name="T30" fmla="*/ 20 w 36"/>
                <a:gd name="T31" fmla="*/ 36 h 47"/>
                <a:gd name="T32" fmla="*/ 25 w 36"/>
                <a:gd name="T33" fmla="*/ 32 h 47"/>
                <a:gd name="T34" fmla="*/ 29 w 36"/>
                <a:gd name="T35" fmla="*/ 43 h 47"/>
                <a:gd name="T36" fmla="*/ 31 w 36"/>
                <a:gd name="T37" fmla="*/ 47 h 47"/>
                <a:gd name="T38" fmla="*/ 33 w 36"/>
                <a:gd name="T39" fmla="*/ 45 h 47"/>
                <a:gd name="T40" fmla="*/ 36 w 36"/>
                <a:gd name="T41" fmla="*/ 4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6" h="47">
                  <a:moveTo>
                    <a:pt x="36" y="40"/>
                  </a:moveTo>
                  <a:cubicBezTo>
                    <a:pt x="34" y="32"/>
                    <a:pt x="34" y="24"/>
                    <a:pt x="33" y="24"/>
                  </a:cubicBezTo>
                  <a:cubicBezTo>
                    <a:pt x="31" y="24"/>
                    <a:pt x="29" y="31"/>
                    <a:pt x="27" y="30"/>
                  </a:cubicBezTo>
                  <a:cubicBezTo>
                    <a:pt x="24" y="30"/>
                    <a:pt x="24" y="22"/>
                    <a:pt x="27" y="22"/>
                  </a:cubicBezTo>
                  <a:cubicBezTo>
                    <a:pt x="30" y="22"/>
                    <a:pt x="33" y="16"/>
                    <a:pt x="33" y="14"/>
                  </a:cubicBezTo>
                  <a:cubicBezTo>
                    <a:pt x="33" y="12"/>
                    <a:pt x="31" y="12"/>
                    <a:pt x="28" y="12"/>
                  </a:cubicBezTo>
                  <a:cubicBezTo>
                    <a:pt x="25" y="12"/>
                    <a:pt x="19" y="12"/>
                    <a:pt x="19" y="12"/>
                  </a:cubicBezTo>
                  <a:cubicBezTo>
                    <a:pt x="19" y="12"/>
                    <a:pt x="15" y="11"/>
                    <a:pt x="15" y="8"/>
                  </a:cubicBezTo>
                  <a:cubicBezTo>
                    <a:pt x="15" y="6"/>
                    <a:pt x="13" y="4"/>
                    <a:pt x="9" y="4"/>
                  </a:cubicBezTo>
                  <a:cubicBezTo>
                    <a:pt x="6" y="4"/>
                    <a:pt x="6" y="0"/>
                    <a:pt x="3" y="4"/>
                  </a:cubicBezTo>
                  <a:cubicBezTo>
                    <a:pt x="0" y="8"/>
                    <a:pt x="9" y="8"/>
                    <a:pt x="8" y="11"/>
                  </a:cubicBezTo>
                  <a:cubicBezTo>
                    <a:pt x="7" y="14"/>
                    <a:pt x="4" y="12"/>
                    <a:pt x="4" y="14"/>
                  </a:cubicBezTo>
                  <a:cubicBezTo>
                    <a:pt x="3" y="16"/>
                    <a:pt x="4" y="23"/>
                    <a:pt x="6" y="26"/>
                  </a:cubicBezTo>
                  <a:cubicBezTo>
                    <a:pt x="7" y="29"/>
                    <a:pt x="8" y="35"/>
                    <a:pt x="8" y="41"/>
                  </a:cubicBezTo>
                  <a:cubicBezTo>
                    <a:pt x="11" y="40"/>
                    <a:pt x="12" y="39"/>
                    <a:pt x="14" y="39"/>
                  </a:cubicBezTo>
                  <a:cubicBezTo>
                    <a:pt x="16" y="39"/>
                    <a:pt x="20" y="39"/>
                    <a:pt x="20" y="36"/>
                  </a:cubicBezTo>
                  <a:cubicBezTo>
                    <a:pt x="20" y="34"/>
                    <a:pt x="23" y="32"/>
                    <a:pt x="25" y="32"/>
                  </a:cubicBezTo>
                  <a:cubicBezTo>
                    <a:pt x="27" y="33"/>
                    <a:pt x="29" y="40"/>
                    <a:pt x="29" y="43"/>
                  </a:cubicBezTo>
                  <a:cubicBezTo>
                    <a:pt x="29" y="44"/>
                    <a:pt x="30" y="46"/>
                    <a:pt x="31" y="47"/>
                  </a:cubicBezTo>
                  <a:cubicBezTo>
                    <a:pt x="32" y="46"/>
                    <a:pt x="33" y="45"/>
                    <a:pt x="33" y="45"/>
                  </a:cubicBezTo>
                  <a:cubicBezTo>
                    <a:pt x="33" y="45"/>
                    <a:pt x="34" y="41"/>
                    <a:pt x="36" y="40"/>
                  </a:cubicBezTo>
                  <a:close/>
                </a:path>
              </a:pathLst>
            </a:custGeom>
            <a:grpFill/>
            <a:ln w="9525" cap="flat">
              <a:solidFill>
                <a:schemeClr val="bg1">
                  <a:lumMod val="85000"/>
                </a:schemeClr>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2400" dirty="0"/>
            </a:p>
          </p:txBody>
        </p:sp>
        <p:sp>
          <p:nvSpPr>
            <p:cNvPr id="79" name="Freeform 50">
              <a:extLst>
                <a:ext uri="{FF2B5EF4-FFF2-40B4-BE49-F238E27FC236}">
                  <a16:creationId xmlns:a16="http://schemas.microsoft.com/office/drawing/2014/main" id="{BDF8B891-F08B-404E-8A2D-8DE7D9D2612A}"/>
                </a:ext>
              </a:extLst>
            </p:cNvPr>
            <p:cNvSpPr>
              <a:spLocks/>
            </p:cNvSpPr>
            <p:nvPr/>
          </p:nvSpPr>
          <p:spPr bwMode="auto">
            <a:xfrm>
              <a:off x="5734051" y="2343150"/>
              <a:ext cx="563563" cy="593725"/>
            </a:xfrm>
            <a:custGeom>
              <a:avLst/>
              <a:gdLst>
                <a:gd name="T0" fmla="*/ 158 w 224"/>
                <a:gd name="T1" fmla="*/ 94 h 236"/>
                <a:gd name="T2" fmla="*/ 157 w 224"/>
                <a:gd name="T3" fmla="*/ 84 h 236"/>
                <a:gd name="T4" fmla="*/ 169 w 224"/>
                <a:gd name="T5" fmla="*/ 88 h 236"/>
                <a:gd name="T6" fmla="*/ 182 w 224"/>
                <a:gd name="T7" fmla="*/ 92 h 236"/>
                <a:gd name="T8" fmla="*/ 181 w 224"/>
                <a:gd name="T9" fmla="*/ 102 h 236"/>
                <a:gd name="T10" fmla="*/ 187 w 224"/>
                <a:gd name="T11" fmla="*/ 104 h 236"/>
                <a:gd name="T12" fmla="*/ 191 w 224"/>
                <a:gd name="T13" fmla="*/ 119 h 236"/>
                <a:gd name="T14" fmla="*/ 195 w 224"/>
                <a:gd name="T15" fmla="*/ 102 h 236"/>
                <a:gd name="T16" fmla="*/ 204 w 224"/>
                <a:gd name="T17" fmla="*/ 93 h 236"/>
                <a:gd name="T18" fmla="*/ 212 w 224"/>
                <a:gd name="T19" fmla="*/ 77 h 236"/>
                <a:gd name="T20" fmla="*/ 222 w 224"/>
                <a:gd name="T21" fmla="*/ 74 h 236"/>
                <a:gd name="T22" fmla="*/ 223 w 224"/>
                <a:gd name="T23" fmla="*/ 65 h 236"/>
                <a:gd name="T24" fmla="*/ 215 w 224"/>
                <a:gd name="T25" fmla="*/ 57 h 236"/>
                <a:gd name="T26" fmla="*/ 201 w 224"/>
                <a:gd name="T27" fmla="*/ 58 h 236"/>
                <a:gd name="T28" fmla="*/ 191 w 224"/>
                <a:gd name="T29" fmla="*/ 65 h 236"/>
                <a:gd name="T30" fmla="*/ 183 w 224"/>
                <a:gd name="T31" fmla="*/ 70 h 236"/>
                <a:gd name="T32" fmla="*/ 176 w 224"/>
                <a:gd name="T33" fmla="*/ 78 h 236"/>
                <a:gd name="T34" fmla="*/ 163 w 224"/>
                <a:gd name="T35" fmla="*/ 76 h 236"/>
                <a:gd name="T36" fmla="*/ 158 w 224"/>
                <a:gd name="T37" fmla="*/ 67 h 236"/>
                <a:gd name="T38" fmla="*/ 155 w 224"/>
                <a:gd name="T39" fmla="*/ 79 h 236"/>
                <a:gd name="T40" fmla="*/ 130 w 224"/>
                <a:gd name="T41" fmla="*/ 76 h 236"/>
                <a:gd name="T42" fmla="*/ 118 w 224"/>
                <a:gd name="T43" fmla="*/ 73 h 236"/>
                <a:gd name="T44" fmla="*/ 106 w 224"/>
                <a:gd name="T45" fmla="*/ 66 h 236"/>
                <a:gd name="T46" fmla="*/ 95 w 224"/>
                <a:gd name="T47" fmla="*/ 60 h 236"/>
                <a:gd name="T48" fmla="*/ 100 w 224"/>
                <a:gd name="T49" fmla="*/ 48 h 236"/>
                <a:gd name="T50" fmla="*/ 92 w 224"/>
                <a:gd name="T51" fmla="*/ 41 h 236"/>
                <a:gd name="T52" fmla="*/ 82 w 224"/>
                <a:gd name="T53" fmla="*/ 30 h 236"/>
                <a:gd name="T54" fmla="*/ 89 w 224"/>
                <a:gd name="T55" fmla="*/ 23 h 236"/>
                <a:gd name="T56" fmla="*/ 84 w 224"/>
                <a:gd name="T57" fmla="*/ 9 h 236"/>
                <a:gd name="T58" fmla="*/ 76 w 224"/>
                <a:gd name="T59" fmla="*/ 0 h 236"/>
                <a:gd name="T60" fmla="*/ 70 w 224"/>
                <a:gd name="T61" fmla="*/ 6 h 236"/>
                <a:gd name="T62" fmla="*/ 50 w 224"/>
                <a:gd name="T63" fmla="*/ 7 h 236"/>
                <a:gd name="T64" fmla="*/ 47 w 224"/>
                <a:gd name="T65" fmla="*/ 19 h 236"/>
                <a:gd name="T66" fmla="*/ 56 w 224"/>
                <a:gd name="T67" fmla="*/ 30 h 236"/>
                <a:gd name="T68" fmla="*/ 50 w 224"/>
                <a:gd name="T69" fmla="*/ 42 h 236"/>
                <a:gd name="T70" fmla="*/ 41 w 224"/>
                <a:gd name="T71" fmla="*/ 50 h 236"/>
                <a:gd name="T72" fmla="*/ 32 w 224"/>
                <a:gd name="T73" fmla="*/ 63 h 236"/>
                <a:gd name="T74" fmla="*/ 22 w 224"/>
                <a:gd name="T75" fmla="*/ 69 h 236"/>
                <a:gd name="T76" fmla="*/ 10 w 224"/>
                <a:gd name="T77" fmla="*/ 76 h 236"/>
                <a:gd name="T78" fmla="*/ 18 w 224"/>
                <a:gd name="T79" fmla="*/ 90 h 236"/>
                <a:gd name="T80" fmla="*/ 15 w 224"/>
                <a:gd name="T81" fmla="*/ 99 h 236"/>
                <a:gd name="T82" fmla="*/ 0 w 224"/>
                <a:gd name="T83" fmla="*/ 104 h 236"/>
                <a:gd name="T84" fmla="*/ 7 w 224"/>
                <a:gd name="T85" fmla="*/ 112 h 236"/>
                <a:gd name="T86" fmla="*/ 5 w 224"/>
                <a:gd name="T87" fmla="*/ 116 h 236"/>
                <a:gd name="T88" fmla="*/ 30 w 224"/>
                <a:gd name="T89" fmla="*/ 122 h 236"/>
                <a:gd name="T90" fmla="*/ 35 w 224"/>
                <a:gd name="T91" fmla="*/ 126 h 236"/>
                <a:gd name="T92" fmla="*/ 36 w 224"/>
                <a:gd name="T93" fmla="*/ 147 h 236"/>
                <a:gd name="T94" fmla="*/ 47 w 224"/>
                <a:gd name="T95" fmla="*/ 183 h 236"/>
                <a:gd name="T96" fmla="*/ 63 w 224"/>
                <a:gd name="T97" fmla="*/ 220 h 236"/>
                <a:gd name="T98" fmla="*/ 78 w 224"/>
                <a:gd name="T99" fmla="*/ 230 h 236"/>
                <a:gd name="T100" fmla="*/ 89 w 224"/>
                <a:gd name="T101" fmla="*/ 217 h 236"/>
                <a:gd name="T102" fmla="*/ 93 w 224"/>
                <a:gd name="T103" fmla="*/ 201 h 236"/>
                <a:gd name="T104" fmla="*/ 95 w 224"/>
                <a:gd name="T105" fmla="*/ 178 h 236"/>
                <a:gd name="T106" fmla="*/ 106 w 224"/>
                <a:gd name="T107" fmla="*/ 165 h 236"/>
                <a:gd name="T108" fmla="*/ 131 w 224"/>
                <a:gd name="T109" fmla="*/ 143 h 236"/>
                <a:gd name="T110" fmla="*/ 146 w 224"/>
                <a:gd name="T111" fmla="*/ 126 h 236"/>
                <a:gd name="T112" fmla="*/ 162 w 224"/>
                <a:gd name="T113" fmla="*/ 121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24" h="236">
                  <a:moveTo>
                    <a:pt x="160" y="106"/>
                  </a:moveTo>
                  <a:cubicBezTo>
                    <a:pt x="158" y="103"/>
                    <a:pt x="157" y="96"/>
                    <a:pt x="158" y="94"/>
                  </a:cubicBezTo>
                  <a:cubicBezTo>
                    <a:pt x="158" y="92"/>
                    <a:pt x="161" y="94"/>
                    <a:pt x="162" y="91"/>
                  </a:cubicBezTo>
                  <a:cubicBezTo>
                    <a:pt x="163" y="88"/>
                    <a:pt x="154" y="88"/>
                    <a:pt x="157" y="84"/>
                  </a:cubicBezTo>
                  <a:cubicBezTo>
                    <a:pt x="160" y="80"/>
                    <a:pt x="160" y="84"/>
                    <a:pt x="163" y="84"/>
                  </a:cubicBezTo>
                  <a:cubicBezTo>
                    <a:pt x="167" y="84"/>
                    <a:pt x="169" y="86"/>
                    <a:pt x="169" y="88"/>
                  </a:cubicBezTo>
                  <a:cubicBezTo>
                    <a:pt x="169" y="91"/>
                    <a:pt x="173" y="92"/>
                    <a:pt x="173" y="92"/>
                  </a:cubicBezTo>
                  <a:cubicBezTo>
                    <a:pt x="173" y="92"/>
                    <a:pt x="179" y="92"/>
                    <a:pt x="182" y="92"/>
                  </a:cubicBezTo>
                  <a:cubicBezTo>
                    <a:pt x="185" y="92"/>
                    <a:pt x="187" y="92"/>
                    <a:pt x="187" y="94"/>
                  </a:cubicBezTo>
                  <a:cubicBezTo>
                    <a:pt x="187" y="96"/>
                    <a:pt x="184" y="102"/>
                    <a:pt x="181" y="102"/>
                  </a:cubicBezTo>
                  <a:cubicBezTo>
                    <a:pt x="178" y="102"/>
                    <a:pt x="178" y="110"/>
                    <a:pt x="181" y="110"/>
                  </a:cubicBezTo>
                  <a:cubicBezTo>
                    <a:pt x="183" y="111"/>
                    <a:pt x="185" y="104"/>
                    <a:pt x="187" y="104"/>
                  </a:cubicBezTo>
                  <a:cubicBezTo>
                    <a:pt x="188" y="104"/>
                    <a:pt x="188" y="112"/>
                    <a:pt x="190" y="120"/>
                  </a:cubicBezTo>
                  <a:cubicBezTo>
                    <a:pt x="190" y="119"/>
                    <a:pt x="191" y="119"/>
                    <a:pt x="191" y="119"/>
                  </a:cubicBezTo>
                  <a:cubicBezTo>
                    <a:pt x="193" y="119"/>
                    <a:pt x="192" y="112"/>
                    <a:pt x="193" y="110"/>
                  </a:cubicBezTo>
                  <a:cubicBezTo>
                    <a:pt x="194" y="108"/>
                    <a:pt x="194" y="102"/>
                    <a:pt x="195" y="102"/>
                  </a:cubicBezTo>
                  <a:cubicBezTo>
                    <a:pt x="196" y="102"/>
                    <a:pt x="201" y="104"/>
                    <a:pt x="201" y="103"/>
                  </a:cubicBezTo>
                  <a:cubicBezTo>
                    <a:pt x="201" y="101"/>
                    <a:pt x="205" y="96"/>
                    <a:pt x="204" y="93"/>
                  </a:cubicBezTo>
                  <a:cubicBezTo>
                    <a:pt x="203" y="90"/>
                    <a:pt x="206" y="87"/>
                    <a:pt x="206" y="83"/>
                  </a:cubicBezTo>
                  <a:cubicBezTo>
                    <a:pt x="206" y="80"/>
                    <a:pt x="209" y="79"/>
                    <a:pt x="212" y="77"/>
                  </a:cubicBezTo>
                  <a:cubicBezTo>
                    <a:pt x="214" y="75"/>
                    <a:pt x="218" y="72"/>
                    <a:pt x="218" y="74"/>
                  </a:cubicBezTo>
                  <a:cubicBezTo>
                    <a:pt x="219" y="75"/>
                    <a:pt x="224" y="77"/>
                    <a:pt x="222" y="74"/>
                  </a:cubicBezTo>
                  <a:cubicBezTo>
                    <a:pt x="220" y="71"/>
                    <a:pt x="220" y="69"/>
                    <a:pt x="221" y="68"/>
                  </a:cubicBezTo>
                  <a:cubicBezTo>
                    <a:pt x="222" y="68"/>
                    <a:pt x="223" y="65"/>
                    <a:pt x="223" y="65"/>
                  </a:cubicBezTo>
                  <a:cubicBezTo>
                    <a:pt x="223" y="65"/>
                    <a:pt x="219" y="64"/>
                    <a:pt x="218" y="62"/>
                  </a:cubicBezTo>
                  <a:cubicBezTo>
                    <a:pt x="218" y="60"/>
                    <a:pt x="215" y="58"/>
                    <a:pt x="215" y="57"/>
                  </a:cubicBezTo>
                  <a:cubicBezTo>
                    <a:pt x="215" y="55"/>
                    <a:pt x="213" y="56"/>
                    <a:pt x="211" y="57"/>
                  </a:cubicBezTo>
                  <a:cubicBezTo>
                    <a:pt x="209" y="59"/>
                    <a:pt x="206" y="55"/>
                    <a:pt x="201" y="58"/>
                  </a:cubicBezTo>
                  <a:cubicBezTo>
                    <a:pt x="197" y="60"/>
                    <a:pt x="196" y="62"/>
                    <a:pt x="194" y="62"/>
                  </a:cubicBezTo>
                  <a:cubicBezTo>
                    <a:pt x="193" y="62"/>
                    <a:pt x="193" y="64"/>
                    <a:pt x="191" y="65"/>
                  </a:cubicBezTo>
                  <a:cubicBezTo>
                    <a:pt x="190" y="67"/>
                    <a:pt x="188" y="69"/>
                    <a:pt x="187" y="69"/>
                  </a:cubicBezTo>
                  <a:cubicBezTo>
                    <a:pt x="186" y="69"/>
                    <a:pt x="183" y="70"/>
                    <a:pt x="183" y="70"/>
                  </a:cubicBezTo>
                  <a:cubicBezTo>
                    <a:pt x="183" y="70"/>
                    <a:pt x="186" y="75"/>
                    <a:pt x="184" y="77"/>
                  </a:cubicBezTo>
                  <a:cubicBezTo>
                    <a:pt x="183" y="80"/>
                    <a:pt x="180" y="77"/>
                    <a:pt x="176" y="78"/>
                  </a:cubicBezTo>
                  <a:cubicBezTo>
                    <a:pt x="173" y="79"/>
                    <a:pt x="171" y="77"/>
                    <a:pt x="169" y="78"/>
                  </a:cubicBezTo>
                  <a:cubicBezTo>
                    <a:pt x="166" y="78"/>
                    <a:pt x="165" y="76"/>
                    <a:pt x="163" y="76"/>
                  </a:cubicBezTo>
                  <a:cubicBezTo>
                    <a:pt x="162" y="77"/>
                    <a:pt x="160" y="74"/>
                    <a:pt x="161" y="71"/>
                  </a:cubicBezTo>
                  <a:cubicBezTo>
                    <a:pt x="161" y="68"/>
                    <a:pt x="160" y="65"/>
                    <a:pt x="158" y="67"/>
                  </a:cubicBezTo>
                  <a:cubicBezTo>
                    <a:pt x="157" y="69"/>
                    <a:pt x="155" y="68"/>
                    <a:pt x="155" y="71"/>
                  </a:cubicBezTo>
                  <a:cubicBezTo>
                    <a:pt x="155" y="74"/>
                    <a:pt x="157" y="77"/>
                    <a:pt x="155" y="79"/>
                  </a:cubicBezTo>
                  <a:cubicBezTo>
                    <a:pt x="153" y="81"/>
                    <a:pt x="143" y="82"/>
                    <a:pt x="141" y="80"/>
                  </a:cubicBezTo>
                  <a:cubicBezTo>
                    <a:pt x="139" y="79"/>
                    <a:pt x="131" y="78"/>
                    <a:pt x="130" y="76"/>
                  </a:cubicBezTo>
                  <a:cubicBezTo>
                    <a:pt x="130" y="75"/>
                    <a:pt x="127" y="72"/>
                    <a:pt x="126" y="72"/>
                  </a:cubicBezTo>
                  <a:cubicBezTo>
                    <a:pt x="124" y="72"/>
                    <a:pt x="119" y="74"/>
                    <a:pt x="118" y="73"/>
                  </a:cubicBezTo>
                  <a:cubicBezTo>
                    <a:pt x="117" y="72"/>
                    <a:pt x="114" y="69"/>
                    <a:pt x="112" y="69"/>
                  </a:cubicBezTo>
                  <a:cubicBezTo>
                    <a:pt x="109" y="69"/>
                    <a:pt x="106" y="67"/>
                    <a:pt x="106" y="66"/>
                  </a:cubicBezTo>
                  <a:cubicBezTo>
                    <a:pt x="105" y="65"/>
                    <a:pt x="100" y="64"/>
                    <a:pt x="99" y="63"/>
                  </a:cubicBezTo>
                  <a:cubicBezTo>
                    <a:pt x="98" y="61"/>
                    <a:pt x="95" y="61"/>
                    <a:pt x="95" y="60"/>
                  </a:cubicBezTo>
                  <a:cubicBezTo>
                    <a:pt x="95" y="58"/>
                    <a:pt x="96" y="55"/>
                    <a:pt x="96" y="54"/>
                  </a:cubicBezTo>
                  <a:cubicBezTo>
                    <a:pt x="96" y="52"/>
                    <a:pt x="100" y="50"/>
                    <a:pt x="100" y="48"/>
                  </a:cubicBezTo>
                  <a:cubicBezTo>
                    <a:pt x="100" y="47"/>
                    <a:pt x="97" y="45"/>
                    <a:pt x="97" y="45"/>
                  </a:cubicBezTo>
                  <a:cubicBezTo>
                    <a:pt x="97" y="45"/>
                    <a:pt x="94" y="41"/>
                    <a:pt x="92" y="41"/>
                  </a:cubicBezTo>
                  <a:cubicBezTo>
                    <a:pt x="89" y="41"/>
                    <a:pt x="87" y="36"/>
                    <a:pt x="85" y="36"/>
                  </a:cubicBezTo>
                  <a:cubicBezTo>
                    <a:pt x="83" y="36"/>
                    <a:pt x="84" y="31"/>
                    <a:pt x="82" y="30"/>
                  </a:cubicBezTo>
                  <a:cubicBezTo>
                    <a:pt x="81" y="28"/>
                    <a:pt x="82" y="24"/>
                    <a:pt x="84" y="26"/>
                  </a:cubicBezTo>
                  <a:cubicBezTo>
                    <a:pt x="86" y="28"/>
                    <a:pt x="91" y="26"/>
                    <a:pt x="89" y="23"/>
                  </a:cubicBezTo>
                  <a:cubicBezTo>
                    <a:pt x="87" y="21"/>
                    <a:pt x="85" y="18"/>
                    <a:pt x="85" y="16"/>
                  </a:cubicBezTo>
                  <a:cubicBezTo>
                    <a:pt x="85" y="15"/>
                    <a:pt x="86" y="10"/>
                    <a:pt x="84" y="9"/>
                  </a:cubicBezTo>
                  <a:cubicBezTo>
                    <a:pt x="82" y="8"/>
                    <a:pt x="80" y="6"/>
                    <a:pt x="79" y="3"/>
                  </a:cubicBezTo>
                  <a:cubicBezTo>
                    <a:pt x="79" y="1"/>
                    <a:pt x="76" y="0"/>
                    <a:pt x="76" y="0"/>
                  </a:cubicBezTo>
                  <a:cubicBezTo>
                    <a:pt x="73" y="0"/>
                    <a:pt x="73" y="0"/>
                    <a:pt x="73" y="0"/>
                  </a:cubicBezTo>
                  <a:cubicBezTo>
                    <a:pt x="73" y="0"/>
                    <a:pt x="71" y="5"/>
                    <a:pt x="70" y="6"/>
                  </a:cubicBezTo>
                  <a:cubicBezTo>
                    <a:pt x="69" y="6"/>
                    <a:pt x="64" y="7"/>
                    <a:pt x="62" y="9"/>
                  </a:cubicBezTo>
                  <a:cubicBezTo>
                    <a:pt x="60" y="10"/>
                    <a:pt x="53" y="7"/>
                    <a:pt x="50" y="7"/>
                  </a:cubicBezTo>
                  <a:cubicBezTo>
                    <a:pt x="46" y="7"/>
                    <a:pt x="44" y="10"/>
                    <a:pt x="46" y="11"/>
                  </a:cubicBezTo>
                  <a:cubicBezTo>
                    <a:pt x="47" y="12"/>
                    <a:pt x="47" y="19"/>
                    <a:pt x="47" y="19"/>
                  </a:cubicBezTo>
                  <a:cubicBezTo>
                    <a:pt x="47" y="19"/>
                    <a:pt x="49" y="27"/>
                    <a:pt x="52" y="26"/>
                  </a:cubicBezTo>
                  <a:cubicBezTo>
                    <a:pt x="55" y="26"/>
                    <a:pt x="58" y="29"/>
                    <a:pt x="56" y="30"/>
                  </a:cubicBezTo>
                  <a:cubicBezTo>
                    <a:pt x="53" y="30"/>
                    <a:pt x="52" y="33"/>
                    <a:pt x="52" y="36"/>
                  </a:cubicBezTo>
                  <a:cubicBezTo>
                    <a:pt x="51" y="38"/>
                    <a:pt x="52" y="41"/>
                    <a:pt x="50" y="42"/>
                  </a:cubicBezTo>
                  <a:cubicBezTo>
                    <a:pt x="48" y="42"/>
                    <a:pt x="46" y="43"/>
                    <a:pt x="46" y="46"/>
                  </a:cubicBezTo>
                  <a:cubicBezTo>
                    <a:pt x="46" y="50"/>
                    <a:pt x="42" y="49"/>
                    <a:pt x="41" y="50"/>
                  </a:cubicBezTo>
                  <a:cubicBezTo>
                    <a:pt x="41" y="51"/>
                    <a:pt x="39" y="58"/>
                    <a:pt x="38" y="59"/>
                  </a:cubicBezTo>
                  <a:cubicBezTo>
                    <a:pt x="37" y="60"/>
                    <a:pt x="32" y="60"/>
                    <a:pt x="32" y="63"/>
                  </a:cubicBezTo>
                  <a:cubicBezTo>
                    <a:pt x="31" y="66"/>
                    <a:pt x="29" y="69"/>
                    <a:pt x="27" y="69"/>
                  </a:cubicBezTo>
                  <a:cubicBezTo>
                    <a:pt x="26" y="68"/>
                    <a:pt x="23" y="67"/>
                    <a:pt x="22" y="69"/>
                  </a:cubicBezTo>
                  <a:cubicBezTo>
                    <a:pt x="21" y="71"/>
                    <a:pt x="17" y="68"/>
                    <a:pt x="16" y="68"/>
                  </a:cubicBezTo>
                  <a:cubicBezTo>
                    <a:pt x="15" y="69"/>
                    <a:pt x="10" y="74"/>
                    <a:pt x="10" y="76"/>
                  </a:cubicBezTo>
                  <a:cubicBezTo>
                    <a:pt x="10" y="79"/>
                    <a:pt x="15" y="79"/>
                    <a:pt x="15" y="82"/>
                  </a:cubicBezTo>
                  <a:cubicBezTo>
                    <a:pt x="14" y="85"/>
                    <a:pt x="17" y="88"/>
                    <a:pt x="18" y="90"/>
                  </a:cubicBezTo>
                  <a:cubicBezTo>
                    <a:pt x="20" y="92"/>
                    <a:pt x="22" y="95"/>
                    <a:pt x="21" y="97"/>
                  </a:cubicBezTo>
                  <a:cubicBezTo>
                    <a:pt x="20" y="99"/>
                    <a:pt x="18" y="100"/>
                    <a:pt x="15" y="99"/>
                  </a:cubicBezTo>
                  <a:cubicBezTo>
                    <a:pt x="12" y="98"/>
                    <a:pt x="12" y="100"/>
                    <a:pt x="7" y="99"/>
                  </a:cubicBezTo>
                  <a:cubicBezTo>
                    <a:pt x="2" y="98"/>
                    <a:pt x="2" y="102"/>
                    <a:pt x="0" y="104"/>
                  </a:cubicBezTo>
                  <a:cubicBezTo>
                    <a:pt x="0" y="104"/>
                    <a:pt x="0" y="105"/>
                    <a:pt x="0" y="105"/>
                  </a:cubicBezTo>
                  <a:cubicBezTo>
                    <a:pt x="2" y="107"/>
                    <a:pt x="3" y="110"/>
                    <a:pt x="7" y="112"/>
                  </a:cubicBezTo>
                  <a:cubicBezTo>
                    <a:pt x="12" y="114"/>
                    <a:pt x="16" y="109"/>
                    <a:pt x="16" y="112"/>
                  </a:cubicBezTo>
                  <a:cubicBezTo>
                    <a:pt x="16" y="116"/>
                    <a:pt x="5" y="115"/>
                    <a:pt x="5" y="116"/>
                  </a:cubicBezTo>
                  <a:cubicBezTo>
                    <a:pt x="4" y="117"/>
                    <a:pt x="16" y="131"/>
                    <a:pt x="22" y="130"/>
                  </a:cubicBezTo>
                  <a:cubicBezTo>
                    <a:pt x="28" y="129"/>
                    <a:pt x="32" y="123"/>
                    <a:pt x="30" y="122"/>
                  </a:cubicBezTo>
                  <a:cubicBezTo>
                    <a:pt x="29" y="121"/>
                    <a:pt x="31" y="117"/>
                    <a:pt x="33" y="117"/>
                  </a:cubicBezTo>
                  <a:cubicBezTo>
                    <a:pt x="34" y="118"/>
                    <a:pt x="33" y="124"/>
                    <a:pt x="35" y="126"/>
                  </a:cubicBezTo>
                  <a:cubicBezTo>
                    <a:pt x="36" y="127"/>
                    <a:pt x="36" y="130"/>
                    <a:pt x="35" y="133"/>
                  </a:cubicBezTo>
                  <a:cubicBezTo>
                    <a:pt x="34" y="136"/>
                    <a:pt x="36" y="143"/>
                    <a:pt x="36" y="147"/>
                  </a:cubicBezTo>
                  <a:cubicBezTo>
                    <a:pt x="37" y="150"/>
                    <a:pt x="39" y="156"/>
                    <a:pt x="40" y="161"/>
                  </a:cubicBezTo>
                  <a:cubicBezTo>
                    <a:pt x="41" y="167"/>
                    <a:pt x="44" y="177"/>
                    <a:pt x="47" y="183"/>
                  </a:cubicBezTo>
                  <a:cubicBezTo>
                    <a:pt x="51" y="189"/>
                    <a:pt x="53" y="201"/>
                    <a:pt x="55" y="204"/>
                  </a:cubicBezTo>
                  <a:cubicBezTo>
                    <a:pt x="57" y="206"/>
                    <a:pt x="63" y="215"/>
                    <a:pt x="63" y="220"/>
                  </a:cubicBezTo>
                  <a:cubicBezTo>
                    <a:pt x="63" y="226"/>
                    <a:pt x="69" y="233"/>
                    <a:pt x="71" y="235"/>
                  </a:cubicBezTo>
                  <a:cubicBezTo>
                    <a:pt x="73" y="236"/>
                    <a:pt x="77" y="233"/>
                    <a:pt x="78" y="230"/>
                  </a:cubicBezTo>
                  <a:cubicBezTo>
                    <a:pt x="79" y="226"/>
                    <a:pt x="85" y="225"/>
                    <a:pt x="86" y="222"/>
                  </a:cubicBezTo>
                  <a:cubicBezTo>
                    <a:pt x="86" y="219"/>
                    <a:pt x="87" y="217"/>
                    <a:pt x="89" y="217"/>
                  </a:cubicBezTo>
                  <a:cubicBezTo>
                    <a:pt x="91" y="216"/>
                    <a:pt x="91" y="214"/>
                    <a:pt x="91" y="211"/>
                  </a:cubicBezTo>
                  <a:cubicBezTo>
                    <a:pt x="91" y="208"/>
                    <a:pt x="91" y="204"/>
                    <a:pt x="93" y="201"/>
                  </a:cubicBezTo>
                  <a:cubicBezTo>
                    <a:pt x="95" y="198"/>
                    <a:pt x="96" y="191"/>
                    <a:pt x="95" y="188"/>
                  </a:cubicBezTo>
                  <a:cubicBezTo>
                    <a:pt x="93" y="185"/>
                    <a:pt x="94" y="181"/>
                    <a:pt x="95" y="178"/>
                  </a:cubicBezTo>
                  <a:cubicBezTo>
                    <a:pt x="96" y="175"/>
                    <a:pt x="96" y="171"/>
                    <a:pt x="98" y="171"/>
                  </a:cubicBezTo>
                  <a:cubicBezTo>
                    <a:pt x="100" y="171"/>
                    <a:pt x="104" y="169"/>
                    <a:pt x="106" y="165"/>
                  </a:cubicBezTo>
                  <a:cubicBezTo>
                    <a:pt x="108" y="162"/>
                    <a:pt x="116" y="158"/>
                    <a:pt x="118" y="156"/>
                  </a:cubicBezTo>
                  <a:cubicBezTo>
                    <a:pt x="121" y="154"/>
                    <a:pt x="129" y="147"/>
                    <a:pt x="131" y="143"/>
                  </a:cubicBezTo>
                  <a:cubicBezTo>
                    <a:pt x="134" y="139"/>
                    <a:pt x="140" y="137"/>
                    <a:pt x="143" y="134"/>
                  </a:cubicBezTo>
                  <a:cubicBezTo>
                    <a:pt x="147" y="131"/>
                    <a:pt x="145" y="129"/>
                    <a:pt x="146" y="126"/>
                  </a:cubicBezTo>
                  <a:cubicBezTo>
                    <a:pt x="147" y="122"/>
                    <a:pt x="157" y="121"/>
                    <a:pt x="160" y="121"/>
                  </a:cubicBezTo>
                  <a:cubicBezTo>
                    <a:pt x="161" y="121"/>
                    <a:pt x="162" y="121"/>
                    <a:pt x="162" y="121"/>
                  </a:cubicBezTo>
                  <a:cubicBezTo>
                    <a:pt x="162" y="115"/>
                    <a:pt x="161" y="109"/>
                    <a:pt x="160" y="106"/>
                  </a:cubicBezTo>
                  <a:close/>
                </a:path>
              </a:pathLst>
            </a:custGeom>
            <a:grpFill/>
            <a:ln w="9525" cap="flat">
              <a:solidFill>
                <a:schemeClr val="bg1">
                  <a:lumMod val="85000"/>
                </a:schemeClr>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2400" dirty="0"/>
            </a:p>
          </p:txBody>
        </p:sp>
        <p:sp>
          <p:nvSpPr>
            <p:cNvPr id="80" name="Freeform 51">
              <a:extLst>
                <a:ext uri="{FF2B5EF4-FFF2-40B4-BE49-F238E27FC236}">
                  <a16:creationId xmlns:a16="http://schemas.microsoft.com/office/drawing/2014/main" id="{4F273B3C-90F9-499F-B637-2872C5EC7E40}"/>
                </a:ext>
              </a:extLst>
            </p:cNvPr>
            <p:cNvSpPr>
              <a:spLocks/>
            </p:cNvSpPr>
            <p:nvPr/>
          </p:nvSpPr>
          <p:spPr bwMode="auto">
            <a:xfrm>
              <a:off x="6121401" y="1927225"/>
              <a:ext cx="635000" cy="271463"/>
            </a:xfrm>
            <a:custGeom>
              <a:avLst/>
              <a:gdLst>
                <a:gd name="T0" fmla="*/ 235 w 253"/>
                <a:gd name="T1" fmla="*/ 46 h 108"/>
                <a:gd name="T2" fmla="*/ 219 w 253"/>
                <a:gd name="T3" fmla="*/ 45 h 108"/>
                <a:gd name="T4" fmla="*/ 220 w 253"/>
                <a:gd name="T5" fmla="*/ 36 h 108"/>
                <a:gd name="T6" fmla="*/ 221 w 253"/>
                <a:gd name="T7" fmla="*/ 23 h 108"/>
                <a:gd name="T8" fmla="*/ 204 w 253"/>
                <a:gd name="T9" fmla="*/ 21 h 108"/>
                <a:gd name="T10" fmla="*/ 191 w 253"/>
                <a:gd name="T11" fmla="*/ 28 h 108"/>
                <a:gd name="T12" fmla="*/ 170 w 253"/>
                <a:gd name="T13" fmla="*/ 30 h 108"/>
                <a:gd name="T14" fmla="*/ 155 w 253"/>
                <a:gd name="T15" fmla="*/ 24 h 108"/>
                <a:gd name="T16" fmla="*/ 143 w 253"/>
                <a:gd name="T17" fmla="*/ 19 h 108"/>
                <a:gd name="T18" fmla="*/ 128 w 253"/>
                <a:gd name="T19" fmla="*/ 18 h 108"/>
                <a:gd name="T20" fmla="*/ 115 w 253"/>
                <a:gd name="T21" fmla="*/ 19 h 108"/>
                <a:gd name="T22" fmla="*/ 109 w 253"/>
                <a:gd name="T23" fmla="*/ 8 h 108"/>
                <a:gd name="T24" fmla="*/ 95 w 253"/>
                <a:gd name="T25" fmla="*/ 4 h 108"/>
                <a:gd name="T26" fmla="*/ 84 w 253"/>
                <a:gd name="T27" fmla="*/ 0 h 108"/>
                <a:gd name="T28" fmla="*/ 77 w 253"/>
                <a:gd name="T29" fmla="*/ 6 h 108"/>
                <a:gd name="T30" fmla="*/ 77 w 253"/>
                <a:gd name="T31" fmla="*/ 16 h 108"/>
                <a:gd name="T32" fmla="*/ 70 w 253"/>
                <a:gd name="T33" fmla="*/ 24 h 108"/>
                <a:gd name="T34" fmla="*/ 58 w 253"/>
                <a:gd name="T35" fmla="*/ 23 h 108"/>
                <a:gd name="T36" fmla="*/ 48 w 253"/>
                <a:gd name="T37" fmla="*/ 16 h 108"/>
                <a:gd name="T38" fmla="*/ 31 w 253"/>
                <a:gd name="T39" fmla="*/ 15 h 108"/>
                <a:gd name="T40" fmla="*/ 21 w 253"/>
                <a:gd name="T41" fmla="*/ 21 h 108"/>
                <a:gd name="T42" fmla="*/ 7 w 253"/>
                <a:gd name="T43" fmla="*/ 28 h 108"/>
                <a:gd name="T44" fmla="*/ 0 w 253"/>
                <a:gd name="T45" fmla="*/ 31 h 108"/>
                <a:gd name="T46" fmla="*/ 6 w 253"/>
                <a:gd name="T47" fmla="*/ 39 h 108"/>
                <a:gd name="T48" fmla="*/ 20 w 253"/>
                <a:gd name="T49" fmla="*/ 48 h 108"/>
                <a:gd name="T50" fmla="*/ 24 w 253"/>
                <a:gd name="T51" fmla="*/ 63 h 108"/>
                <a:gd name="T52" fmla="*/ 41 w 253"/>
                <a:gd name="T53" fmla="*/ 74 h 108"/>
                <a:gd name="T54" fmla="*/ 52 w 253"/>
                <a:gd name="T55" fmla="*/ 81 h 108"/>
                <a:gd name="T56" fmla="*/ 63 w 253"/>
                <a:gd name="T57" fmla="*/ 96 h 108"/>
                <a:gd name="T58" fmla="*/ 92 w 253"/>
                <a:gd name="T59" fmla="*/ 97 h 108"/>
                <a:gd name="T60" fmla="*/ 115 w 253"/>
                <a:gd name="T61" fmla="*/ 103 h 108"/>
                <a:gd name="T62" fmla="*/ 130 w 253"/>
                <a:gd name="T63" fmla="*/ 108 h 108"/>
                <a:gd name="T64" fmla="*/ 162 w 253"/>
                <a:gd name="T65" fmla="*/ 100 h 108"/>
                <a:gd name="T66" fmla="*/ 186 w 253"/>
                <a:gd name="T67" fmla="*/ 86 h 108"/>
                <a:gd name="T68" fmla="*/ 192 w 253"/>
                <a:gd name="T69" fmla="*/ 75 h 108"/>
                <a:gd name="T70" fmla="*/ 217 w 253"/>
                <a:gd name="T71" fmla="*/ 70 h 108"/>
                <a:gd name="T72" fmla="*/ 234 w 253"/>
                <a:gd name="T73" fmla="*/ 59 h 108"/>
                <a:gd name="T74" fmla="*/ 253 w 253"/>
                <a:gd name="T75" fmla="*/ 56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53" h="108">
                  <a:moveTo>
                    <a:pt x="242" y="45"/>
                  </a:moveTo>
                  <a:cubicBezTo>
                    <a:pt x="240" y="42"/>
                    <a:pt x="236" y="44"/>
                    <a:pt x="235" y="46"/>
                  </a:cubicBezTo>
                  <a:cubicBezTo>
                    <a:pt x="234" y="49"/>
                    <a:pt x="232" y="45"/>
                    <a:pt x="227" y="45"/>
                  </a:cubicBezTo>
                  <a:cubicBezTo>
                    <a:pt x="222" y="45"/>
                    <a:pt x="222" y="48"/>
                    <a:pt x="219" y="45"/>
                  </a:cubicBezTo>
                  <a:cubicBezTo>
                    <a:pt x="215" y="42"/>
                    <a:pt x="220" y="40"/>
                    <a:pt x="220" y="40"/>
                  </a:cubicBezTo>
                  <a:cubicBezTo>
                    <a:pt x="220" y="36"/>
                    <a:pt x="220" y="36"/>
                    <a:pt x="220" y="36"/>
                  </a:cubicBezTo>
                  <a:cubicBezTo>
                    <a:pt x="227" y="23"/>
                    <a:pt x="227" y="23"/>
                    <a:pt x="227" y="23"/>
                  </a:cubicBezTo>
                  <a:cubicBezTo>
                    <a:pt x="225" y="23"/>
                    <a:pt x="222" y="22"/>
                    <a:pt x="221" y="23"/>
                  </a:cubicBezTo>
                  <a:cubicBezTo>
                    <a:pt x="219" y="24"/>
                    <a:pt x="214" y="23"/>
                    <a:pt x="214" y="21"/>
                  </a:cubicBezTo>
                  <a:cubicBezTo>
                    <a:pt x="213" y="20"/>
                    <a:pt x="206" y="20"/>
                    <a:pt x="204" y="21"/>
                  </a:cubicBezTo>
                  <a:cubicBezTo>
                    <a:pt x="202" y="22"/>
                    <a:pt x="198" y="24"/>
                    <a:pt x="197" y="25"/>
                  </a:cubicBezTo>
                  <a:cubicBezTo>
                    <a:pt x="197" y="27"/>
                    <a:pt x="193" y="26"/>
                    <a:pt x="191" y="28"/>
                  </a:cubicBezTo>
                  <a:cubicBezTo>
                    <a:pt x="189" y="29"/>
                    <a:pt x="181" y="29"/>
                    <a:pt x="181" y="30"/>
                  </a:cubicBezTo>
                  <a:cubicBezTo>
                    <a:pt x="180" y="31"/>
                    <a:pt x="171" y="31"/>
                    <a:pt x="170" y="30"/>
                  </a:cubicBezTo>
                  <a:cubicBezTo>
                    <a:pt x="168" y="29"/>
                    <a:pt x="161" y="30"/>
                    <a:pt x="160" y="28"/>
                  </a:cubicBezTo>
                  <a:cubicBezTo>
                    <a:pt x="159" y="26"/>
                    <a:pt x="155" y="26"/>
                    <a:pt x="155" y="24"/>
                  </a:cubicBezTo>
                  <a:cubicBezTo>
                    <a:pt x="155" y="22"/>
                    <a:pt x="149" y="22"/>
                    <a:pt x="149" y="21"/>
                  </a:cubicBezTo>
                  <a:cubicBezTo>
                    <a:pt x="148" y="19"/>
                    <a:pt x="143" y="19"/>
                    <a:pt x="143" y="19"/>
                  </a:cubicBezTo>
                  <a:cubicBezTo>
                    <a:pt x="142" y="20"/>
                    <a:pt x="137" y="18"/>
                    <a:pt x="135" y="17"/>
                  </a:cubicBezTo>
                  <a:cubicBezTo>
                    <a:pt x="134" y="17"/>
                    <a:pt x="129" y="18"/>
                    <a:pt x="128" y="18"/>
                  </a:cubicBezTo>
                  <a:cubicBezTo>
                    <a:pt x="126" y="18"/>
                    <a:pt x="124" y="21"/>
                    <a:pt x="122" y="21"/>
                  </a:cubicBezTo>
                  <a:cubicBezTo>
                    <a:pt x="120" y="21"/>
                    <a:pt x="116" y="18"/>
                    <a:pt x="115" y="19"/>
                  </a:cubicBezTo>
                  <a:cubicBezTo>
                    <a:pt x="114" y="20"/>
                    <a:pt x="111" y="17"/>
                    <a:pt x="110" y="15"/>
                  </a:cubicBezTo>
                  <a:cubicBezTo>
                    <a:pt x="109" y="14"/>
                    <a:pt x="110" y="10"/>
                    <a:pt x="109" y="8"/>
                  </a:cubicBezTo>
                  <a:cubicBezTo>
                    <a:pt x="108" y="7"/>
                    <a:pt x="103" y="7"/>
                    <a:pt x="101" y="6"/>
                  </a:cubicBezTo>
                  <a:cubicBezTo>
                    <a:pt x="99" y="5"/>
                    <a:pt x="97" y="4"/>
                    <a:pt x="95" y="4"/>
                  </a:cubicBezTo>
                  <a:cubicBezTo>
                    <a:pt x="94" y="4"/>
                    <a:pt x="91" y="3"/>
                    <a:pt x="90" y="2"/>
                  </a:cubicBezTo>
                  <a:cubicBezTo>
                    <a:pt x="89" y="2"/>
                    <a:pt x="86" y="1"/>
                    <a:pt x="84" y="0"/>
                  </a:cubicBezTo>
                  <a:cubicBezTo>
                    <a:pt x="83" y="0"/>
                    <a:pt x="82" y="2"/>
                    <a:pt x="81" y="3"/>
                  </a:cubicBezTo>
                  <a:cubicBezTo>
                    <a:pt x="80" y="4"/>
                    <a:pt x="78" y="4"/>
                    <a:pt x="77" y="6"/>
                  </a:cubicBezTo>
                  <a:cubicBezTo>
                    <a:pt x="77" y="7"/>
                    <a:pt x="73" y="8"/>
                    <a:pt x="74" y="10"/>
                  </a:cubicBezTo>
                  <a:cubicBezTo>
                    <a:pt x="74" y="11"/>
                    <a:pt x="75" y="15"/>
                    <a:pt x="77" y="16"/>
                  </a:cubicBezTo>
                  <a:cubicBezTo>
                    <a:pt x="78" y="17"/>
                    <a:pt x="77" y="20"/>
                    <a:pt x="76" y="21"/>
                  </a:cubicBezTo>
                  <a:cubicBezTo>
                    <a:pt x="76" y="22"/>
                    <a:pt x="71" y="23"/>
                    <a:pt x="70" y="24"/>
                  </a:cubicBezTo>
                  <a:cubicBezTo>
                    <a:pt x="69" y="26"/>
                    <a:pt x="66" y="24"/>
                    <a:pt x="64" y="23"/>
                  </a:cubicBezTo>
                  <a:cubicBezTo>
                    <a:pt x="62" y="21"/>
                    <a:pt x="59" y="22"/>
                    <a:pt x="58" y="23"/>
                  </a:cubicBezTo>
                  <a:cubicBezTo>
                    <a:pt x="56" y="24"/>
                    <a:pt x="52" y="21"/>
                    <a:pt x="51" y="21"/>
                  </a:cubicBezTo>
                  <a:cubicBezTo>
                    <a:pt x="50" y="20"/>
                    <a:pt x="50" y="16"/>
                    <a:pt x="48" y="16"/>
                  </a:cubicBezTo>
                  <a:cubicBezTo>
                    <a:pt x="47" y="16"/>
                    <a:pt x="39" y="15"/>
                    <a:pt x="37" y="14"/>
                  </a:cubicBezTo>
                  <a:cubicBezTo>
                    <a:pt x="35" y="14"/>
                    <a:pt x="32" y="14"/>
                    <a:pt x="31" y="15"/>
                  </a:cubicBezTo>
                  <a:cubicBezTo>
                    <a:pt x="31" y="16"/>
                    <a:pt x="27" y="16"/>
                    <a:pt x="26" y="17"/>
                  </a:cubicBezTo>
                  <a:cubicBezTo>
                    <a:pt x="25" y="19"/>
                    <a:pt x="22" y="20"/>
                    <a:pt x="21" y="21"/>
                  </a:cubicBezTo>
                  <a:cubicBezTo>
                    <a:pt x="20" y="22"/>
                    <a:pt x="16" y="22"/>
                    <a:pt x="15" y="25"/>
                  </a:cubicBezTo>
                  <a:cubicBezTo>
                    <a:pt x="14" y="27"/>
                    <a:pt x="9" y="28"/>
                    <a:pt x="7" y="28"/>
                  </a:cubicBezTo>
                  <a:cubicBezTo>
                    <a:pt x="6" y="28"/>
                    <a:pt x="2" y="29"/>
                    <a:pt x="2" y="30"/>
                  </a:cubicBezTo>
                  <a:cubicBezTo>
                    <a:pt x="2" y="31"/>
                    <a:pt x="1" y="31"/>
                    <a:pt x="0" y="31"/>
                  </a:cubicBezTo>
                  <a:cubicBezTo>
                    <a:pt x="0" y="31"/>
                    <a:pt x="0" y="31"/>
                    <a:pt x="1" y="31"/>
                  </a:cubicBezTo>
                  <a:cubicBezTo>
                    <a:pt x="2" y="37"/>
                    <a:pt x="4" y="37"/>
                    <a:pt x="6" y="39"/>
                  </a:cubicBezTo>
                  <a:cubicBezTo>
                    <a:pt x="9" y="41"/>
                    <a:pt x="11" y="43"/>
                    <a:pt x="14" y="43"/>
                  </a:cubicBezTo>
                  <a:cubicBezTo>
                    <a:pt x="16" y="43"/>
                    <a:pt x="20" y="46"/>
                    <a:pt x="20" y="48"/>
                  </a:cubicBezTo>
                  <a:cubicBezTo>
                    <a:pt x="21" y="51"/>
                    <a:pt x="23" y="53"/>
                    <a:pt x="25" y="55"/>
                  </a:cubicBezTo>
                  <a:cubicBezTo>
                    <a:pt x="26" y="56"/>
                    <a:pt x="24" y="60"/>
                    <a:pt x="24" y="63"/>
                  </a:cubicBezTo>
                  <a:cubicBezTo>
                    <a:pt x="24" y="66"/>
                    <a:pt x="21" y="66"/>
                    <a:pt x="22" y="69"/>
                  </a:cubicBezTo>
                  <a:cubicBezTo>
                    <a:pt x="24" y="72"/>
                    <a:pt x="37" y="74"/>
                    <a:pt x="41" y="74"/>
                  </a:cubicBezTo>
                  <a:cubicBezTo>
                    <a:pt x="44" y="74"/>
                    <a:pt x="45" y="77"/>
                    <a:pt x="47" y="77"/>
                  </a:cubicBezTo>
                  <a:cubicBezTo>
                    <a:pt x="49" y="78"/>
                    <a:pt x="49" y="80"/>
                    <a:pt x="52" y="81"/>
                  </a:cubicBezTo>
                  <a:cubicBezTo>
                    <a:pt x="54" y="81"/>
                    <a:pt x="57" y="83"/>
                    <a:pt x="58" y="88"/>
                  </a:cubicBezTo>
                  <a:cubicBezTo>
                    <a:pt x="59" y="92"/>
                    <a:pt x="62" y="94"/>
                    <a:pt x="63" y="96"/>
                  </a:cubicBezTo>
                  <a:cubicBezTo>
                    <a:pt x="63" y="98"/>
                    <a:pt x="69" y="96"/>
                    <a:pt x="73" y="97"/>
                  </a:cubicBezTo>
                  <a:cubicBezTo>
                    <a:pt x="77" y="97"/>
                    <a:pt x="89" y="97"/>
                    <a:pt x="92" y="97"/>
                  </a:cubicBezTo>
                  <a:cubicBezTo>
                    <a:pt x="95" y="98"/>
                    <a:pt x="103" y="97"/>
                    <a:pt x="107" y="101"/>
                  </a:cubicBezTo>
                  <a:cubicBezTo>
                    <a:pt x="111" y="104"/>
                    <a:pt x="113" y="101"/>
                    <a:pt x="115" y="103"/>
                  </a:cubicBezTo>
                  <a:cubicBezTo>
                    <a:pt x="118" y="104"/>
                    <a:pt x="120" y="105"/>
                    <a:pt x="124" y="105"/>
                  </a:cubicBezTo>
                  <a:cubicBezTo>
                    <a:pt x="127" y="104"/>
                    <a:pt x="127" y="107"/>
                    <a:pt x="130" y="108"/>
                  </a:cubicBezTo>
                  <a:cubicBezTo>
                    <a:pt x="133" y="108"/>
                    <a:pt x="137" y="104"/>
                    <a:pt x="144" y="101"/>
                  </a:cubicBezTo>
                  <a:cubicBezTo>
                    <a:pt x="151" y="97"/>
                    <a:pt x="158" y="100"/>
                    <a:pt x="162" y="100"/>
                  </a:cubicBezTo>
                  <a:cubicBezTo>
                    <a:pt x="166" y="101"/>
                    <a:pt x="172" y="99"/>
                    <a:pt x="177" y="94"/>
                  </a:cubicBezTo>
                  <a:cubicBezTo>
                    <a:pt x="181" y="89"/>
                    <a:pt x="186" y="90"/>
                    <a:pt x="186" y="86"/>
                  </a:cubicBezTo>
                  <a:cubicBezTo>
                    <a:pt x="187" y="82"/>
                    <a:pt x="182" y="80"/>
                    <a:pt x="184" y="77"/>
                  </a:cubicBezTo>
                  <a:cubicBezTo>
                    <a:pt x="186" y="73"/>
                    <a:pt x="190" y="74"/>
                    <a:pt x="192" y="75"/>
                  </a:cubicBezTo>
                  <a:cubicBezTo>
                    <a:pt x="194" y="76"/>
                    <a:pt x="200" y="77"/>
                    <a:pt x="205" y="74"/>
                  </a:cubicBezTo>
                  <a:cubicBezTo>
                    <a:pt x="210" y="70"/>
                    <a:pt x="212" y="71"/>
                    <a:pt x="217" y="70"/>
                  </a:cubicBezTo>
                  <a:cubicBezTo>
                    <a:pt x="222" y="69"/>
                    <a:pt x="221" y="66"/>
                    <a:pt x="224" y="63"/>
                  </a:cubicBezTo>
                  <a:cubicBezTo>
                    <a:pt x="227" y="60"/>
                    <a:pt x="231" y="59"/>
                    <a:pt x="234" y="59"/>
                  </a:cubicBezTo>
                  <a:cubicBezTo>
                    <a:pt x="237" y="59"/>
                    <a:pt x="241" y="56"/>
                    <a:pt x="244" y="57"/>
                  </a:cubicBezTo>
                  <a:cubicBezTo>
                    <a:pt x="248" y="58"/>
                    <a:pt x="252" y="59"/>
                    <a:pt x="253" y="56"/>
                  </a:cubicBezTo>
                  <a:cubicBezTo>
                    <a:pt x="253" y="53"/>
                    <a:pt x="245" y="48"/>
                    <a:pt x="242" y="45"/>
                  </a:cubicBezTo>
                  <a:close/>
                </a:path>
              </a:pathLst>
            </a:custGeom>
            <a:grpFill/>
            <a:ln w="9525" cap="flat">
              <a:solidFill>
                <a:schemeClr val="bg1">
                  <a:lumMod val="85000"/>
                </a:schemeClr>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2400" dirty="0"/>
            </a:p>
          </p:txBody>
        </p:sp>
        <p:sp>
          <p:nvSpPr>
            <p:cNvPr id="81" name="Freeform 52">
              <a:extLst>
                <a:ext uri="{FF2B5EF4-FFF2-40B4-BE49-F238E27FC236}">
                  <a16:creationId xmlns:a16="http://schemas.microsoft.com/office/drawing/2014/main" id="{15614C8C-F5DD-4CB4-B18C-823F38ADB96C}"/>
                </a:ext>
              </a:extLst>
            </p:cNvPr>
            <p:cNvSpPr>
              <a:spLocks/>
            </p:cNvSpPr>
            <p:nvPr/>
          </p:nvSpPr>
          <p:spPr bwMode="auto">
            <a:xfrm>
              <a:off x="5049838" y="2405063"/>
              <a:ext cx="9525" cy="28575"/>
            </a:xfrm>
            <a:custGeom>
              <a:avLst/>
              <a:gdLst>
                <a:gd name="T0" fmla="*/ 2 w 4"/>
                <a:gd name="T1" fmla="*/ 0 h 11"/>
                <a:gd name="T2" fmla="*/ 0 w 4"/>
                <a:gd name="T3" fmla="*/ 6 h 11"/>
                <a:gd name="T4" fmla="*/ 3 w 4"/>
                <a:gd name="T5" fmla="*/ 11 h 11"/>
                <a:gd name="T6" fmla="*/ 4 w 4"/>
                <a:gd name="T7" fmla="*/ 2 h 11"/>
                <a:gd name="T8" fmla="*/ 4 w 4"/>
                <a:gd name="T9" fmla="*/ 0 h 11"/>
                <a:gd name="T10" fmla="*/ 2 w 4"/>
                <a:gd name="T11" fmla="*/ 0 h 11"/>
              </a:gdLst>
              <a:ahLst/>
              <a:cxnLst>
                <a:cxn ang="0">
                  <a:pos x="T0" y="T1"/>
                </a:cxn>
                <a:cxn ang="0">
                  <a:pos x="T2" y="T3"/>
                </a:cxn>
                <a:cxn ang="0">
                  <a:pos x="T4" y="T5"/>
                </a:cxn>
                <a:cxn ang="0">
                  <a:pos x="T6" y="T7"/>
                </a:cxn>
                <a:cxn ang="0">
                  <a:pos x="T8" y="T9"/>
                </a:cxn>
                <a:cxn ang="0">
                  <a:pos x="T10" y="T11"/>
                </a:cxn>
              </a:cxnLst>
              <a:rect l="0" t="0" r="r" b="b"/>
              <a:pathLst>
                <a:path w="4" h="11">
                  <a:moveTo>
                    <a:pt x="2" y="0"/>
                  </a:moveTo>
                  <a:cubicBezTo>
                    <a:pt x="1" y="1"/>
                    <a:pt x="0" y="5"/>
                    <a:pt x="0" y="6"/>
                  </a:cubicBezTo>
                  <a:cubicBezTo>
                    <a:pt x="0" y="7"/>
                    <a:pt x="1" y="9"/>
                    <a:pt x="3" y="11"/>
                  </a:cubicBezTo>
                  <a:cubicBezTo>
                    <a:pt x="4" y="8"/>
                    <a:pt x="4" y="3"/>
                    <a:pt x="4" y="2"/>
                  </a:cubicBezTo>
                  <a:cubicBezTo>
                    <a:pt x="4" y="1"/>
                    <a:pt x="4" y="1"/>
                    <a:pt x="4" y="0"/>
                  </a:cubicBezTo>
                  <a:cubicBezTo>
                    <a:pt x="3" y="0"/>
                    <a:pt x="2" y="0"/>
                    <a:pt x="2" y="0"/>
                  </a:cubicBezTo>
                  <a:close/>
                </a:path>
              </a:pathLst>
            </a:custGeom>
            <a:grpFill/>
            <a:ln w="9525" cap="flat">
              <a:solidFill>
                <a:schemeClr val="bg1">
                  <a:lumMod val="85000"/>
                </a:schemeClr>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2400" dirty="0"/>
            </a:p>
          </p:txBody>
        </p:sp>
        <p:sp>
          <p:nvSpPr>
            <p:cNvPr id="82" name="Freeform 53">
              <a:extLst>
                <a:ext uri="{FF2B5EF4-FFF2-40B4-BE49-F238E27FC236}">
                  <a16:creationId xmlns:a16="http://schemas.microsoft.com/office/drawing/2014/main" id="{487D44A1-9EE1-454B-85E6-BD7BD2FB9193}"/>
                </a:ext>
              </a:extLst>
            </p:cNvPr>
            <p:cNvSpPr>
              <a:spLocks/>
            </p:cNvSpPr>
            <p:nvPr/>
          </p:nvSpPr>
          <p:spPr bwMode="auto">
            <a:xfrm>
              <a:off x="5032376" y="2387600"/>
              <a:ext cx="30163" cy="85725"/>
            </a:xfrm>
            <a:custGeom>
              <a:avLst/>
              <a:gdLst>
                <a:gd name="T0" fmla="*/ 6 w 12"/>
                <a:gd name="T1" fmla="*/ 33 h 34"/>
                <a:gd name="T2" fmla="*/ 7 w 12"/>
                <a:gd name="T3" fmla="*/ 34 h 34"/>
                <a:gd name="T4" fmla="*/ 9 w 12"/>
                <a:gd name="T5" fmla="*/ 22 h 34"/>
                <a:gd name="T6" fmla="*/ 10 w 12"/>
                <a:gd name="T7" fmla="*/ 18 h 34"/>
                <a:gd name="T8" fmla="*/ 7 w 12"/>
                <a:gd name="T9" fmla="*/ 13 h 34"/>
                <a:gd name="T10" fmla="*/ 9 w 12"/>
                <a:gd name="T11" fmla="*/ 7 h 34"/>
                <a:gd name="T12" fmla="*/ 11 w 12"/>
                <a:gd name="T13" fmla="*/ 7 h 34"/>
                <a:gd name="T14" fmla="*/ 12 w 12"/>
                <a:gd name="T15" fmla="*/ 2 h 34"/>
                <a:gd name="T16" fmla="*/ 8 w 12"/>
                <a:gd name="T17" fmla="*/ 0 h 34"/>
                <a:gd name="T18" fmla="*/ 7 w 12"/>
                <a:gd name="T19" fmla="*/ 4 h 34"/>
                <a:gd name="T20" fmla="*/ 0 w 12"/>
                <a:gd name="T21" fmla="*/ 18 h 34"/>
                <a:gd name="T22" fmla="*/ 6 w 12"/>
                <a:gd name="T23" fmla="*/ 32 h 34"/>
                <a:gd name="T24" fmla="*/ 6 w 12"/>
                <a:gd name="T25"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 h="34">
                  <a:moveTo>
                    <a:pt x="6" y="33"/>
                  </a:moveTo>
                  <a:cubicBezTo>
                    <a:pt x="6" y="33"/>
                    <a:pt x="6" y="34"/>
                    <a:pt x="7" y="34"/>
                  </a:cubicBezTo>
                  <a:cubicBezTo>
                    <a:pt x="7" y="29"/>
                    <a:pt x="8" y="23"/>
                    <a:pt x="9" y="22"/>
                  </a:cubicBezTo>
                  <a:cubicBezTo>
                    <a:pt x="10" y="21"/>
                    <a:pt x="10" y="20"/>
                    <a:pt x="10" y="18"/>
                  </a:cubicBezTo>
                  <a:cubicBezTo>
                    <a:pt x="8" y="16"/>
                    <a:pt x="7" y="14"/>
                    <a:pt x="7" y="13"/>
                  </a:cubicBezTo>
                  <a:cubicBezTo>
                    <a:pt x="7" y="12"/>
                    <a:pt x="8" y="8"/>
                    <a:pt x="9" y="7"/>
                  </a:cubicBezTo>
                  <a:cubicBezTo>
                    <a:pt x="9" y="7"/>
                    <a:pt x="10" y="7"/>
                    <a:pt x="11" y="7"/>
                  </a:cubicBezTo>
                  <a:cubicBezTo>
                    <a:pt x="11" y="6"/>
                    <a:pt x="12" y="4"/>
                    <a:pt x="12" y="2"/>
                  </a:cubicBezTo>
                  <a:cubicBezTo>
                    <a:pt x="8" y="0"/>
                    <a:pt x="8" y="0"/>
                    <a:pt x="8" y="0"/>
                  </a:cubicBezTo>
                  <a:cubicBezTo>
                    <a:pt x="7" y="1"/>
                    <a:pt x="7" y="3"/>
                    <a:pt x="7" y="4"/>
                  </a:cubicBezTo>
                  <a:cubicBezTo>
                    <a:pt x="6" y="8"/>
                    <a:pt x="2" y="15"/>
                    <a:pt x="0" y="18"/>
                  </a:cubicBezTo>
                  <a:cubicBezTo>
                    <a:pt x="6" y="32"/>
                    <a:pt x="6" y="32"/>
                    <a:pt x="6" y="32"/>
                  </a:cubicBezTo>
                  <a:lnTo>
                    <a:pt x="6" y="33"/>
                  </a:lnTo>
                  <a:close/>
                </a:path>
              </a:pathLst>
            </a:custGeom>
            <a:grpFill/>
            <a:ln w="9525" cap="flat">
              <a:solidFill>
                <a:schemeClr val="bg1">
                  <a:lumMod val="85000"/>
                </a:schemeClr>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2400" dirty="0"/>
            </a:p>
          </p:txBody>
        </p:sp>
        <p:sp>
          <p:nvSpPr>
            <p:cNvPr id="83" name="Freeform 54">
              <a:extLst>
                <a:ext uri="{FF2B5EF4-FFF2-40B4-BE49-F238E27FC236}">
                  <a16:creationId xmlns:a16="http://schemas.microsoft.com/office/drawing/2014/main" id="{26302066-42A0-4D08-AFF1-F8B195EC78FC}"/>
                </a:ext>
              </a:extLst>
            </p:cNvPr>
            <p:cNvSpPr>
              <a:spLocks/>
            </p:cNvSpPr>
            <p:nvPr/>
          </p:nvSpPr>
          <p:spPr bwMode="auto">
            <a:xfrm>
              <a:off x="5049838" y="2387600"/>
              <a:ext cx="82550" cy="93663"/>
            </a:xfrm>
            <a:custGeom>
              <a:avLst/>
              <a:gdLst>
                <a:gd name="T0" fmla="*/ 31 w 33"/>
                <a:gd name="T1" fmla="*/ 0 h 37"/>
                <a:gd name="T2" fmla="*/ 21 w 33"/>
                <a:gd name="T3" fmla="*/ 4 h 37"/>
                <a:gd name="T4" fmla="*/ 13 w 33"/>
                <a:gd name="T5" fmla="*/ 9 h 37"/>
                <a:gd name="T6" fmla="*/ 6 w 33"/>
                <a:gd name="T7" fmla="*/ 5 h 37"/>
                <a:gd name="T8" fmla="*/ 5 w 33"/>
                <a:gd name="T9" fmla="*/ 2 h 37"/>
                <a:gd name="T10" fmla="*/ 5 w 33"/>
                <a:gd name="T11" fmla="*/ 2 h 37"/>
                <a:gd name="T12" fmla="*/ 4 w 33"/>
                <a:gd name="T13" fmla="*/ 9 h 37"/>
                <a:gd name="T14" fmla="*/ 2 w 33"/>
                <a:gd name="T15" fmla="*/ 22 h 37"/>
                <a:gd name="T16" fmla="*/ 0 w 33"/>
                <a:gd name="T17" fmla="*/ 34 h 37"/>
                <a:gd name="T18" fmla="*/ 7 w 33"/>
                <a:gd name="T19" fmla="*/ 37 h 37"/>
                <a:gd name="T20" fmla="*/ 13 w 33"/>
                <a:gd name="T21" fmla="*/ 32 h 37"/>
                <a:gd name="T22" fmla="*/ 18 w 33"/>
                <a:gd name="T23" fmla="*/ 30 h 37"/>
                <a:gd name="T24" fmla="*/ 23 w 33"/>
                <a:gd name="T25" fmla="*/ 26 h 37"/>
                <a:gd name="T26" fmla="*/ 17 w 33"/>
                <a:gd name="T27" fmla="*/ 19 h 37"/>
                <a:gd name="T28" fmla="*/ 25 w 33"/>
                <a:gd name="T29" fmla="*/ 14 h 37"/>
                <a:gd name="T30" fmla="*/ 33 w 33"/>
                <a:gd name="T31" fmla="*/ 11 h 37"/>
                <a:gd name="T32" fmla="*/ 33 w 33"/>
                <a:gd name="T33" fmla="*/ 11 h 37"/>
                <a:gd name="T34" fmla="*/ 32 w 33"/>
                <a:gd name="T35" fmla="*/ 4 h 37"/>
                <a:gd name="T36" fmla="*/ 31 w 33"/>
                <a:gd name="T37"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 h="37">
                  <a:moveTo>
                    <a:pt x="31" y="0"/>
                  </a:moveTo>
                  <a:cubicBezTo>
                    <a:pt x="26" y="2"/>
                    <a:pt x="21" y="4"/>
                    <a:pt x="21" y="4"/>
                  </a:cubicBezTo>
                  <a:cubicBezTo>
                    <a:pt x="18" y="5"/>
                    <a:pt x="13" y="9"/>
                    <a:pt x="13" y="9"/>
                  </a:cubicBezTo>
                  <a:cubicBezTo>
                    <a:pt x="6" y="5"/>
                    <a:pt x="6" y="5"/>
                    <a:pt x="6" y="5"/>
                  </a:cubicBezTo>
                  <a:cubicBezTo>
                    <a:pt x="5" y="2"/>
                    <a:pt x="5" y="2"/>
                    <a:pt x="5" y="2"/>
                  </a:cubicBezTo>
                  <a:cubicBezTo>
                    <a:pt x="5" y="2"/>
                    <a:pt x="5" y="2"/>
                    <a:pt x="5" y="2"/>
                  </a:cubicBezTo>
                  <a:cubicBezTo>
                    <a:pt x="5" y="5"/>
                    <a:pt x="4" y="8"/>
                    <a:pt x="4" y="9"/>
                  </a:cubicBezTo>
                  <a:cubicBezTo>
                    <a:pt x="4" y="11"/>
                    <a:pt x="4" y="20"/>
                    <a:pt x="2" y="22"/>
                  </a:cubicBezTo>
                  <a:cubicBezTo>
                    <a:pt x="1" y="23"/>
                    <a:pt x="0" y="29"/>
                    <a:pt x="0" y="34"/>
                  </a:cubicBezTo>
                  <a:cubicBezTo>
                    <a:pt x="2" y="35"/>
                    <a:pt x="5" y="37"/>
                    <a:pt x="7" y="37"/>
                  </a:cubicBezTo>
                  <a:cubicBezTo>
                    <a:pt x="10" y="37"/>
                    <a:pt x="13" y="34"/>
                    <a:pt x="13" y="32"/>
                  </a:cubicBezTo>
                  <a:cubicBezTo>
                    <a:pt x="13" y="30"/>
                    <a:pt x="16" y="30"/>
                    <a:pt x="18" y="30"/>
                  </a:cubicBezTo>
                  <a:cubicBezTo>
                    <a:pt x="21" y="30"/>
                    <a:pt x="21" y="27"/>
                    <a:pt x="23" y="26"/>
                  </a:cubicBezTo>
                  <a:cubicBezTo>
                    <a:pt x="25" y="25"/>
                    <a:pt x="19" y="20"/>
                    <a:pt x="17" y="19"/>
                  </a:cubicBezTo>
                  <a:cubicBezTo>
                    <a:pt x="15" y="18"/>
                    <a:pt x="18" y="14"/>
                    <a:pt x="25" y="14"/>
                  </a:cubicBezTo>
                  <a:cubicBezTo>
                    <a:pt x="31" y="14"/>
                    <a:pt x="30" y="11"/>
                    <a:pt x="33" y="11"/>
                  </a:cubicBezTo>
                  <a:cubicBezTo>
                    <a:pt x="33" y="11"/>
                    <a:pt x="33" y="11"/>
                    <a:pt x="33" y="11"/>
                  </a:cubicBezTo>
                  <a:cubicBezTo>
                    <a:pt x="33" y="9"/>
                    <a:pt x="32" y="5"/>
                    <a:pt x="32" y="4"/>
                  </a:cubicBezTo>
                  <a:cubicBezTo>
                    <a:pt x="31" y="2"/>
                    <a:pt x="31" y="1"/>
                    <a:pt x="31" y="0"/>
                  </a:cubicBezTo>
                  <a:close/>
                </a:path>
              </a:pathLst>
            </a:custGeom>
            <a:grpFill/>
            <a:ln w="9525" cap="flat">
              <a:solidFill>
                <a:schemeClr val="bg1">
                  <a:lumMod val="85000"/>
                </a:schemeClr>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2400" dirty="0"/>
            </a:p>
          </p:txBody>
        </p:sp>
        <p:sp>
          <p:nvSpPr>
            <p:cNvPr id="84" name="Freeform 55">
              <a:extLst>
                <a:ext uri="{FF2B5EF4-FFF2-40B4-BE49-F238E27FC236}">
                  <a16:creationId xmlns:a16="http://schemas.microsoft.com/office/drawing/2014/main" id="{CBBB4366-A49B-4BD2-A097-EAF76D2CE174}"/>
                </a:ext>
              </a:extLst>
            </p:cNvPr>
            <p:cNvSpPr>
              <a:spLocks/>
            </p:cNvSpPr>
            <p:nvPr/>
          </p:nvSpPr>
          <p:spPr bwMode="auto">
            <a:xfrm>
              <a:off x="5753101" y="2155825"/>
              <a:ext cx="222250" cy="96838"/>
            </a:xfrm>
            <a:custGeom>
              <a:avLst/>
              <a:gdLst>
                <a:gd name="T0" fmla="*/ 82 w 88"/>
                <a:gd name="T1" fmla="*/ 7 h 38"/>
                <a:gd name="T2" fmla="*/ 74 w 88"/>
                <a:gd name="T3" fmla="*/ 5 h 38"/>
                <a:gd name="T4" fmla="*/ 53 w 88"/>
                <a:gd name="T5" fmla="*/ 4 h 38"/>
                <a:gd name="T6" fmla="*/ 43 w 88"/>
                <a:gd name="T7" fmla="*/ 1 h 38"/>
                <a:gd name="T8" fmla="*/ 34 w 88"/>
                <a:gd name="T9" fmla="*/ 4 h 38"/>
                <a:gd name="T10" fmla="*/ 27 w 88"/>
                <a:gd name="T11" fmla="*/ 5 h 38"/>
                <a:gd name="T12" fmla="*/ 16 w 88"/>
                <a:gd name="T13" fmla="*/ 5 h 38"/>
                <a:gd name="T14" fmla="*/ 11 w 88"/>
                <a:gd name="T15" fmla="*/ 11 h 38"/>
                <a:gd name="T16" fmla="*/ 9 w 88"/>
                <a:gd name="T17" fmla="*/ 15 h 38"/>
                <a:gd name="T18" fmla="*/ 12 w 88"/>
                <a:gd name="T19" fmla="*/ 18 h 38"/>
                <a:gd name="T20" fmla="*/ 18 w 88"/>
                <a:gd name="T21" fmla="*/ 18 h 38"/>
                <a:gd name="T22" fmla="*/ 29 w 88"/>
                <a:gd name="T23" fmla="*/ 23 h 38"/>
                <a:gd name="T24" fmla="*/ 26 w 88"/>
                <a:gd name="T25" fmla="*/ 27 h 38"/>
                <a:gd name="T26" fmla="*/ 18 w 88"/>
                <a:gd name="T27" fmla="*/ 28 h 38"/>
                <a:gd name="T28" fmla="*/ 6 w 88"/>
                <a:gd name="T29" fmla="*/ 30 h 38"/>
                <a:gd name="T30" fmla="*/ 1 w 88"/>
                <a:gd name="T31" fmla="*/ 35 h 38"/>
                <a:gd name="T32" fmla="*/ 12 w 88"/>
                <a:gd name="T33" fmla="*/ 35 h 38"/>
                <a:gd name="T34" fmla="*/ 19 w 88"/>
                <a:gd name="T35" fmla="*/ 36 h 38"/>
                <a:gd name="T36" fmla="*/ 26 w 88"/>
                <a:gd name="T37" fmla="*/ 37 h 38"/>
                <a:gd name="T38" fmla="*/ 37 w 88"/>
                <a:gd name="T39" fmla="*/ 36 h 38"/>
                <a:gd name="T40" fmla="*/ 38 w 88"/>
                <a:gd name="T41" fmla="*/ 32 h 38"/>
                <a:gd name="T42" fmla="*/ 41 w 88"/>
                <a:gd name="T43" fmla="*/ 30 h 38"/>
                <a:gd name="T44" fmla="*/ 46 w 88"/>
                <a:gd name="T45" fmla="*/ 27 h 38"/>
                <a:gd name="T46" fmla="*/ 51 w 88"/>
                <a:gd name="T47" fmla="*/ 26 h 38"/>
                <a:gd name="T48" fmla="*/ 56 w 88"/>
                <a:gd name="T49" fmla="*/ 27 h 38"/>
                <a:gd name="T50" fmla="*/ 61 w 88"/>
                <a:gd name="T51" fmla="*/ 24 h 38"/>
                <a:gd name="T52" fmla="*/ 68 w 88"/>
                <a:gd name="T53" fmla="*/ 22 h 38"/>
                <a:gd name="T54" fmla="*/ 74 w 88"/>
                <a:gd name="T55" fmla="*/ 19 h 38"/>
                <a:gd name="T56" fmla="*/ 80 w 88"/>
                <a:gd name="T57" fmla="*/ 15 h 38"/>
                <a:gd name="T58" fmla="*/ 88 w 88"/>
                <a:gd name="T59" fmla="*/ 11 h 38"/>
                <a:gd name="T60" fmla="*/ 88 w 88"/>
                <a:gd name="T61" fmla="*/ 10 h 38"/>
                <a:gd name="T62" fmla="*/ 82 w 88"/>
                <a:gd name="T63" fmla="*/ 7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8" h="38">
                  <a:moveTo>
                    <a:pt x="82" y="7"/>
                  </a:moveTo>
                  <a:cubicBezTo>
                    <a:pt x="79" y="3"/>
                    <a:pt x="78" y="6"/>
                    <a:pt x="74" y="5"/>
                  </a:cubicBezTo>
                  <a:cubicBezTo>
                    <a:pt x="70" y="4"/>
                    <a:pt x="56" y="3"/>
                    <a:pt x="53" y="4"/>
                  </a:cubicBezTo>
                  <a:cubicBezTo>
                    <a:pt x="50" y="5"/>
                    <a:pt x="45" y="2"/>
                    <a:pt x="43" y="1"/>
                  </a:cubicBezTo>
                  <a:cubicBezTo>
                    <a:pt x="41" y="0"/>
                    <a:pt x="35" y="1"/>
                    <a:pt x="34" y="4"/>
                  </a:cubicBezTo>
                  <a:cubicBezTo>
                    <a:pt x="34" y="7"/>
                    <a:pt x="31" y="7"/>
                    <a:pt x="27" y="5"/>
                  </a:cubicBezTo>
                  <a:cubicBezTo>
                    <a:pt x="23" y="3"/>
                    <a:pt x="16" y="3"/>
                    <a:pt x="16" y="5"/>
                  </a:cubicBezTo>
                  <a:cubicBezTo>
                    <a:pt x="16" y="8"/>
                    <a:pt x="13" y="10"/>
                    <a:pt x="11" y="11"/>
                  </a:cubicBezTo>
                  <a:cubicBezTo>
                    <a:pt x="11" y="11"/>
                    <a:pt x="10" y="13"/>
                    <a:pt x="9" y="15"/>
                  </a:cubicBezTo>
                  <a:cubicBezTo>
                    <a:pt x="10" y="16"/>
                    <a:pt x="11" y="17"/>
                    <a:pt x="12" y="18"/>
                  </a:cubicBezTo>
                  <a:cubicBezTo>
                    <a:pt x="13" y="20"/>
                    <a:pt x="18" y="20"/>
                    <a:pt x="18" y="18"/>
                  </a:cubicBezTo>
                  <a:cubicBezTo>
                    <a:pt x="19" y="16"/>
                    <a:pt x="25" y="20"/>
                    <a:pt x="29" y="23"/>
                  </a:cubicBezTo>
                  <a:cubicBezTo>
                    <a:pt x="33" y="26"/>
                    <a:pt x="27" y="24"/>
                    <a:pt x="26" y="27"/>
                  </a:cubicBezTo>
                  <a:cubicBezTo>
                    <a:pt x="24" y="30"/>
                    <a:pt x="19" y="27"/>
                    <a:pt x="18" y="28"/>
                  </a:cubicBezTo>
                  <a:cubicBezTo>
                    <a:pt x="17" y="29"/>
                    <a:pt x="9" y="30"/>
                    <a:pt x="6" y="30"/>
                  </a:cubicBezTo>
                  <a:cubicBezTo>
                    <a:pt x="4" y="29"/>
                    <a:pt x="0" y="33"/>
                    <a:pt x="1" y="35"/>
                  </a:cubicBezTo>
                  <a:cubicBezTo>
                    <a:pt x="1" y="36"/>
                    <a:pt x="9" y="34"/>
                    <a:pt x="12" y="35"/>
                  </a:cubicBezTo>
                  <a:cubicBezTo>
                    <a:pt x="15" y="37"/>
                    <a:pt x="18" y="34"/>
                    <a:pt x="19" y="36"/>
                  </a:cubicBezTo>
                  <a:cubicBezTo>
                    <a:pt x="21" y="38"/>
                    <a:pt x="24" y="36"/>
                    <a:pt x="26" y="37"/>
                  </a:cubicBezTo>
                  <a:cubicBezTo>
                    <a:pt x="28" y="38"/>
                    <a:pt x="36" y="36"/>
                    <a:pt x="37" y="36"/>
                  </a:cubicBezTo>
                  <a:cubicBezTo>
                    <a:pt x="38" y="35"/>
                    <a:pt x="38" y="34"/>
                    <a:pt x="38" y="32"/>
                  </a:cubicBezTo>
                  <a:cubicBezTo>
                    <a:pt x="38" y="30"/>
                    <a:pt x="40" y="31"/>
                    <a:pt x="41" y="30"/>
                  </a:cubicBezTo>
                  <a:cubicBezTo>
                    <a:pt x="43" y="30"/>
                    <a:pt x="44" y="27"/>
                    <a:pt x="46" y="27"/>
                  </a:cubicBezTo>
                  <a:cubicBezTo>
                    <a:pt x="47" y="27"/>
                    <a:pt x="49" y="25"/>
                    <a:pt x="51" y="26"/>
                  </a:cubicBezTo>
                  <a:cubicBezTo>
                    <a:pt x="52" y="26"/>
                    <a:pt x="54" y="29"/>
                    <a:pt x="56" y="27"/>
                  </a:cubicBezTo>
                  <a:cubicBezTo>
                    <a:pt x="57" y="26"/>
                    <a:pt x="58" y="27"/>
                    <a:pt x="61" y="24"/>
                  </a:cubicBezTo>
                  <a:cubicBezTo>
                    <a:pt x="63" y="21"/>
                    <a:pt x="65" y="22"/>
                    <a:pt x="68" y="22"/>
                  </a:cubicBezTo>
                  <a:cubicBezTo>
                    <a:pt x="72" y="23"/>
                    <a:pt x="73" y="21"/>
                    <a:pt x="74" y="19"/>
                  </a:cubicBezTo>
                  <a:cubicBezTo>
                    <a:pt x="75" y="16"/>
                    <a:pt x="79" y="16"/>
                    <a:pt x="80" y="15"/>
                  </a:cubicBezTo>
                  <a:cubicBezTo>
                    <a:pt x="82" y="14"/>
                    <a:pt x="86" y="12"/>
                    <a:pt x="88" y="11"/>
                  </a:cubicBezTo>
                  <a:cubicBezTo>
                    <a:pt x="88" y="11"/>
                    <a:pt x="88" y="11"/>
                    <a:pt x="88" y="10"/>
                  </a:cubicBezTo>
                  <a:cubicBezTo>
                    <a:pt x="85" y="7"/>
                    <a:pt x="84" y="10"/>
                    <a:pt x="82" y="7"/>
                  </a:cubicBezTo>
                  <a:close/>
                </a:path>
              </a:pathLst>
            </a:custGeom>
            <a:grpFill/>
            <a:ln w="9525" cap="flat">
              <a:solidFill>
                <a:schemeClr val="bg1">
                  <a:lumMod val="85000"/>
                </a:schemeClr>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2400" dirty="0"/>
            </a:p>
          </p:txBody>
        </p:sp>
        <p:sp>
          <p:nvSpPr>
            <p:cNvPr id="85" name="Freeform 56">
              <a:extLst>
                <a:ext uri="{FF2B5EF4-FFF2-40B4-BE49-F238E27FC236}">
                  <a16:creationId xmlns:a16="http://schemas.microsoft.com/office/drawing/2014/main" id="{5443CAA7-115D-4C48-9BF5-76F6983B45F3}"/>
                </a:ext>
              </a:extLst>
            </p:cNvPr>
            <p:cNvSpPr>
              <a:spLocks/>
            </p:cNvSpPr>
            <p:nvPr/>
          </p:nvSpPr>
          <p:spPr bwMode="auto">
            <a:xfrm>
              <a:off x="5148263" y="2143125"/>
              <a:ext cx="139700" cy="63500"/>
            </a:xfrm>
            <a:custGeom>
              <a:avLst/>
              <a:gdLst>
                <a:gd name="T0" fmla="*/ 23 w 56"/>
                <a:gd name="T1" fmla="*/ 20 h 25"/>
                <a:gd name="T2" fmla="*/ 28 w 56"/>
                <a:gd name="T3" fmla="*/ 24 h 25"/>
                <a:gd name="T4" fmla="*/ 29 w 56"/>
                <a:gd name="T5" fmla="*/ 25 h 25"/>
                <a:gd name="T6" fmla="*/ 37 w 56"/>
                <a:gd name="T7" fmla="*/ 23 h 25"/>
                <a:gd name="T8" fmla="*/ 44 w 56"/>
                <a:gd name="T9" fmla="*/ 24 h 25"/>
                <a:gd name="T10" fmla="*/ 43 w 56"/>
                <a:gd name="T11" fmla="*/ 22 h 25"/>
                <a:gd name="T12" fmla="*/ 49 w 56"/>
                <a:gd name="T13" fmla="*/ 24 h 25"/>
                <a:gd name="T14" fmla="*/ 55 w 56"/>
                <a:gd name="T15" fmla="*/ 24 h 25"/>
                <a:gd name="T16" fmla="*/ 52 w 56"/>
                <a:gd name="T17" fmla="*/ 21 h 25"/>
                <a:gd name="T18" fmla="*/ 54 w 56"/>
                <a:gd name="T19" fmla="*/ 18 h 25"/>
                <a:gd name="T20" fmla="*/ 49 w 56"/>
                <a:gd name="T21" fmla="*/ 15 h 25"/>
                <a:gd name="T22" fmla="*/ 47 w 56"/>
                <a:gd name="T23" fmla="*/ 10 h 25"/>
                <a:gd name="T24" fmla="*/ 44 w 56"/>
                <a:gd name="T25" fmla="*/ 9 h 25"/>
                <a:gd name="T26" fmla="*/ 36 w 56"/>
                <a:gd name="T27" fmla="*/ 10 h 25"/>
                <a:gd name="T28" fmla="*/ 31 w 56"/>
                <a:gd name="T29" fmla="*/ 8 h 25"/>
                <a:gd name="T30" fmla="*/ 26 w 56"/>
                <a:gd name="T31" fmla="*/ 4 h 25"/>
                <a:gd name="T32" fmla="*/ 13 w 56"/>
                <a:gd name="T33" fmla="*/ 3 h 25"/>
                <a:gd name="T34" fmla="*/ 4 w 56"/>
                <a:gd name="T35" fmla="*/ 1 h 25"/>
                <a:gd name="T36" fmla="*/ 0 w 56"/>
                <a:gd name="T37" fmla="*/ 2 h 25"/>
                <a:gd name="T38" fmla="*/ 13 w 56"/>
                <a:gd name="T39" fmla="*/ 9 h 25"/>
                <a:gd name="T40" fmla="*/ 16 w 56"/>
                <a:gd name="T41" fmla="*/ 17 h 25"/>
                <a:gd name="T42" fmla="*/ 14 w 56"/>
                <a:gd name="T43" fmla="*/ 20 h 25"/>
                <a:gd name="T44" fmla="*/ 23 w 56"/>
                <a:gd name="T45" fmla="*/ 2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6" h="25">
                  <a:moveTo>
                    <a:pt x="23" y="20"/>
                  </a:moveTo>
                  <a:cubicBezTo>
                    <a:pt x="25" y="18"/>
                    <a:pt x="26" y="21"/>
                    <a:pt x="28" y="24"/>
                  </a:cubicBezTo>
                  <a:cubicBezTo>
                    <a:pt x="28" y="24"/>
                    <a:pt x="28" y="25"/>
                    <a:pt x="29" y="25"/>
                  </a:cubicBezTo>
                  <a:cubicBezTo>
                    <a:pt x="32" y="24"/>
                    <a:pt x="34" y="23"/>
                    <a:pt x="37" y="23"/>
                  </a:cubicBezTo>
                  <a:cubicBezTo>
                    <a:pt x="39" y="23"/>
                    <a:pt x="42" y="23"/>
                    <a:pt x="44" y="24"/>
                  </a:cubicBezTo>
                  <a:cubicBezTo>
                    <a:pt x="43" y="23"/>
                    <a:pt x="43" y="22"/>
                    <a:pt x="43" y="22"/>
                  </a:cubicBezTo>
                  <a:cubicBezTo>
                    <a:pt x="44" y="21"/>
                    <a:pt x="48" y="23"/>
                    <a:pt x="49" y="24"/>
                  </a:cubicBezTo>
                  <a:cubicBezTo>
                    <a:pt x="50" y="25"/>
                    <a:pt x="54" y="25"/>
                    <a:pt x="55" y="24"/>
                  </a:cubicBezTo>
                  <a:cubicBezTo>
                    <a:pt x="56" y="23"/>
                    <a:pt x="53" y="22"/>
                    <a:pt x="52" y="21"/>
                  </a:cubicBezTo>
                  <a:cubicBezTo>
                    <a:pt x="52" y="20"/>
                    <a:pt x="53" y="19"/>
                    <a:pt x="54" y="18"/>
                  </a:cubicBezTo>
                  <a:cubicBezTo>
                    <a:pt x="52" y="17"/>
                    <a:pt x="50" y="15"/>
                    <a:pt x="49" y="15"/>
                  </a:cubicBezTo>
                  <a:cubicBezTo>
                    <a:pt x="48" y="15"/>
                    <a:pt x="48" y="10"/>
                    <a:pt x="47" y="10"/>
                  </a:cubicBezTo>
                  <a:cubicBezTo>
                    <a:pt x="45" y="10"/>
                    <a:pt x="45" y="9"/>
                    <a:pt x="44" y="9"/>
                  </a:cubicBezTo>
                  <a:cubicBezTo>
                    <a:pt x="42" y="9"/>
                    <a:pt x="37" y="9"/>
                    <a:pt x="36" y="10"/>
                  </a:cubicBezTo>
                  <a:cubicBezTo>
                    <a:pt x="34" y="11"/>
                    <a:pt x="32" y="8"/>
                    <a:pt x="31" y="8"/>
                  </a:cubicBezTo>
                  <a:cubicBezTo>
                    <a:pt x="29" y="8"/>
                    <a:pt x="27" y="6"/>
                    <a:pt x="26" y="4"/>
                  </a:cubicBezTo>
                  <a:cubicBezTo>
                    <a:pt x="25" y="3"/>
                    <a:pt x="16" y="5"/>
                    <a:pt x="13" y="3"/>
                  </a:cubicBezTo>
                  <a:cubicBezTo>
                    <a:pt x="11" y="2"/>
                    <a:pt x="6" y="0"/>
                    <a:pt x="4" y="1"/>
                  </a:cubicBezTo>
                  <a:cubicBezTo>
                    <a:pt x="3" y="1"/>
                    <a:pt x="2" y="1"/>
                    <a:pt x="0" y="2"/>
                  </a:cubicBezTo>
                  <a:cubicBezTo>
                    <a:pt x="5" y="5"/>
                    <a:pt x="12" y="4"/>
                    <a:pt x="13" y="9"/>
                  </a:cubicBezTo>
                  <a:cubicBezTo>
                    <a:pt x="14" y="15"/>
                    <a:pt x="17" y="12"/>
                    <a:pt x="16" y="17"/>
                  </a:cubicBezTo>
                  <a:cubicBezTo>
                    <a:pt x="16" y="18"/>
                    <a:pt x="15" y="19"/>
                    <a:pt x="14" y="20"/>
                  </a:cubicBezTo>
                  <a:cubicBezTo>
                    <a:pt x="18" y="20"/>
                    <a:pt x="21" y="20"/>
                    <a:pt x="23" y="20"/>
                  </a:cubicBezTo>
                  <a:close/>
                </a:path>
              </a:pathLst>
            </a:custGeom>
            <a:grpFill/>
            <a:ln w="9525" cap="flat">
              <a:solidFill>
                <a:schemeClr val="bg1">
                  <a:lumMod val="85000"/>
                </a:schemeClr>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2400" dirty="0"/>
            </a:p>
          </p:txBody>
        </p:sp>
        <p:sp>
          <p:nvSpPr>
            <p:cNvPr id="86" name="Freeform 57">
              <a:extLst>
                <a:ext uri="{FF2B5EF4-FFF2-40B4-BE49-F238E27FC236}">
                  <a16:creationId xmlns:a16="http://schemas.microsoft.com/office/drawing/2014/main" id="{BB4745F5-31A1-4AB5-85CF-A5D16C88C4B2}"/>
                </a:ext>
              </a:extLst>
            </p:cNvPr>
            <p:cNvSpPr>
              <a:spLocks noEditPoints="1"/>
            </p:cNvSpPr>
            <p:nvPr/>
          </p:nvSpPr>
          <p:spPr bwMode="auto">
            <a:xfrm>
              <a:off x="4868863" y="2179638"/>
              <a:ext cx="379413" cy="150813"/>
            </a:xfrm>
            <a:custGeom>
              <a:avLst/>
              <a:gdLst>
                <a:gd name="T0" fmla="*/ 147 w 151"/>
                <a:gd name="T1" fmla="*/ 42 h 60"/>
                <a:gd name="T2" fmla="*/ 147 w 151"/>
                <a:gd name="T3" fmla="*/ 33 h 60"/>
                <a:gd name="T4" fmla="*/ 147 w 151"/>
                <a:gd name="T5" fmla="*/ 27 h 60"/>
                <a:gd name="T6" fmla="*/ 149 w 151"/>
                <a:gd name="T7" fmla="*/ 23 h 60"/>
                <a:gd name="T8" fmla="*/ 148 w 151"/>
                <a:gd name="T9" fmla="*/ 20 h 60"/>
                <a:gd name="T10" fmla="*/ 141 w 151"/>
                <a:gd name="T11" fmla="*/ 17 h 60"/>
                <a:gd name="T12" fmla="*/ 139 w 151"/>
                <a:gd name="T13" fmla="*/ 10 h 60"/>
                <a:gd name="T14" fmla="*/ 134 w 151"/>
                <a:gd name="T15" fmla="*/ 6 h 60"/>
                <a:gd name="T16" fmla="*/ 125 w 151"/>
                <a:gd name="T17" fmla="*/ 6 h 60"/>
                <a:gd name="T18" fmla="*/ 110 w 151"/>
                <a:gd name="T19" fmla="*/ 11 h 60"/>
                <a:gd name="T20" fmla="*/ 96 w 151"/>
                <a:gd name="T21" fmla="*/ 11 h 60"/>
                <a:gd name="T22" fmla="*/ 87 w 151"/>
                <a:gd name="T23" fmla="*/ 8 h 60"/>
                <a:gd name="T24" fmla="*/ 80 w 151"/>
                <a:gd name="T25" fmla="*/ 5 h 60"/>
                <a:gd name="T26" fmla="*/ 68 w 151"/>
                <a:gd name="T27" fmla="*/ 2 h 60"/>
                <a:gd name="T28" fmla="*/ 43 w 151"/>
                <a:gd name="T29" fmla="*/ 9 h 60"/>
                <a:gd name="T30" fmla="*/ 26 w 151"/>
                <a:gd name="T31" fmla="*/ 10 h 60"/>
                <a:gd name="T32" fmla="*/ 22 w 151"/>
                <a:gd name="T33" fmla="*/ 16 h 60"/>
                <a:gd name="T34" fmla="*/ 5 w 151"/>
                <a:gd name="T35" fmla="*/ 18 h 60"/>
                <a:gd name="T36" fmla="*/ 3 w 151"/>
                <a:gd name="T37" fmla="*/ 24 h 60"/>
                <a:gd name="T38" fmla="*/ 6 w 151"/>
                <a:gd name="T39" fmla="*/ 26 h 60"/>
                <a:gd name="T40" fmla="*/ 7 w 151"/>
                <a:gd name="T41" fmla="*/ 32 h 60"/>
                <a:gd name="T42" fmla="*/ 7 w 151"/>
                <a:gd name="T43" fmla="*/ 38 h 60"/>
                <a:gd name="T44" fmla="*/ 7 w 151"/>
                <a:gd name="T45" fmla="*/ 42 h 60"/>
                <a:gd name="T46" fmla="*/ 11 w 151"/>
                <a:gd name="T47" fmla="*/ 46 h 60"/>
                <a:gd name="T48" fmla="*/ 17 w 151"/>
                <a:gd name="T49" fmla="*/ 49 h 60"/>
                <a:gd name="T50" fmla="*/ 21 w 151"/>
                <a:gd name="T51" fmla="*/ 50 h 60"/>
                <a:gd name="T52" fmla="*/ 26 w 151"/>
                <a:gd name="T53" fmla="*/ 56 h 60"/>
                <a:gd name="T54" fmla="*/ 36 w 151"/>
                <a:gd name="T55" fmla="*/ 54 h 60"/>
                <a:gd name="T56" fmla="*/ 42 w 151"/>
                <a:gd name="T57" fmla="*/ 51 h 60"/>
                <a:gd name="T58" fmla="*/ 53 w 151"/>
                <a:gd name="T59" fmla="*/ 57 h 60"/>
                <a:gd name="T60" fmla="*/ 62 w 151"/>
                <a:gd name="T61" fmla="*/ 56 h 60"/>
                <a:gd name="T62" fmla="*/ 69 w 151"/>
                <a:gd name="T63" fmla="*/ 51 h 60"/>
                <a:gd name="T64" fmla="*/ 75 w 151"/>
                <a:gd name="T65" fmla="*/ 53 h 60"/>
                <a:gd name="T66" fmla="*/ 82 w 151"/>
                <a:gd name="T67" fmla="*/ 51 h 60"/>
                <a:gd name="T68" fmla="*/ 79 w 151"/>
                <a:gd name="T69" fmla="*/ 57 h 60"/>
                <a:gd name="T70" fmla="*/ 80 w 151"/>
                <a:gd name="T71" fmla="*/ 60 h 60"/>
                <a:gd name="T72" fmla="*/ 84 w 151"/>
                <a:gd name="T73" fmla="*/ 54 h 60"/>
                <a:gd name="T74" fmla="*/ 88 w 151"/>
                <a:gd name="T75" fmla="*/ 53 h 60"/>
                <a:gd name="T76" fmla="*/ 95 w 151"/>
                <a:gd name="T77" fmla="*/ 53 h 60"/>
                <a:gd name="T78" fmla="*/ 100 w 151"/>
                <a:gd name="T79" fmla="*/ 52 h 60"/>
                <a:gd name="T80" fmla="*/ 109 w 151"/>
                <a:gd name="T81" fmla="*/ 52 h 60"/>
                <a:gd name="T82" fmla="*/ 120 w 151"/>
                <a:gd name="T83" fmla="*/ 49 h 60"/>
                <a:gd name="T84" fmla="*/ 129 w 151"/>
                <a:gd name="T85" fmla="*/ 47 h 60"/>
                <a:gd name="T86" fmla="*/ 132 w 151"/>
                <a:gd name="T87" fmla="*/ 48 h 60"/>
                <a:gd name="T88" fmla="*/ 135 w 151"/>
                <a:gd name="T89" fmla="*/ 46 h 60"/>
                <a:gd name="T90" fmla="*/ 143 w 151"/>
                <a:gd name="T91" fmla="*/ 47 h 60"/>
                <a:gd name="T92" fmla="*/ 151 w 151"/>
                <a:gd name="T93" fmla="*/ 48 h 60"/>
                <a:gd name="T94" fmla="*/ 147 w 151"/>
                <a:gd name="T95" fmla="*/ 42 h 60"/>
                <a:gd name="T96" fmla="*/ 13 w 151"/>
                <a:gd name="T97" fmla="*/ 11 h 60"/>
                <a:gd name="T98" fmla="*/ 24 w 151"/>
                <a:gd name="T99" fmla="*/ 10 h 60"/>
                <a:gd name="T100" fmla="*/ 18 w 151"/>
                <a:gd name="T101" fmla="*/ 5 h 60"/>
                <a:gd name="T102" fmla="*/ 16 w 151"/>
                <a:gd name="T103" fmla="*/ 1 h 60"/>
                <a:gd name="T104" fmla="*/ 13 w 151"/>
                <a:gd name="T105" fmla="*/ 2 h 60"/>
                <a:gd name="T106" fmla="*/ 5 w 151"/>
                <a:gd name="T107" fmla="*/ 2 h 60"/>
                <a:gd name="T108" fmla="*/ 5 w 151"/>
                <a:gd name="T109" fmla="*/ 7 h 60"/>
                <a:gd name="T110" fmla="*/ 3 w 151"/>
                <a:gd name="T111" fmla="*/ 11 h 60"/>
                <a:gd name="T112" fmla="*/ 1 w 151"/>
                <a:gd name="T113" fmla="*/ 14 h 60"/>
                <a:gd name="T114" fmla="*/ 6 w 151"/>
                <a:gd name="T115" fmla="*/ 16 h 60"/>
                <a:gd name="T116" fmla="*/ 13 w 151"/>
                <a:gd name="T117" fmla="*/ 11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51" h="60">
                  <a:moveTo>
                    <a:pt x="147" y="42"/>
                  </a:moveTo>
                  <a:cubicBezTo>
                    <a:pt x="146" y="42"/>
                    <a:pt x="148" y="35"/>
                    <a:pt x="147" y="33"/>
                  </a:cubicBezTo>
                  <a:cubicBezTo>
                    <a:pt x="147" y="32"/>
                    <a:pt x="145" y="27"/>
                    <a:pt x="147" y="27"/>
                  </a:cubicBezTo>
                  <a:cubicBezTo>
                    <a:pt x="149" y="27"/>
                    <a:pt x="147" y="23"/>
                    <a:pt x="149" y="23"/>
                  </a:cubicBezTo>
                  <a:cubicBezTo>
                    <a:pt x="149" y="21"/>
                    <a:pt x="148" y="20"/>
                    <a:pt x="148" y="20"/>
                  </a:cubicBezTo>
                  <a:cubicBezTo>
                    <a:pt x="146" y="19"/>
                    <a:pt x="143" y="21"/>
                    <a:pt x="141" y="17"/>
                  </a:cubicBezTo>
                  <a:cubicBezTo>
                    <a:pt x="140" y="14"/>
                    <a:pt x="141" y="13"/>
                    <a:pt x="139" y="10"/>
                  </a:cubicBezTo>
                  <a:cubicBezTo>
                    <a:pt x="137" y="7"/>
                    <a:pt x="136" y="4"/>
                    <a:pt x="134" y="6"/>
                  </a:cubicBezTo>
                  <a:cubicBezTo>
                    <a:pt x="132" y="6"/>
                    <a:pt x="129" y="6"/>
                    <a:pt x="125" y="6"/>
                  </a:cubicBezTo>
                  <a:cubicBezTo>
                    <a:pt x="121" y="9"/>
                    <a:pt x="113" y="12"/>
                    <a:pt x="110" y="11"/>
                  </a:cubicBezTo>
                  <a:cubicBezTo>
                    <a:pt x="107" y="10"/>
                    <a:pt x="101" y="11"/>
                    <a:pt x="96" y="11"/>
                  </a:cubicBezTo>
                  <a:cubicBezTo>
                    <a:pt x="92" y="11"/>
                    <a:pt x="90" y="8"/>
                    <a:pt x="87" y="8"/>
                  </a:cubicBezTo>
                  <a:cubicBezTo>
                    <a:pt x="83" y="8"/>
                    <a:pt x="83" y="5"/>
                    <a:pt x="80" y="5"/>
                  </a:cubicBezTo>
                  <a:cubicBezTo>
                    <a:pt x="76" y="5"/>
                    <a:pt x="79" y="3"/>
                    <a:pt x="68" y="2"/>
                  </a:cubicBezTo>
                  <a:cubicBezTo>
                    <a:pt x="56" y="0"/>
                    <a:pt x="47" y="6"/>
                    <a:pt x="43" y="9"/>
                  </a:cubicBezTo>
                  <a:cubicBezTo>
                    <a:pt x="40" y="12"/>
                    <a:pt x="27" y="9"/>
                    <a:pt x="26" y="10"/>
                  </a:cubicBezTo>
                  <a:cubicBezTo>
                    <a:pt x="24" y="11"/>
                    <a:pt x="26" y="15"/>
                    <a:pt x="22" y="16"/>
                  </a:cubicBezTo>
                  <a:cubicBezTo>
                    <a:pt x="17" y="18"/>
                    <a:pt x="8" y="16"/>
                    <a:pt x="5" y="18"/>
                  </a:cubicBezTo>
                  <a:cubicBezTo>
                    <a:pt x="1" y="19"/>
                    <a:pt x="0" y="24"/>
                    <a:pt x="3" y="24"/>
                  </a:cubicBezTo>
                  <a:cubicBezTo>
                    <a:pt x="6" y="23"/>
                    <a:pt x="7" y="25"/>
                    <a:pt x="6" y="26"/>
                  </a:cubicBezTo>
                  <a:cubicBezTo>
                    <a:pt x="5" y="27"/>
                    <a:pt x="9" y="31"/>
                    <a:pt x="7" y="32"/>
                  </a:cubicBezTo>
                  <a:cubicBezTo>
                    <a:pt x="5" y="33"/>
                    <a:pt x="5" y="36"/>
                    <a:pt x="7" y="38"/>
                  </a:cubicBezTo>
                  <a:cubicBezTo>
                    <a:pt x="9" y="39"/>
                    <a:pt x="10" y="42"/>
                    <a:pt x="7" y="42"/>
                  </a:cubicBezTo>
                  <a:cubicBezTo>
                    <a:pt x="5" y="42"/>
                    <a:pt x="11" y="45"/>
                    <a:pt x="11" y="46"/>
                  </a:cubicBezTo>
                  <a:cubicBezTo>
                    <a:pt x="11" y="47"/>
                    <a:pt x="17" y="48"/>
                    <a:pt x="17" y="49"/>
                  </a:cubicBezTo>
                  <a:cubicBezTo>
                    <a:pt x="17" y="51"/>
                    <a:pt x="18" y="51"/>
                    <a:pt x="21" y="50"/>
                  </a:cubicBezTo>
                  <a:cubicBezTo>
                    <a:pt x="23" y="50"/>
                    <a:pt x="24" y="53"/>
                    <a:pt x="26" y="56"/>
                  </a:cubicBezTo>
                  <a:cubicBezTo>
                    <a:pt x="27" y="58"/>
                    <a:pt x="36" y="56"/>
                    <a:pt x="36" y="54"/>
                  </a:cubicBezTo>
                  <a:cubicBezTo>
                    <a:pt x="36" y="51"/>
                    <a:pt x="39" y="50"/>
                    <a:pt x="42" y="51"/>
                  </a:cubicBezTo>
                  <a:cubicBezTo>
                    <a:pt x="46" y="51"/>
                    <a:pt x="51" y="56"/>
                    <a:pt x="53" y="57"/>
                  </a:cubicBezTo>
                  <a:cubicBezTo>
                    <a:pt x="55" y="58"/>
                    <a:pt x="59" y="56"/>
                    <a:pt x="62" y="56"/>
                  </a:cubicBezTo>
                  <a:cubicBezTo>
                    <a:pt x="64" y="56"/>
                    <a:pt x="68" y="52"/>
                    <a:pt x="69" y="51"/>
                  </a:cubicBezTo>
                  <a:cubicBezTo>
                    <a:pt x="71" y="50"/>
                    <a:pt x="73" y="54"/>
                    <a:pt x="75" y="53"/>
                  </a:cubicBezTo>
                  <a:cubicBezTo>
                    <a:pt x="78" y="51"/>
                    <a:pt x="80" y="50"/>
                    <a:pt x="82" y="51"/>
                  </a:cubicBezTo>
                  <a:cubicBezTo>
                    <a:pt x="83" y="52"/>
                    <a:pt x="78" y="55"/>
                    <a:pt x="79" y="57"/>
                  </a:cubicBezTo>
                  <a:cubicBezTo>
                    <a:pt x="80" y="58"/>
                    <a:pt x="80" y="59"/>
                    <a:pt x="80" y="60"/>
                  </a:cubicBezTo>
                  <a:cubicBezTo>
                    <a:pt x="85" y="59"/>
                    <a:pt x="84" y="56"/>
                    <a:pt x="84" y="54"/>
                  </a:cubicBezTo>
                  <a:cubicBezTo>
                    <a:pt x="85" y="53"/>
                    <a:pt x="86" y="51"/>
                    <a:pt x="88" y="53"/>
                  </a:cubicBezTo>
                  <a:cubicBezTo>
                    <a:pt x="89" y="54"/>
                    <a:pt x="91" y="54"/>
                    <a:pt x="95" y="53"/>
                  </a:cubicBezTo>
                  <a:cubicBezTo>
                    <a:pt x="98" y="51"/>
                    <a:pt x="99" y="50"/>
                    <a:pt x="100" y="52"/>
                  </a:cubicBezTo>
                  <a:cubicBezTo>
                    <a:pt x="101" y="53"/>
                    <a:pt x="104" y="52"/>
                    <a:pt x="109" y="52"/>
                  </a:cubicBezTo>
                  <a:cubicBezTo>
                    <a:pt x="114" y="52"/>
                    <a:pt x="115" y="48"/>
                    <a:pt x="120" y="49"/>
                  </a:cubicBezTo>
                  <a:cubicBezTo>
                    <a:pt x="125" y="49"/>
                    <a:pt x="129" y="47"/>
                    <a:pt x="129" y="47"/>
                  </a:cubicBezTo>
                  <a:cubicBezTo>
                    <a:pt x="132" y="48"/>
                    <a:pt x="132" y="48"/>
                    <a:pt x="132" y="48"/>
                  </a:cubicBezTo>
                  <a:cubicBezTo>
                    <a:pt x="133" y="47"/>
                    <a:pt x="133" y="46"/>
                    <a:pt x="135" y="46"/>
                  </a:cubicBezTo>
                  <a:cubicBezTo>
                    <a:pt x="139" y="45"/>
                    <a:pt x="141" y="48"/>
                    <a:pt x="143" y="47"/>
                  </a:cubicBezTo>
                  <a:cubicBezTo>
                    <a:pt x="144" y="46"/>
                    <a:pt x="151" y="53"/>
                    <a:pt x="151" y="48"/>
                  </a:cubicBezTo>
                  <a:cubicBezTo>
                    <a:pt x="151" y="47"/>
                    <a:pt x="149" y="42"/>
                    <a:pt x="147" y="42"/>
                  </a:cubicBezTo>
                  <a:close/>
                  <a:moveTo>
                    <a:pt x="13" y="11"/>
                  </a:moveTo>
                  <a:cubicBezTo>
                    <a:pt x="16" y="10"/>
                    <a:pt x="23" y="12"/>
                    <a:pt x="24" y="10"/>
                  </a:cubicBezTo>
                  <a:cubicBezTo>
                    <a:pt x="26" y="9"/>
                    <a:pt x="20" y="7"/>
                    <a:pt x="18" y="5"/>
                  </a:cubicBezTo>
                  <a:cubicBezTo>
                    <a:pt x="17" y="4"/>
                    <a:pt x="16" y="3"/>
                    <a:pt x="16" y="1"/>
                  </a:cubicBezTo>
                  <a:cubicBezTo>
                    <a:pt x="15" y="2"/>
                    <a:pt x="14" y="2"/>
                    <a:pt x="13" y="2"/>
                  </a:cubicBezTo>
                  <a:cubicBezTo>
                    <a:pt x="11" y="1"/>
                    <a:pt x="6" y="1"/>
                    <a:pt x="5" y="2"/>
                  </a:cubicBezTo>
                  <a:cubicBezTo>
                    <a:pt x="4" y="2"/>
                    <a:pt x="5" y="5"/>
                    <a:pt x="5" y="7"/>
                  </a:cubicBezTo>
                  <a:cubicBezTo>
                    <a:pt x="5" y="9"/>
                    <a:pt x="3" y="10"/>
                    <a:pt x="3" y="11"/>
                  </a:cubicBezTo>
                  <a:cubicBezTo>
                    <a:pt x="3" y="12"/>
                    <a:pt x="2" y="13"/>
                    <a:pt x="1" y="14"/>
                  </a:cubicBezTo>
                  <a:cubicBezTo>
                    <a:pt x="3" y="15"/>
                    <a:pt x="4" y="16"/>
                    <a:pt x="6" y="16"/>
                  </a:cubicBezTo>
                  <a:cubicBezTo>
                    <a:pt x="9" y="16"/>
                    <a:pt x="10" y="12"/>
                    <a:pt x="13" y="11"/>
                  </a:cubicBezTo>
                  <a:close/>
                </a:path>
              </a:pathLst>
            </a:custGeom>
            <a:grpFill/>
            <a:ln w="9525" cap="flat">
              <a:solidFill>
                <a:schemeClr val="bg1">
                  <a:lumMod val="85000"/>
                </a:schemeClr>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2400" dirty="0"/>
            </a:p>
          </p:txBody>
        </p:sp>
        <p:sp>
          <p:nvSpPr>
            <p:cNvPr id="87" name="Freeform 58">
              <a:extLst>
                <a:ext uri="{FF2B5EF4-FFF2-40B4-BE49-F238E27FC236}">
                  <a16:creationId xmlns:a16="http://schemas.microsoft.com/office/drawing/2014/main" id="{80EE9D6A-F42F-434F-AFE7-6238AE6C8262}"/>
                </a:ext>
              </a:extLst>
            </p:cNvPr>
            <p:cNvSpPr>
              <a:spLocks/>
            </p:cNvSpPr>
            <p:nvPr/>
          </p:nvSpPr>
          <p:spPr bwMode="auto">
            <a:xfrm>
              <a:off x="5929313" y="2332038"/>
              <a:ext cx="47625" cy="46038"/>
            </a:xfrm>
            <a:custGeom>
              <a:avLst/>
              <a:gdLst>
                <a:gd name="T0" fmla="*/ 9 w 19"/>
                <a:gd name="T1" fmla="*/ 0 h 18"/>
                <a:gd name="T2" fmla="*/ 0 w 19"/>
                <a:gd name="T3" fmla="*/ 5 h 18"/>
                <a:gd name="T4" fmla="*/ 1 w 19"/>
                <a:gd name="T5" fmla="*/ 7 h 18"/>
                <a:gd name="T6" fmla="*/ 6 w 19"/>
                <a:gd name="T7" fmla="*/ 13 h 18"/>
                <a:gd name="T8" fmla="*/ 7 w 19"/>
                <a:gd name="T9" fmla="*/ 18 h 18"/>
                <a:gd name="T10" fmla="*/ 10 w 19"/>
                <a:gd name="T11" fmla="*/ 17 h 18"/>
                <a:gd name="T12" fmla="*/ 19 w 19"/>
                <a:gd name="T13" fmla="*/ 8 h 18"/>
                <a:gd name="T14" fmla="*/ 9 w 19"/>
                <a:gd name="T15" fmla="*/ 0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18">
                  <a:moveTo>
                    <a:pt x="9" y="0"/>
                  </a:moveTo>
                  <a:cubicBezTo>
                    <a:pt x="6" y="0"/>
                    <a:pt x="1" y="3"/>
                    <a:pt x="0" y="5"/>
                  </a:cubicBezTo>
                  <a:cubicBezTo>
                    <a:pt x="1" y="6"/>
                    <a:pt x="1" y="7"/>
                    <a:pt x="1" y="7"/>
                  </a:cubicBezTo>
                  <a:cubicBezTo>
                    <a:pt x="2" y="10"/>
                    <a:pt x="4" y="12"/>
                    <a:pt x="6" y="13"/>
                  </a:cubicBezTo>
                  <a:cubicBezTo>
                    <a:pt x="8" y="14"/>
                    <a:pt x="7" y="16"/>
                    <a:pt x="7" y="18"/>
                  </a:cubicBezTo>
                  <a:cubicBezTo>
                    <a:pt x="8" y="17"/>
                    <a:pt x="10" y="17"/>
                    <a:pt x="10" y="17"/>
                  </a:cubicBezTo>
                  <a:cubicBezTo>
                    <a:pt x="13" y="17"/>
                    <a:pt x="18" y="10"/>
                    <a:pt x="19" y="8"/>
                  </a:cubicBezTo>
                  <a:cubicBezTo>
                    <a:pt x="19" y="6"/>
                    <a:pt x="12" y="0"/>
                    <a:pt x="9" y="0"/>
                  </a:cubicBezTo>
                  <a:close/>
                </a:path>
              </a:pathLst>
            </a:custGeom>
            <a:grpFill/>
            <a:ln w="9525" cap="flat">
              <a:solidFill>
                <a:schemeClr val="bg1">
                  <a:lumMod val="85000"/>
                </a:schemeClr>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2400" dirty="0"/>
            </a:p>
          </p:txBody>
        </p:sp>
        <p:sp>
          <p:nvSpPr>
            <p:cNvPr id="88" name="Freeform 59">
              <a:extLst>
                <a:ext uri="{FF2B5EF4-FFF2-40B4-BE49-F238E27FC236}">
                  <a16:creationId xmlns:a16="http://schemas.microsoft.com/office/drawing/2014/main" id="{846F0285-7067-4BC3-8B86-A42EDF7D5BB9}"/>
                </a:ext>
              </a:extLst>
            </p:cNvPr>
            <p:cNvSpPr>
              <a:spLocks/>
            </p:cNvSpPr>
            <p:nvPr/>
          </p:nvSpPr>
          <p:spPr bwMode="auto">
            <a:xfrm>
              <a:off x="6842126" y="2163763"/>
              <a:ext cx="141288" cy="131763"/>
            </a:xfrm>
            <a:custGeom>
              <a:avLst/>
              <a:gdLst>
                <a:gd name="T0" fmla="*/ 53 w 56"/>
                <a:gd name="T1" fmla="*/ 2 h 52"/>
                <a:gd name="T2" fmla="*/ 47 w 56"/>
                <a:gd name="T3" fmla="*/ 0 h 52"/>
                <a:gd name="T4" fmla="*/ 42 w 56"/>
                <a:gd name="T5" fmla="*/ 6 h 52"/>
                <a:gd name="T6" fmla="*/ 36 w 56"/>
                <a:gd name="T7" fmla="*/ 10 h 52"/>
                <a:gd name="T8" fmla="*/ 33 w 56"/>
                <a:gd name="T9" fmla="*/ 13 h 52"/>
                <a:gd name="T10" fmla="*/ 28 w 56"/>
                <a:gd name="T11" fmla="*/ 15 h 52"/>
                <a:gd name="T12" fmla="*/ 23 w 56"/>
                <a:gd name="T13" fmla="*/ 13 h 52"/>
                <a:gd name="T14" fmla="*/ 18 w 56"/>
                <a:gd name="T15" fmla="*/ 18 h 52"/>
                <a:gd name="T16" fmla="*/ 3 w 56"/>
                <a:gd name="T17" fmla="*/ 27 h 52"/>
                <a:gd name="T18" fmla="*/ 0 w 56"/>
                <a:gd name="T19" fmla="*/ 30 h 52"/>
                <a:gd name="T20" fmla="*/ 9 w 56"/>
                <a:gd name="T21" fmla="*/ 35 h 52"/>
                <a:gd name="T22" fmla="*/ 5 w 56"/>
                <a:gd name="T23" fmla="*/ 44 h 52"/>
                <a:gd name="T24" fmla="*/ 6 w 56"/>
                <a:gd name="T25" fmla="*/ 48 h 52"/>
                <a:gd name="T26" fmla="*/ 10 w 56"/>
                <a:gd name="T27" fmla="*/ 50 h 52"/>
                <a:gd name="T28" fmla="*/ 16 w 56"/>
                <a:gd name="T29" fmla="*/ 49 h 52"/>
                <a:gd name="T30" fmla="*/ 18 w 56"/>
                <a:gd name="T31" fmla="*/ 50 h 52"/>
                <a:gd name="T32" fmla="*/ 23 w 56"/>
                <a:gd name="T33" fmla="*/ 47 h 52"/>
                <a:gd name="T34" fmla="*/ 30 w 56"/>
                <a:gd name="T35" fmla="*/ 45 h 52"/>
                <a:gd name="T36" fmla="*/ 35 w 56"/>
                <a:gd name="T37" fmla="*/ 44 h 52"/>
                <a:gd name="T38" fmla="*/ 27 w 56"/>
                <a:gd name="T39" fmla="*/ 37 h 52"/>
                <a:gd name="T40" fmla="*/ 30 w 56"/>
                <a:gd name="T41" fmla="*/ 30 h 52"/>
                <a:gd name="T42" fmla="*/ 44 w 56"/>
                <a:gd name="T43" fmla="*/ 21 h 52"/>
                <a:gd name="T44" fmla="*/ 47 w 56"/>
                <a:gd name="T45" fmla="*/ 11 h 52"/>
                <a:gd name="T46" fmla="*/ 56 w 56"/>
                <a:gd name="T47" fmla="*/ 3 h 52"/>
                <a:gd name="T48" fmla="*/ 53 w 56"/>
                <a:gd name="T49" fmla="*/ 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6" h="52">
                  <a:moveTo>
                    <a:pt x="53" y="2"/>
                  </a:moveTo>
                  <a:cubicBezTo>
                    <a:pt x="50" y="3"/>
                    <a:pt x="49" y="0"/>
                    <a:pt x="47" y="0"/>
                  </a:cubicBezTo>
                  <a:cubicBezTo>
                    <a:pt x="44" y="0"/>
                    <a:pt x="45" y="6"/>
                    <a:pt x="42" y="6"/>
                  </a:cubicBezTo>
                  <a:cubicBezTo>
                    <a:pt x="39" y="6"/>
                    <a:pt x="40" y="10"/>
                    <a:pt x="36" y="10"/>
                  </a:cubicBezTo>
                  <a:cubicBezTo>
                    <a:pt x="33" y="11"/>
                    <a:pt x="32" y="11"/>
                    <a:pt x="33" y="13"/>
                  </a:cubicBezTo>
                  <a:cubicBezTo>
                    <a:pt x="35" y="16"/>
                    <a:pt x="31" y="15"/>
                    <a:pt x="28" y="15"/>
                  </a:cubicBezTo>
                  <a:cubicBezTo>
                    <a:pt x="25" y="15"/>
                    <a:pt x="25" y="13"/>
                    <a:pt x="23" y="13"/>
                  </a:cubicBezTo>
                  <a:cubicBezTo>
                    <a:pt x="21" y="13"/>
                    <a:pt x="19" y="16"/>
                    <a:pt x="18" y="18"/>
                  </a:cubicBezTo>
                  <a:cubicBezTo>
                    <a:pt x="16" y="21"/>
                    <a:pt x="6" y="25"/>
                    <a:pt x="3" y="27"/>
                  </a:cubicBezTo>
                  <a:cubicBezTo>
                    <a:pt x="2" y="27"/>
                    <a:pt x="1" y="29"/>
                    <a:pt x="0" y="30"/>
                  </a:cubicBezTo>
                  <a:cubicBezTo>
                    <a:pt x="4" y="31"/>
                    <a:pt x="8" y="33"/>
                    <a:pt x="9" y="35"/>
                  </a:cubicBezTo>
                  <a:cubicBezTo>
                    <a:pt x="12" y="38"/>
                    <a:pt x="7" y="41"/>
                    <a:pt x="5" y="44"/>
                  </a:cubicBezTo>
                  <a:cubicBezTo>
                    <a:pt x="3" y="46"/>
                    <a:pt x="6" y="46"/>
                    <a:pt x="6" y="48"/>
                  </a:cubicBezTo>
                  <a:cubicBezTo>
                    <a:pt x="6" y="51"/>
                    <a:pt x="9" y="52"/>
                    <a:pt x="10" y="50"/>
                  </a:cubicBezTo>
                  <a:cubicBezTo>
                    <a:pt x="11" y="49"/>
                    <a:pt x="13" y="49"/>
                    <a:pt x="16" y="49"/>
                  </a:cubicBezTo>
                  <a:cubicBezTo>
                    <a:pt x="17" y="49"/>
                    <a:pt x="18" y="50"/>
                    <a:pt x="18" y="50"/>
                  </a:cubicBezTo>
                  <a:cubicBezTo>
                    <a:pt x="20" y="49"/>
                    <a:pt x="22" y="47"/>
                    <a:pt x="23" y="47"/>
                  </a:cubicBezTo>
                  <a:cubicBezTo>
                    <a:pt x="24" y="45"/>
                    <a:pt x="27" y="45"/>
                    <a:pt x="30" y="45"/>
                  </a:cubicBezTo>
                  <a:cubicBezTo>
                    <a:pt x="32" y="45"/>
                    <a:pt x="33" y="45"/>
                    <a:pt x="35" y="44"/>
                  </a:cubicBezTo>
                  <a:cubicBezTo>
                    <a:pt x="32" y="40"/>
                    <a:pt x="29" y="38"/>
                    <a:pt x="27" y="37"/>
                  </a:cubicBezTo>
                  <a:cubicBezTo>
                    <a:pt x="25" y="35"/>
                    <a:pt x="26" y="31"/>
                    <a:pt x="30" y="30"/>
                  </a:cubicBezTo>
                  <a:cubicBezTo>
                    <a:pt x="33" y="29"/>
                    <a:pt x="41" y="23"/>
                    <a:pt x="44" y="21"/>
                  </a:cubicBezTo>
                  <a:cubicBezTo>
                    <a:pt x="46" y="20"/>
                    <a:pt x="45" y="15"/>
                    <a:pt x="47" y="11"/>
                  </a:cubicBezTo>
                  <a:cubicBezTo>
                    <a:pt x="48" y="9"/>
                    <a:pt x="52" y="6"/>
                    <a:pt x="56" y="3"/>
                  </a:cubicBezTo>
                  <a:cubicBezTo>
                    <a:pt x="55" y="2"/>
                    <a:pt x="54" y="2"/>
                    <a:pt x="53" y="2"/>
                  </a:cubicBezTo>
                  <a:close/>
                </a:path>
              </a:pathLst>
            </a:custGeom>
            <a:grpFill/>
            <a:ln w="9525" cap="flat">
              <a:solidFill>
                <a:schemeClr val="bg1">
                  <a:lumMod val="85000"/>
                </a:schemeClr>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2400" dirty="0"/>
            </a:p>
          </p:txBody>
        </p:sp>
        <p:sp>
          <p:nvSpPr>
            <p:cNvPr id="89" name="Freeform 60">
              <a:extLst>
                <a:ext uri="{FF2B5EF4-FFF2-40B4-BE49-F238E27FC236}">
                  <a16:creationId xmlns:a16="http://schemas.microsoft.com/office/drawing/2014/main" id="{8F32CF60-A5C5-4CB1-926C-A79FC1C4032C}"/>
                </a:ext>
              </a:extLst>
            </p:cNvPr>
            <p:cNvSpPr>
              <a:spLocks/>
            </p:cNvSpPr>
            <p:nvPr/>
          </p:nvSpPr>
          <p:spPr bwMode="auto">
            <a:xfrm>
              <a:off x="5972176" y="2459038"/>
              <a:ext cx="155575" cy="90488"/>
            </a:xfrm>
            <a:custGeom>
              <a:avLst/>
              <a:gdLst>
                <a:gd name="T0" fmla="*/ 61 w 62"/>
                <a:gd name="T1" fmla="*/ 23 h 36"/>
                <a:gd name="T2" fmla="*/ 59 w 62"/>
                <a:gd name="T3" fmla="*/ 23 h 36"/>
                <a:gd name="T4" fmla="*/ 48 w 62"/>
                <a:gd name="T5" fmla="*/ 21 h 36"/>
                <a:gd name="T6" fmla="*/ 33 w 62"/>
                <a:gd name="T7" fmla="*/ 15 h 36"/>
                <a:gd name="T8" fmla="*/ 16 w 62"/>
                <a:gd name="T9" fmla="*/ 3 h 36"/>
                <a:gd name="T10" fmla="*/ 10 w 62"/>
                <a:gd name="T11" fmla="*/ 1 h 36"/>
                <a:gd name="T12" fmla="*/ 5 w 62"/>
                <a:gd name="T13" fmla="*/ 3 h 36"/>
                <a:gd name="T14" fmla="*/ 1 w 62"/>
                <a:gd name="T15" fmla="*/ 8 h 36"/>
                <a:gd name="T16" fmla="*/ 0 w 62"/>
                <a:gd name="T17" fmla="*/ 14 h 36"/>
                <a:gd name="T18" fmla="*/ 4 w 62"/>
                <a:gd name="T19" fmla="*/ 17 h 36"/>
                <a:gd name="T20" fmla="*/ 11 w 62"/>
                <a:gd name="T21" fmla="*/ 20 h 36"/>
                <a:gd name="T22" fmla="*/ 17 w 62"/>
                <a:gd name="T23" fmla="*/ 23 h 36"/>
                <a:gd name="T24" fmla="*/ 23 w 62"/>
                <a:gd name="T25" fmla="*/ 27 h 36"/>
                <a:gd name="T26" fmla="*/ 31 w 62"/>
                <a:gd name="T27" fmla="*/ 26 h 36"/>
                <a:gd name="T28" fmla="*/ 35 w 62"/>
                <a:gd name="T29" fmla="*/ 30 h 36"/>
                <a:gd name="T30" fmla="*/ 46 w 62"/>
                <a:gd name="T31" fmla="*/ 34 h 36"/>
                <a:gd name="T32" fmla="*/ 60 w 62"/>
                <a:gd name="T33" fmla="*/ 33 h 36"/>
                <a:gd name="T34" fmla="*/ 60 w 62"/>
                <a:gd name="T35" fmla="*/ 25 h 36"/>
                <a:gd name="T36" fmla="*/ 61 w 62"/>
                <a:gd name="T37" fmla="*/ 2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 h="36">
                  <a:moveTo>
                    <a:pt x="61" y="23"/>
                  </a:moveTo>
                  <a:cubicBezTo>
                    <a:pt x="60" y="23"/>
                    <a:pt x="59" y="23"/>
                    <a:pt x="59" y="23"/>
                  </a:cubicBezTo>
                  <a:cubicBezTo>
                    <a:pt x="54" y="23"/>
                    <a:pt x="51" y="21"/>
                    <a:pt x="48" y="21"/>
                  </a:cubicBezTo>
                  <a:cubicBezTo>
                    <a:pt x="45" y="21"/>
                    <a:pt x="36" y="18"/>
                    <a:pt x="33" y="15"/>
                  </a:cubicBezTo>
                  <a:cubicBezTo>
                    <a:pt x="29" y="12"/>
                    <a:pt x="19" y="5"/>
                    <a:pt x="16" y="3"/>
                  </a:cubicBezTo>
                  <a:cubicBezTo>
                    <a:pt x="14" y="0"/>
                    <a:pt x="10" y="0"/>
                    <a:pt x="10" y="1"/>
                  </a:cubicBezTo>
                  <a:cubicBezTo>
                    <a:pt x="10" y="3"/>
                    <a:pt x="8" y="3"/>
                    <a:pt x="5" y="3"/>
                  </a:cubicBezTo>
                  <a:cubicBezTo>
                    <a:pt x="4" y="4"/>
                    <a:pt x="1" y="6"/>
                    <a:pt x="1" y="8"/>
                  </a:cubicBezTo>
                  <a:cubicBezTo>
                    <a:pt x="1" y="9"/>
                    <a:pt x="0" y="12"/>
                    <a:pt x="0" y="14"/>
                  </a:cubicBezTo>
                  <a:cubicBezTo>
                    <a:pt x="0" y="15"/>
                    <a:pt x="3" y="15"/>
                    <a:pt x="4" y="17"/>
                  </a:cubicBezTo>
                  <a:cubicBezTo>
                    <a:pt x="5" y="18"/>
                    <a:pt x="10" y="19"/>
                    <a:pt x="11" y="20"/>
                  </a:cubicBezTo>
                  <a:cubicBezTo>
                    <a:pt x="11" y="21"/>
                    <a:pt x="14" y="23"/>
                    <a:pt x="17" y="23"/>
                  </a:cubicBezTo>
                  <a:cubicBezTo>
                    <a:pt x="19" y="23"/>
                    <a:pt x="22" y="26"/>
                    <a:pt x="23" y="27"/>
                  </a:cubicBezTo>
                  <a:cubicBezTo>
                    <a:pt x="24" y="28"/>
                    <a:pt x="29" y="26"/>
                    <a:pt x="31" y="26"/>
                  </a:cubicBezTo>
                  <a:cubicBezTo>
                    <a:pt x="32" y="26"/>
                    <a:pt x="35" y="29"/>
                    <a:pt x="35" y="30"/>
                  </a:cubicBezTo>
                  <a:cubicBezTo>
                    <a:pt x="36" y="32"/>
                    <a:pt x="44" y="33"/>
                    <a:pt x="46" y="34"/>
                  </a:cubicBezTo>
                  <a:cubicBezTo>
                    <a:pt x="48" y="36"/>
                    <a:pt x="58" y="35"/>
                    <a:pt x="60" y="33"/>
                  </a:cubicBezTo>
                  <a:cubicBezTo>
                    <a:pt x="62" y="31"/>
                    <a:pt x="60" y="28"/>
                    <a:pt x="60" y="25"/>
                  </a:cubicBezTo>
                  <a:cubicBezTo>
                    <a:pt x="60" y="24"/>
                    <a:pt x="60" y="23"/>
                    <a:pt x="61" y="23"/>
                  </a:cubicBezTo>
                  <a:close/>
                </a:path>
              </a:pathLst>
            </a:custGeom>
            <a:grpFill/>
            <a:ln w="9525" cap="flat">
              <a:solidFill>
                <a:schemeClr val="bg1">
                  <a:lumMod val="85000"/>
                </a:schemeClr>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2400" dirty="0"/>
            </a:p>
          </p:txBody>
        </p:sp>
        <p:sp>
          <p:nvSpPr>
            <p:cNvPr id="90" name="Freeform 61">
              <a:extLst>
                <a:ext uri="{FF2B5EF4-FFF2-40B4-BE49-F238E27FC236}">
                  <a16:creationId xmlns:a16="http://schemas.microsoft.com/office/drawing/2014/main" id="{E9117E78-8131-4044-B5FA-FE62886C1E6A}"/>
                </a:ext>
              </a:extLst>
            </p:cNvPr>
            <p:cNvSpPr>
              <a:spLocks/>
            </p:cNvSpPr>
            <p:nvPr/>
          </p:nvSpPr>
          <p:spPr bwMode="auto">
            <a:xfrm>
              <a:off x="6199188" y="2498725"/>
              <a:ext cx="169863" cy="382588"/>
            </a:xfrm>
            <a:custGeom>
              <a:avLst/>
              <a:gdLst>
                <a:gd name="T0" fmla="*/ 55 w 68"/>
                <a:gd name="T1" fmla="*/ 139 h 152"/>
                <a:gd name="T2" fmla="*/ 53 w 68"/>
                <a:gd name="T3" fmla="*/ 133 h 152"/>
                <a:gd name="T4" fmla="*/ 49 w 68"/>
                <a:gd name="T5" fmla="*/ 123 h 152"/>
                <a:gd name="T6" fmla="*/ 47 w 68"/>
                <a:gd name="T7" fmla="*/ 114 h 152"/>
                <a:gd name="T8" fmla="*/ 48 w 68"/>
                <a:gd name="T9" fmla="*/ 108 h 152"/>
                <a:gd name="T10" fmla="*/ 48 w 68"/>
                <a:gd name="T11" fmla="*/ 105 h 152"/>
                <a:gd name="T12" fmla="*/ 47 w 68"/>
                <a:gd name="T13" fmla="*/ 99 h 152"/>
                <a:gd name="T14" fmla="*/ 41 w 68"/>
                <a:gd name="T15" fmla="*/ 92 h 152"/>
                <a:gd name="T16" fmla="*/ 42 w 68"/>
                <a:gd name="T17" fmla="*/ 79 h 152"/>
                <a:gd name="T18" fmla="*/ 47 w 68"/>
                <a:gd name="T19" fmla="*/ 77 h 152"/>
                <a:gd name="T20" fmla="*/ 53 w 68"/>
                <a:gd name="T21" fmla="*/ 75 h 152"/>
                <a:gd name="T22" fmla="*/ 60 w 68"/>
                <a:gd name="T23" fmla="*/ 71 h 152"/>
                <a:gd name="T24" fmla="*/ 64 w 68"/>
                <a:gd name="T25" fmla="*/ 67 h 152"/>
                <a:gd name="T26" fmla="*/ 68 w 68"/>
                <a:gd name="T27" fmla="*/ 60 h 152"/>
                <a:gd name="T28" fmla="*/ 68 w 68"/>
                <a:gd name="T29" fmla="*/ 60 h 152"/>
                <a:gd name="T30" fmla="*/ 65 w 68"/>
                <a:gd name="T31" fmla="*/ 61 h 152"/>
                <a:gd name="T32" fmla="*/ 60 w 68"/>
                <a:gd name="T33" fmla="*/ 59 h 152"/>
                <a:gd name="T34" fmla="*/ 55 w 68"/>
                <a:gd name="T35" fmla="*/ 56 h 152"/>
                <a:gd name="T36" fmla="*/ 55 w 68"/>
                <a:gd name="T37" fmla="*/ 51 h 152"/>
                <a:gd name="T38" fmla="*/ 52 w 68"/>
                <a:gd name="T39" fmla="*/ 47 h 152"/>
                <a:gd name="T40" fmla="*/ 50 w 68"/>
                <a:gd name="T41" fmla="*/ 41 h 152"/>
                <a:gd name="T42" fmla="*/ 42 w 68"/>
                <a:gd name="T43" fmla="*/ 39 h 152"/>
                <a:gd name="T44" fmla="*/ 41 w 68"/>
                <a:gd name="T45" fmla="*/ 36 h 152"/>
                <a:gd name="T46" fmla="*/ 48 w 68"/>
                <a:gd name="T47" fmla="*/ 24 h 152"/>
                <a:gd name="T48" fmla="*/ 50 w 68"/>
                <a:gd name="T49" fmla="*/ 13 h 152"/>
                <a:gd name="T50" fmla="*/ 46 w 68"/>
                <a:gd name="T51" fmla="*/ 9 h 152"/>
                <a:gd name="T52" fmla="*/ 45 w 68"/>
                <a:gd name="T53" fmla="*/ 4 h 152"/>
                <a:gd name="T54" fmla="*/ 39 w 68"/>
                <a:gd name="T55" fmla="*/ 2 h 152"/>
                <a:gd name="T56" fmla="*/ 38 w 68"/>
                <a:gd name="T57" fmla="*/ 3 h 152"/>
                <a:gd name="T58" fmla="*/ 38 w 68"/>
                <a:gd name="T59" fmla="*/ 3 h 152"/>
                <a:gd name="T60" fmla="*/ 36 w 68"/>
                <a:gd name="T61" fmla="*/ 6 h 152"/>
                <a:gd name="T62" fmla="*/ 37 w 68"/>
                <a:gd name="T63" fmla="*/ 12 h 152"/>
                <a:gd name="T64" fmla="*/ 33 w 68"/>
                <a:gd name="T65" fmla="*/ 12 h 152"/>
                <a:gd name="T66" fmla="*/ 27 w 68"/>
                <a:gd name="T67" fmla="*/ 15 h 152"/>
                <a:gd name="T68" fmla="*/ 21 w 68"/>
                <a:gd name="T69" fmla="*/ 21 h 152"/>
                <a:gd name="T70" fmla="*/ 19 w 68"/>
                <a:gd name="T71" fmla="*/ 31 h 152"/>
                <a:gd name="T72" fmla="*/ 16 w 68"/>
                <a:gd name="T73" fmla="*/ 41 h 152"/>
                <a:gd name="T74" fmla="*/ 10 w 68"/>
                <a:gd name="T75" fmla="*/ 40 h 152"/>
                <a:gd name="T76" fmla="*/ 8 w 68"/>
                <a:gd name="T77" fmla="*/ 48 h 152"/>
                <a:gd name="T78" fmla="*/ 6 w 68"/>
                <a:gd name="T79" fmla="*/ 57 h 152"/>
                <a:gd name="T80" fmla="*/ 2 w 68"/>
                <a:gd name="T81" fmla="*/ 63 h 152"/>
                <a:gd name="T82" fmla="*/ 0 w 68"/>
                <a:gd name="T83" fmla="*/ 65 h 152"/>
                <a:gd name="T84" fmla="*/ 7 w 68"/>
                <a:gd name="T85" fmla="*/ 73 h 152"/>
                <a:gd name="T86" fmla="*/ 16 w 68"/>
                <a:gd name="T87" fmla="*/ 90 h 152"/>
                <a:gd name="T88" fmla="*/ 15 w 68"/>
                <a:gd name="T89" fmla="*/ 103 h 152"/>
                <a:gd name="T90" fmla="*/ 18 w 68"/>
                <a:gd name="T91" fmla="*/ 107 h 152"/>
                <a:gd name="T92" fmla="*/ 26 w 68"/>
                <a:gd name="T93" fmla="*/ 106 h 152"/>
                <a:gd name="T94" fmla="*/ 33 w 68"/>
                <a:gd name="T95" fmla="*/ 98 h 152"/>
                <a:gd name="T96" fmla="*/ 37 w 68"/>
                <a:gd name="T97" fmla="*/ 101 h 152"/>
                <a:gd name="T98" fmla="*/ 40 w 68"/>
                <a:gd name="T99" fmla="*/ 110 h 152"/>
                <a:gd name="T100" fmla="*/ 45 w 68"/>
                <a:gd name="T101" fmla="*/ 127 h 152"/>
                <a:gd name="T102" fmla="*/ 48 w 68"/>
                <a:gd name="T103" fmla="*/ 140 h 152"/>
                <a:gd name="T104" fmla="*/ 49 w 68"/>
                <a:gd name="T105" fmla="*/ 150 h 152"/>
                <a:gd name="T106" fmla="*/ 48 w 68"/>
                <a:gd name="T107" fmla="*/ 152 h 152"/>
                <a:gd name="T108" fmla="*/ 55 w 68"/>
                <a:gd name="T109" fmla="*/ 139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8" h="152">
                  <a:moveTo>
                    <a:pt x="55" y="139"/>
                  </a:moveTo>
                  <a:cubicBezTo>
                    <a:pt x="55" y="135"/>
                    <a:pt x="53" y="135"/>
                    <a:pt x="53" y="133"/>
                  </a:cubicBezTo>
                  <a:cubicBezTo>
                    <a:pt x="53" y="130"/>
                    <a:pt x="53" y="126"/>
                    <a:pt x="49" y="123"/>
                  </a:cubicBezTo>
                  <a:cubicBezTo>
                    <a:pt x="46" y="120"/>
                    <a:pt x="45" y="116"/>
                    <a:pt x="47" y="114"/>
                  </a:cubicBezTo>
                  <a:cubicBezTo>
                    <a:pt x="48" y="113"/>
                    <a:pt x="47" y="108"/>
                    <a:pt x="48" y="108"/>
                  </a:cubicBezTo>
                  <a:cubicBezTo>
                    <a:pt x="49" y="109"/>
                    <a:pt x="50" y="106"/>
                    <a:pt x="48" y="105"/>
                  </a:cubicBezTo>
                  <a:cubicBezTo>
                    <a:pt x="46" y="104"/>
                    <a:pt x="48" y="100"/>
                    <a:pt x="47" y="99"/>
                  </a:cubicBezTo>
                  <a:cubicBezTo>
                    <a:pt x="45" y="99"/>
                    <a:pt x="41" y="93"/>
                    <a:pt x="41" y="92"/>
                  </a:cubicBezTo>
                  <a:cubicBezTo>
                    <a:pt x="41" y="90"/>
                    <a:pt x="42" y="81"/>
                    <a:pt x="42" y="79"/>
                  </a:cubicBezTo>
                  <a:cubicBezTo>
                    <a:pt x="42" y="77"/>
                    <a:pt x="46" y="77"/>
                    <a:pt x="47" y="77"/>
                  </a:cubicBezTo>
                  <a:cubicBezTo>
                    <a:pt x="48" y="77"/>
                    <a:pt x="51" y="77"/>
                    <a:pt x="53" y="75"/>
                  </a:cubicBezTo>
                  <a:cubicBezTo>
                    <a:pt x="54" y="73"/>
                    <a:pt x="59" y="72"/>
                    <a:pt x="60" y="71"/>
                  </a:cubicBezTo>
                  <a:cubicBezTo>
                    <a:pt x="61" y="69"/>
                    <a:pt x="64" y="69"/>
                    <a:pt x="64" y="67"/>
                  </a:cubicBezTo>
                  <a:cubicBezTo>
                    <a:pt x="64" y="65"/>
                    <a:pt x="68" y="60"/>
                    <a:pt x="68" y="60"/>
                  </a:cubicBezTo>
                  <a:cubicBezTo>
                    <a:pt x="68" y="60"/>
                    <a:pt x="68" y="60"/>
                    <a:pt x="68" y="60"/>
                  </a:cubicBezTo>
                  <a:cubicBezTo>
                    <a:pt x="68" y="60"/>
                    <a:pt x="67" y="60"/>
                    <a:pt x="65" y="61"/>
                  </a:cubicBezTo>
                  <a:cubicBezTo>
                    <a:pt x="61" y="63"/>
                    <a:pt x="59" y="61"/>
                    <a:pt x="60" y="59"/>
                  </a:cubicBezTo>
                  <a:cubicBezTo>
                    <a:pt x="60" y="56"/>
                    <a:pt x="57" y="56"/>
                    <a:pt x="55" y="56"/>
                  </a:cubicBezTo>
                  <a:cubicBezTo>
                    <a:pt x="53" y="56"/>
                    <a:pt x="55" y="53"/>
                    <a:pt x="55" y="51"/>
                  </a:cubicBezTo>
                  <a:cubicBezTo>
                    <a:pt x="56" y="49"/>
                    <a:pt x="55" y="48"/>
                    <a:pt x="52" y="47"/>
                  </a:cubicBezTo>
                  <a:cubicBezTo>
                    <a:pt x="50" y="47"/>
                    <a:pt x="49" y="42"/>
                    <a:pt x="50" y="41"/>
                  </a:cubicBezTo>
                  <a:cubicBezTo>
                    <a:pt x="51" y="39"/>
                    <a:pt x="45" y="38"/>
                    <a:pt x="42" y="39"/>
                  </a:cubicBezTo>
                  <a:cubicBezTo>
                    <a:pt x="40" y="41"/>
                    <a:pt x="42" y="37"/>
                    <a:pt x="41" y="36"/>
                  </a:cubicBezTo>
                  <a:cubicBezTo>
                    <a:pt x="40" y="34"/>
                    <a:pt x="44" y="28"/>
                    <a:pt x="48" y="24"/>
                  </a:cubicBezTo>
                  <a:cubicBezTo>
                    <a:pt x="51" y="21"/>
                    <a:pt x="50" y="16"/>
                    <a:pt x="50" y="13"/>
                  </a:cubicBezTo>
                  <a:cubicBezTo>
                    <a:pt x="50" y="9"/>
                    <a:pt x="48" y="9"/>
                    <a:pt x="46" y="9"/>
                  </a:cubicBezTo>
                  <a:cubicBezTo>
                    <a:pt x="45" y="9"/>
                    <a:pt x="45" y="6"/>
                    <a:pt x="45" y="4"/>
                  </a:cubicBezTo>
                  <a:cubicBezTo>
                    <a:pt x="45" y="2"/>
                    <a:pt x="41" y="0"/>
                    <a:pt x="39" y="2"/>
                  </a:cubicBezTo>
                  <a:cubicBezTo>
                    <a:pt x="39" y="2"/>
                    <a:pt x="38" y="2"/>
                    <a:pt x="38" y="3"/>
                  </a:cubicBezTo>
                  <a:cubicBezTo>
                    <a:pt x="38" y="3"/>
                    <a:pt x="38" y="3"/>
                    <a:pt x="38" y="3"/>
                  </a:cubicBezTo>
                  <a:cubicBezTo>
                    <a:pt x="38" y="3"/>
                    <a:pt x="37" y="6"/>
                    <a:pt x="36" y="6"/>
                  </a:cubicBezTo>
                  <a:cubicBezTo>
                    <a:pt x="35" y="7"/>
                    <a:pt x="35" y="9"/>
                    <a:pt x="37" y="12"/>
                  </a:cubicBezTo>
                  <a:cubicBezTo>
                    <a:pt x="39" y="15"/>
                    <a:pt x="34" y="13"/>
                    <a:pt x="33" y="12"/>
                  </a:cubicBezTo>
                  <a:cubicBezTo>
                    <a:pt x="33" y="10"/>
                    <a:pt x="29" y="13"/>
                    <a:pt x="27" y="15"/>
                  </a:cubicBezTo>
                  <a:cubicBezTo>
                    <a:pt x="24" y="17"/>
                    <a:pt x="21" y="18"/>
                    <a:pt x="21" y="21"/>
                  </a:cubicBezTo>
                  <a:cubicBezTo>
                    <a:pt x="21" y="25"/>
                    <a:pt x="18" y="28"/>
                    <a:pt x="19" y="31"/>
                  </a:cubicBezTo>
                  <a:cubicBezTo>
                    <a:pt x="20" y="34"/>
                    <a:pt x="16" y="39"/>
                    <a:pt x="16" y="41"/>
                  </a:cubicBezTo>
                  <a:cubicBezTo>
                    <a:pt x="16" y="42"/>
                    <a:pt x="11" y="40"/>
                    <a:pt x="10" y="40"/>
                  </a:cubicBezTo>
                  <a:cubicBezTo>
                    <a:pt x="9" y="40"/>
                    <a:pt x="9" y="46"/>
                    <a:pt x="8" y="48"/>
                  </a:cubicBezTo>
                  <a:cubicBezTo>
                    <a:pt x="7" y="50"/>
                    <a:pt x="8" y="57"/>
                    <a:pt x="6" y="57"/>
                  </a:cubicBezTo>
                  <a:cubicBezTo>
                    <a:pt x="4" y="57"/>
                    <a:pt x="2" y="63"/>
                    <a:pt x="2" y="63"/>
                  </a:cubicBezTo>
                  <a:cubicBezTo>
                    <a:pt x="2" y="63"/>
                    <a:pt x="1" y="64"/>
                    <a:pt x="0" y="65"/>
                  </a:cubicBezTo>
                  <a:cubicBezTo>
                    <a:pt x="1" y="69"/>
                    <a:pt x="4" y="72"/>
                    <a:pt x="7" y="73"/>
                  </a:cubicBezTo>
                  <a:cubicBezTo>
                    <a:pt x="12" y="75"/>
                    <a:pt x="15" y="85"/>
                    <a:pt x="16" y="90"/>
                  </a:cubicBezTo>
                  <a:cubicBezTo>
                    <a:pt x="18" y="95"/>
                    <a:pt x="17" y="100"/>
                    <a:pt x="15" y="103"/>
                  </a:cubicBezTo>
                  <a:cubicBezTo>
                    <a:pt x="13" y="105"/>
                    <a:pt x="16" y="106"/>
                    <a:pt x="18" y="107"/>
                  </a:cubicBezTo>
                  <a:cubicBezTo>
                    <a:pt x="21" y="108"/>
                    <a:pt x="24" y="109"/>
                    <a:pt x="26" y="106"/>
                  </a:cubicBezTo>
                  <a:cubicBezTo>
                    <a:pt x="28" y="103"/>
                    <a:pt x="32" y="101"/>
                    <a:pt x="33" y="98"/>
                  </a:cubicBezTo>
                  <a:cubicBezTo>
                    <a:pt x="34" y="95"/>
                    <a:pt x="36" y="99"/>
                    <a:pt x="37" y="101"/>
                  </a:cubicBezTo>
                  <a:cubicBezTo>
                    <a:pt x="39" y="103"/>
                    <a:pt x="40" y="106"/>
                    <a:pt x="40" y="110"/>
                  </a:cubicBezTo>
                  <a:cubicBezTo>
                    <a:pt x="41" y="114"/>
                    <a:pt x="41" y="124"/>
                    <a:pt x="45" y="127"/>
                  </a:cubicBezTo>
                  <a:cubicBezTo>
                    <a:pt x="48" y="131"/>
                    <a:pt x="49" y="138"/>
                    <a:pt x="48" y="140"/>
                  </a:cubicBezTo>
                  <a:cubicBezTo>
                    <a:pt x="47" y="143"/>
                    <a:pt x="49" y="147"/>
                    <a:pt x="49" y="150"/>
                  </a:cubicBezTo>
                  <a:cubicBezTo>
                    <a:pt x="49" y="150"/>
                    <a:pt x="48" y="151"/>
                    <a:pt x="48" y="152"/>
                  </a:cubicBezTo>
                  <a:cubicBezTo>
                    <a:pt x="51" y="152"/>
                    <a:pt x="55" y="139"/>
                    <a:pt x="55" y="139"/>
                  </a:cubicBezTo>
                  <a:close/>
                </a:path>
              </a:pathLst>
            </a:custGeom>
            <a:grpFill/>
            <a:ln w="9525" cap="flat">
              <a:solidFill>
                <a:schemeClr val="bg1">
                  <a:lumMod val="85000"/>
                </a:schemeClr>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2400" dirty="0"/>
            </a:p>
          </p:txBody>
        </p:sp>
        <p:sp>
          <p:nvSpPr>
            <p:cNvPr id="91" name="Freeform 62">
              <a:extLst>
                <a:ext uri="{FF2B5EF4-FFF2-40B4-BE49-F238E27FC236}">
                  <a16:creationId xmlns:a16="http://schemas.microsoft.com/office/drawing/2014/main" id="{4DCEE260-DA40-46A8-A43C-4914F0B11E2B}"/>
                </a:ext>
              </a:extLst>
            </p:cNvPr>
            <p:cNvSpPr>
              <a:spLocks/>
            </p:cNvSpPr>
            <p:nvPr/>
          </p:nvSpPr>
          <p:spPr bwMode="auto">
            <a:xfrm>
              <a:off x="6138863" y="2506663"/>
              <a:ext cx="61913" cy="38100"/>
            </a:xfrm>
            <a:custGeom>
              <a:avLst/>
              <a:gdLst>
                <a:gd name="T0" fmla="*/ 24 w 25"/>
                <a:gd name="T1" fmla="*/ 5 h 15"/>
                <a:gd name="T2" fmla="*/ 14 w 25"/>
                <a:gd name="T3" fmla="*/ 2 h 15"/>
                <a:gd name="T4" fmla="*/ 8 w 25"/>
                <a:gd name="T5" fmla="*/ 1 h 15"/>
                <a:gd name="T6" fmla="*/ 2 w 25"/>
                <a:gd name="T7" fmla="*/ 6 h 15"/>
                <a:gd name="T8" fmla="*/ 0 w 25"/>
                <a:gd name="T9" fmla="*/ 10 h 15"/>
                <a:gd name="T10" fmla="*/ 2 w 25"/>
                <a:gd name="T11" fmla="*/ 11 h 15"/>
                <a:gd name="T12" fmla="*/ 8 w 25"/>
                <a:gd name="T13" fmla="*/ 13 h 15"/>
                <a:gd name="T14" fmla="*/ 15 w 25"/>
                <a:gd name="T15" fmla="*/ 13 h 15"/>
                <a:gd name="T16" fmla="*/ 23 w 25"/>
                <a:gd name="T17" fmla="*/ 12 h 15"/>
                <a:gd name="T18" fmla="*/ 22 w 25"/>
                <a:gd name="T19" fmla="*/ 5 h 15"/>
                <a:gd name="T20" fmla="*/ 24 w 25"/>
                <a:gd name="T21" fmla="*/ 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15">
                  <a:moveTo>
                    <a:pt x="24" y="5"/>
                  </a:moveTo>
                  <a:cubicBezTo>
                    <a:pt x="19" y="0"/>
                    <a:pt x="18" y="4"/>
                    <a:pt x="14" y="2"/>
                  </a:cubicBezTo>
                  <a:cubicBezTo>
                    <a:pt x="11" y="0"/>
                    <a:pt x="9" y="0"/>
                    <a:pt x="8" y="1"/>
                  </a:cubicBezTo>
                  <a:cubicBezTo>
                    <a:pt x="6" y="2"/>
                    <a:pt x="4" y="2"/>
                    <a:pt x="2" y="6"/>
                  </a:cubicBezTo>
                  <a:cubicBezTo>
                    <a:pt x="2" y="7"/>
                    <a:pt x="1" y="9"/>
                    <a:pt x="0" y="10"/>
                  </a:cubicBezTo>
                  <a:cubicBezTo>
                    <a:pt x="1" y="11"/>
                    <a:pt x="2" y="12"/>
                    <a:pt x="2" y="11"/>
                  </a:cubicBezTo>
                  <a:cubicBezTo>
                    <a:pt x="4" y="11"/>
                    <a:pt x="5" y="13"/>
                    <a:pt x="8" y="13"/>
                  </a:cubicBezTo>
                  <a:cubicBezTo>
                    <a:pt x="10" y="12"/>
                    <a:pt x="12" y="14"/>
                    <a:pt x="15" y="13"/>
                  </a:cubicBezTo>
                  <a:cubicBezTo>
                    <a:pt x="19" y="12"/>
                    <a:pt x="22" y="15"/>
                    <a:pt x="23" y="12"/>
                  </a:cubicBezTo>
                  <a:cubicBezTo>
                    <a:pt x="25" y="10"/>
                    <a:pt x="22" y="5"/>
                    <a:pt x="22" y="5"/>
                  </a:cubicBezTo>
                  <a:cubicBezTo>
                    <a:pt x="22" y="5"/>
                    <a:pt x="23" y="5"/>
                    <a:pt x="24" y="5"/>
                  </a:cubicBezTo>
                  <a:close/>
                </a:path>
              </a:pathLst>
            </a:custGeom>
            <a:grpFill/>
            <a:ln w="9525" cap="flat">
              <a:solidFill>
                <a:schemeClr val="bg1">
                  <a:lumMod val="85000"/>
                </a:schemeClr>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2400" dirty="0"/>
            </a:p>
          </p:txBody>
        </p:sp>
        <p:sp>
          <p:nvSpPr>
            <p:cNvPr id="92" name="Freeform 63">
              <a:extLst>
                <a:ext uri="{FF2B5EF4-FFF2-40B4-BE49-F238E27FC236}">
                  <a16:creationId xmlns:a16="http://schemas.microsoft.com/office/drawing/2014/main" id="{088CAC53-D133-4E3E-A4D8-47E708506023}"/>
                </a:ext>
              </a:extLst>
            </p:cNvPr>
            <p:cNvSpPr>
              <a:spLocks/>
            </p:cNvSpPr>
            <p:nvPr/>
          </p:nvSpPr>
          <p:spPr bwMode="auto">
            <a:xfrm>
              <a:off x="6392863" y="2611438"/>
              <a:ext cx="147638" cy="312738"/>
            </a:xfrm>
            <a:custGeom>
              <a:avLst/>
              <a:gdLst>
                <a:gd name="T0" fmla="*/ 44 w 59"/>
                <a:gd name="T1" fmla="*/ 15 h 124"/>
                <a:gd name="T2" fmla="*/ 36 w 59"/>
                <a:gd name="T3" fmla="*/ 9 h 124"/>
                <a:gd name="T4" fmla="*/ 34 w 59"/>
                <a:gd name="T5" fmla="*/ 5 h 124"/>
                <a:gd name="T6" fmla="*/ 27 w 59"/>
                <a:gd name="T7" fmla="*/ 1 h 124"/>
                <a:gd name="T8" fmla="*/ 21 w 59"/>
                <a:gd name="T9" fmla="*/ 5 h 124"/>
                <a:gd name="T10" fmla="*/ 15 w 59"/>
                <a:gd name="T11" fmla="*/ 6 h 124"/>
                <a:gd name="T12" fmla="*/ 8 w 59"/>
                <a:gd name="T13" fmla="*/ 6 h 124"/>
                <a:gd name="T14" fmla="*/ 2 w 59"/>
                <a:gd name="T15" fmla="*/ 7 h 124"/>
                <a:gd name="T16" fmla="*/ 0 w 59"/>
                <a:gd name="T17" fmla="*/ 9 h 124"/>
                <a:gd name="T18" fmla="*/ 3 w 59"/>
                <a:gd name="T19" fmla="*/ 13 h 124"/>
                <a:gd name="T20" fmla="*/ 7 w 59"/>
                <a:gd name="T21" fmla="*/ 19 h 124"/>
                <a:gd name="T22" fmla="*/ 14 w 59"/>
                <a:gd name="T23" fmla="*/ 23 h 124"/>
                <a:gd name="T24" fmla="*/ 19 w 59"/>
                <a:gd name="T25" fmla="*/ 24 h 124"/>
                <a:gd name="T26" fmla="*/ 22 w 59"/>
                <a:gd name="T27" fmla="*/ 30 h 124"/>
                <a:gd name="T28" fmla="*/ 16 w 59"/>
                <a:gd name="T29" fmla="*/ 34 h 124"/>
                <a:gd name="T30" fmla="*/ 24 w 59"/>
                <a:gd name="T31" fmla="*/ 41 h 124"/>
                <a:gd name="T32" fmla="*/ 28 w 59"/>
                <a:gd name="T33" fmla="*/ 48 h 124"/>
                <a:gd name="T34" fmla="*/ 35 w 59"/>
                <a:gd name="T35" fmla="*/ 57 h 124"/>
                <a:gd name="T36" fmla="*/ 42 w 59"/>
                <a:gd name="T37" fmla="*/ 63 h 124"/>
                <a:gd name="T38" fmla="*/ 43 w 59"/>
                <a:gd name="T39" fmla="*/ 71 h 124"/>
                <a:gd name="T40" fmla="*/ 46 w 59"/>
                <a:gd name="T41" fmla="*/ 85 h 124"/>
                <a:gd name="T42" fmla="*/ 40 w 59"/>
                <a:gd name="T43" fmla="*/ 94 h 124"/>
                <a:gd name="T44" fmla="*/ 33 w 59"/>
                <a:gd name="T45" fmla="*/ 98 h 124"/>
                <a:gd name="T46" fmla="*/ 33 w 59"/>
                <a:gd name="T47" fmla="*/ 106 h 124"/>
                <a:gd name="T48" fmla="*/ 24 w 59"/>
                <a:gd name="T49" fmla="*/ 106 h 124"/>
                <a:gd name="T50" fmla="*/ 19 w 59"/>
                <a:gd name="T51" fmla="*/ 109 h 124"/>
                <a:gd name="T52" fmla="*/ 22 w 59"/>
                <a:gd name="T53" fmla="*/ 112 h 124"/>
                <a:gd name="T54" fmla="*/ 20 w 59"/>
                <a:gd name="T55" fmla="*/ 119 h 124"/>
                <a:gd name="T56" fmla="*/ 24 w 59"/>
                <a:gd name="T57" fmla="*/ 122 h 124"/>
                <a:gd name="T58" fmla="*/ 32 w 59"/>
                <a:gd name="T59" fmla="*/ 117 h 124"/>
                <a:gd name="T60" fmla="*/ 33 w 59"/>
                <a:gd name="T61" fmla="*/ 114 h 124"/>
                <a:gd name="T62" fmla="*/ 36 w 59"/>
                <a:gd name="T63" fmla="*/ 109 h 124"/>
                <a:gd name="T64" fmla="*/ 41 w 59"/>
                <a:gd name="T65" fmla="*/ 109 h 124"/>
                <a:gd name="T66" fmla="*/ 52 w 59"/>
                <a:gd name="T67" fmla="*/ 103 h 124"/>
                <a:gd name="T68" fmla="*/ 58 w 59"/>
                <a:gd name="T69" fmla="*/ 93 h 124"/>
                <a:gd name="T70" fmla="*/ 56 w 59"/>
                <a:gd name="T71" fmla="*/ 74 h 124"/>
                <a:gd name="T72" fmla="*/ 48 w 59"/>
                <a:gd name="T73" fmla="*/ 61 h 124"/>
                <a:gd name="T74" fmla="*/ 35 w 59"/>
                <a:gd name="T75" fmla="*/ 50 h 124"/>
                <a:gd name="T76" fmla="*/ 32 w 59"/>
                <a:gd name="T77" fmla="*/ 44 h 124"/>
                <a:gd name="T78" fmla="*/ 30 w 59"/>
                <a:gd name="T79" fmla="*/ 33 h 124"/>
                <a:gd name="T80" fmla="*/ 35 w 59"/>
                <a:gd name="T81" fmla="*/ 26 h 124"/>
                <a:gd name="T82" fmla="*/ 39 w 59"/>
                <a:gd name="T83" fmla="*/ 22 h 124"/>
                <a:gd name="T84" fmla="*/ 45 w 59"/>
                <a:gd name="T85" fmla="*/ 17 h 124"/>
                <a:gd name="T86" fmla="*/ 46 w 59"/>
                <a:gd name="T87" fmla="*/ 17 h 124"/>
                <a:gd name="T88" fmla="*/ 44 w 59"/>
                <a:gd name="T89" fmla="*/ 15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9" h="124">
                  <a:moveTo>
                    <a:pt x="44" y="15"/>
                  </a:moveTo>
                  <a:cubicBezTo>
                    <a:pt x="42" y="15"/>
                    <a:pt x="36" y="11"/>
                    <a:pt x="36" y="9"/>
                  </a:cubicBezTo>
                  <a:cubicBezTo>
                    <a:pt x="36" y="8"/>
                    <a:pt x="39" y="5"/>
                    <a:pt x="34" y="5"/>
                  </a:cubicBezTo>
                  <a:cubicBezTo>
                    <a:pt x="29" y="4"/>
                    <a:pt x="28" y="2"/>
                    <a:pt x="27" y="1"/>
                  </a:cubicBezTo>
                  <a:cubicBezTo>
                    <a:pt x="26" y="0"/>
                    <a:pt x="22" y="3"/>
                    <a:pt x="21" y="5"/>
                  </a:cubicBezTo>
                  <a:cubicBezTo>
                    <a:pt x="19" y="8"/>
                    <a:pt x="18" y="5"/>
                    <a:pt x="15" y="6"/>
                  </a:cubicBezTo>
                  <a:cubicBezTo>
                    <a:pt x="12" y="8"/>
                    <a:pt x="10" y="4"/>
                    <a:pt x="8" y="6"/>
                  </a:cubicBezTo>
                  <a:cubicBezTo>
                    <a:pt x="7" y="8"/>
                    <a:pt x="4" y="5"/>
                    <a:pt x="2" y="7"/>
                  </a:cubicBezTo>
                  <a:cubicBezTo>
                    <a:pt x="2" y="8"/>
                    <a:pt x="1" y="8"/>
                    <a:pt x="0" y="9"/>
                  </a:cubicBezTo>
                  <a:cubicBezTo>
                    <a:pt x="1" y="10"/>
                    <a:pt x="3" y="12"/>
                    <a:pt x="3" y="13"/>
                  </a:cubicBezTo>
                  <a:cubicBezTo>
                    <a:pt x="3" y="15"/>
                    <a:pt x="7" y="16"/>
                    <a:pt x="7" y="19"/>
                  </a:cubicBezTo>
                  <a:cubicBezTo>
                    <a:pt x="7" y="21"/>
                    <a:pt x="12" y="24"/>
                    <a:pt x="14" y="23"/>
                  </a:cubicBezTo>
                  <a:cubicBezTo>
                    <a:pt x="15" y="21"/>
                    <a:pt x="19" y="20"/>
                    <a:pt x="19" y="24"/>
                  </a:cubicBezTo>
                  <a:cubicBezTo>
                    <a:pt x="20" y="28"/>
                    <a:pt x="22" y="28"/>
                    <a:pt x="22" y="30"/>
                  </a:cubicBezTo>
                  <a:cubicBezTo>
                    <a:pt x="22" y="33"/>
                    <a:pt x="17" y="31"/>
                    <a:pt x="16" y="34"/>
                  </a:cubicBezTo>
                  <a:cubicBezTo>
                    <a:pt x="15" y="36"/>
                    <a:pt x="24" y="39"/>
                    <a:pt x="24" y="41"/>
                  </a:cubicBezTo>
                  <a:cubicBezTo>
                    <a:pt x="24" y="43"/>
                    <a:pt x="27" y="46"/>
                    <a:pt x="28" y="48"/>
                  </a:cubicBezTo>
                  <a:cubicBezTo>
                    <a:pt x="29" y="51"/>
                    <a:pt x="34" y="54"/>
                    <a:pt x="35" y="57"/>
                  </a:cubicBezTo>
                  <a:cubicBezTo>
                    <a:pt x="36" y="60"/>
                    <a:pt x="40" y="62"/>
                    <a:pt x="42" y="63"/>
                  </a:cubicBezTo>
                  <a:cubicBezTo>
                    <a:pt x="43" y="65"/>
                    <a:pt x="44" y="68"/>
                    <a:pt x="43" y="71"/>
                  </a:cubicBezTo>
                  <a:cubicBezTo>
                    <a:pt x="43" y="74"/>
                    <a:pt x="43" y="80"/>
                    <a:pt x="46" y="85"/>
                  </a:cubicBezTo>
                  <a:cubicBezTo>
                    <a:pt x="49" y="89"/>
                    <a:pt x="42" y="91"/>
                    <a:pt x="40" y="94"/>
                  </a:cubicBezTo>
                  <a:cubicBezTo>
                    <a:pt x="38" y="96"/>
                    <a:pt x="39" y="100"/>
                    <a:pt x="33" y="98"/>
                  </a:cubicBezTo>
                  <a:cubicBezTo>
                    <a:pt x="27" y="97"/>
                    <a:pt x="34" y="104"/>
                    <a:pt x="33" y="106"/>
                  </a:cubicBezTo>
                  <a:cubicBezTo>
                    <a:pt x="32" y="108"/>
                    <a:pt x="24" y="104"/>
                    <a:pt x="24" y="106"/>
                  </a:cubicBezTo>
                  <a:cubicBezTo>
                    <a:pt x="24" y="107"/>
                    <a:pt x="21" y="108"/>
                    <a:pt x="19" y="109"/>
                  </a:cubicBezTo>
                  <a:cubicBezTo>
                    <a:pt x="20" y="111"/>
                    <a:pt x="21" y="111"/>
                    <a:pt x="22" y="112"/>
                  </a:cubicBezTo>
                  <a:cubicBezTo>
                    <a:pt x="24" y="113"/>
                    <a:pt x="20" y="115"/>
                    <a:pt x="20" y="119"/>
                  </a:cubicBezTo>
                  <a:cubicBezTo>
                    <a:pt x="20" y="123"/>
                    <a:pt x="23" y="124"/>
                    <a:pt x="24" y="122"/>
                  </a:cubicBezTo>
                  <a:cubicBezTo>
                    <a:pt x="25" y="121"/>
                    <a:pt x="30" y="117"/>
                    <a:pt x="32" y="117"/>
                  </a:cubicBezTo>
                  <a:cubicBezTo>
                    <a:pt x="33" y="116"/>
                    <a:pt x="32" y="114"/>
                    <a:pt x="33" y="114"/>
                  </a:cubicBezTo>
                  <a:cubicBezTo>
                    <a:pt x="35" y="114"/>
                    <a:pt x="35" y="111"/>
                    <a:pt x="36" y="109"/>
                  </a:cubicBezTo>
                  <a:cubicBezTo>
                    <a:pt x="36" y="108"/>
                    <a:pt x="38" y="108"/>
                    <a:pt x="41" y="109"/>
                  </a:cubicBezTo>
                  <a:cubicBezTo>
                    <a:pt x="43" y="109"/>
                    <a:pt x="47" y="106"/>
                    <a:pt x="52" y="103"/>
                  </a:cubicBezTo>
                  <a:cubicBezTo>
                    <a:pt x="56" y="101"/>
                    <a:pt x="56" y="100"/>
                    <a:pt x="58" y="93"/>
                  </a:cubicBezTo>
                  <a:cubicBezTo>
                    <a:pt x="59" y="85"/>
                    <a:pt x="56" y="76"/>
                    <a:pt x="56" y="74"/>
                  </a:cubicBezTo>
                  <a:cubicBezTo>
                    <a:pt x="56" y="72"/>
                    <a:pt x="50" y="61"/>
                    <a:pt x="48" y="61"/>
                  </a:cubicBezTo>
                  <a:cubicBezTo>
                    <a:pt x="46" y="61"/>
                    <a:pt x="37" y="52"/>
                    <a:pt x="35" y="50"/>
                  </a:cubicBezTo>
                  <a:cubicBezTo>
                    <a:pt x="34" y="49"/>
                    <a:pt x="34" y="46"/>
                    <a:pt x="32" y="44"/>
                  </a:cubicBezTo>
                  <a:cubicBezTo>
                    <a:pt x="29" y="42"/>
                    <a:pt x="29" y="37"/>
                    <a:pt x="30" y="33"/>
                  </a:cubicBezTo>
                  <a:cubicBezTo>
                    <a:pt x="30" y="30"/>
                    <a:pt x="36" y="29"/>
                    <a:pt x="35" y="26"/>
                  </a:cubicBezTo>
                  <a:cubicBezTo>
                    <a:pt x="35" y="24"/>
                    <a:pt x="36" y="22"/>
                    <a:pt x="39" y="22"/>
                  </a:cubicBezTo>
                  <a:cubicBezTo>
                    <a:pt x="41" y="21"/>
                    <a:pt x="44" y="19"/>
                    <a:pt x="45" y="17"/>
                  </a:cubicBezTo>
                  <a:cubicBezTo>
                    <a:pt x="45" y="17"/>
                    <a:pt x="45" y="17"/>
                    <a:pt x="46" y="17"/>
                  </a:cubicBezTo>
                  <a:cubicBezTo>
                    <a:pt x="45" y="16"/>
                    <a:pt x="44" y="16"/>
                    <a:pt x="44" y="15"/>
                  </a:cubicBezTo>
                  <a:close/>
                </a:path>
              </a:pathLst>
            </a:custGeom>
            <a:grpFill/>
            <a:ln w="9525" cap="flat">
              <a:solidFill>
                <a:schemeClr val="bg1">
                  <a:lumMod val="85000"/>
                </a:schemeClr>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2400" dirty="0"/>
            </a:p>
          </p:txBody>
        </p:sp>
        <p:sp>
          <p:nvSpPr>
            <p:cNvPr id="93" name="Freeform 64">
              <a:extLst>
                <a:ext uri="{FF2B5EF4-FFF2-40B4-BE49-F238E27FC236}">
                  <a16:creationId xmlns:a16="http://schemas.microsoft.com/office/drawing/2014/main" id="{2A2742B6-79F4-47CF-93B1-4CCC44FD6B62}"/>
                </a:ext>
              </a:extLst>
            </p:cNvPr>
            <p:cNvSpPr>
              <a:spLocks/>
            </p:cNvSpPr>
            <p:nvPr/>
          </p:nvSpPr>
          <p:spPr bwMode="auto">
            <a:xfrm>
              <a:off x="6392863" y="2798763"/>
              <a:ext cx="122238" cy="87313"/>
            </a:xfrm>
            <a:custGeom>
              <a:avLst/>
              <a:gdLst>
                <a:gd name="T0" fmla="*/ 24 w 49"/>
                <a:gd name="T1" fmla="*/ 32 h 35"/>
                <a:gd name="T2" fmla="*/ 33 w 49"/>
                <a:gd name="T3" fmla="*/ 32 h 35"/>
                <a:gd name="T4" fmla="*/ 33 w 49"/>
                <a:gd name="T5" fmla="*/ 24 h 35"/>
                <a:gd name="T6" fmla="*/ 40 w 49"/>
                <a:gd name="T7" fmla="*/ 20 h 35"/>
                <a:gd name="T8" fmla="*/ 46 w 49"/>
                <a:gd name="T9" fmla="*/ 11 h 35"/>
                <a:gd name="T10" fmla="*/ 43 w 49"/>
                <a:gd name="T11" fmla="*/ 1 h 35"/>
                <a:gd name="T12" fmla="*/ 37 w 49"/>
                <a:gd name="T13" fmla="*/ 2 h 35"/>
                <a:gd name="T14" fmla="*/ 32 w 49"/>
                <a:gd name="T15" fmla="*/ 4 h 35"/>
                <a:gd name="T16" fmla="*/ 29 w 49"/>
                <a:gd name="T17" fmla="*/ 6 h 35"/>
                <a:gd name="T18" fmla="*/ 25 w 49"/>
                <a:gd name="T19" fmla="*/ 2 h 35"/>
                <a:gd name="T20" fmla="*/ 14 w 49"/>
                <a:gd name="T21" fmla="*/ 2 h 35"/>
                <a:gd name="T22" fmla="*/ 3 w 49"/>
                <a:gd name="T23" fmla="*/ 8 h 35"/>
                <a:gd name="T24" fmla="*/ 3 w 49"/>
                <a:gd name="T25" fmla="*/ 15 h 35"/>
                <a:gd name="T26" fmla="*/ 4 w 49"/>
                <a:gd name="T27" fmla="*/ 21 h 35"/>
                <a:gd name="T28" fmla="*/ 4 w 49"/>
                <a:gd name="T29" fmla="*/ 21 h 35"/>
                <a:gd name="T30" fmla="*/ 6 w 49"/>
                <a:gd name="T31" fmla="*/ 28 h 35"/>
                <a:gd name="T32" fmla="*/ 11 w 49"/>
                <a:gd name="T33" fmla="*/ 29 h 35"/>
                <a:gd name="T34" fmla="*/ 12 w 49"/>
                <a:gd name="T35" fmla="*/ 34 h 35"/>
                <a:gd name="T36" fmla="*/ 18 w 49"/>
                <a:gd name="T37" fmla="*/ 34 h 35"/>
                <a:gd name="T38" fmla="*/ 19 w 49"/>
                <a:gd name="T39" fmla="*/ 35 h 35"/>
                <a:gd name="T40" fmla="*/ 24 w 49"/>
                <a:gd name="T41" fmla="*/ 3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35">
                  <a:moveTo>
                    <a:pt x="24" y="32"/>
                  </a:moveTo>
                  <a:cubicBezTo>
                    <a:pt x="24" y="30"/>
                    <a:pt x="32" y="34"/>
                    <a:pt x="33" y="32"/>
                  </a:cubicBezTo>
                  <a:cubicBezTo>
                    <a:pt x="34" y="30"/>
                    <a:pt x="27" y="23"/>
                    <a:pt x="33" y="24"/>
                  </a:cubicBezTo>
                  <a:cubicBezTo>
                    <a:pt x="39" y="26"/>
                    <a:pt x="38" y="22"/>
                    <a:pt x="40" y="20"/>
                  </a:cubicBezTo>
                  <a:cubicBezTo>
                    <a:pt x="42" y="17"/>
                    <a:pt x="49" y="15"/>
                    <a:pt x="46" y="11"/>
                  </a:cubicBezTo>
                  <a:cubicBezTo>
                    <a:pt x="44" y="7"/>
                    <a:pt x="43" y="4"/>
                    <a:pt x="43" y="1"/>
                  </a:cubicBezTo>
                  <a:cubicBezTo>
                    <a:pt x="41" y="2"/>
                    <a:pt x="39" y="2"/>
                    <a:pt x="37" y="2"/>
                  </a:cubicBezTo>
                  <a:cubicBezTo>
                    <a:pt x="36" y="1"/>
                    <a:pt x="32" y="1"/>
                    <a:pt x="32" y="4"/>
                  </a:cubicBezTo>
                  <a:cubicBezTo>
                    <a:pt x="32" y="6"/>
                    <a:pt x="29" y="7"/>
                    <a:pt x="29" y="6"/>
                  </a:cubicBezTo>
                  <a:cubicBezTo>
                    <a:pt x="30" y="4"/>
                    <a:pt x="27" y="5"/>
                    <a:pt x="25" y="2"/>
                  </a:cubicBezTo>
                  <a:cubicBezTo>
                    <a:pt x="23" y="0"/>
                    <a:pt x="17" y="3"/>
                    <a:pt x="14" y="2"/>
                  </a:cubicBezTo>
                  <a:cubicBezTo>
                    <a:pt x="11" y="1"/>
                    <a:pt x="6" y="4"/>
                    <a:pt x="3" y="8"/>
                  </a:cubicBezTo>
                  <a:cubicBezTo>
                    <a:pt x="0" y="11"/>
                    <a:pt x="3" y="11"/>
                    <a:pt x="3" y="15"/>
                  </a:cubicBezTo>
                  <a:cubicBezTo>
                    <a:pt x="3" y="18"/>
                    <a:pt x="5" y="18"/>
                    <a:pt x="4" y="21"/>
                  </a:cubicBezTo>
                  <a:cubicBezTo>
                    <a:pt x="4" y="21"/>
                    <a:pt x="4" y="21"/>
                    <a:pt x="4" y="21"/>
                  </a:cubicBezTo>
                  <a:cubicBezTo>
                    <a:pt x="7" y="23"/>
                    <a:pt x="6" y="26"/>
                    <a:pt x="6" y="28"/>
                  </a:cubicBezTo>
                  <a:cubicBezTo>
                    <a:pt x="7" y="31"/>
                    <a:pt x="10" y="29"/>
                    <a:pt x="11" y="29"/>
                  </a:cubicBezTo>
                  <a:cubicBezTo>
                    <a:pt x="13" y="29"/>
                    <a:pt x="10" y="32"/>
                    <a:pt x="12" y="34"/>
                  </a:cubicBezTo>
                  <a:cubicBezTo>
                    <a:pt x="13" y="35"/>
                    <a:pt x="17" y="32"/>
                    <a:pt x="18" y="34"/>
                  </a:cubicBezTo>
                  <a:cubicBezTo>
                    <a:pt x="18" y="35"/>
                    <a:pt x="19" y="35"/>
                    <a:pt x="19" y="35"/>
                  </a:cubicBezTo>
                  <a:cubicBezTo>
                    <a:pt x="21" y="34"/>
                    <a:pt x="24" y="33"/>
                    <a:pt x="24" y="32"/>
                  </a:cubicBezTo>
                  <a:close/>
                </a:path>
              </a:pathLst>
            </a:custGeom>
            <a:grpFill/>
            <a:ln w="9525" cap="flat">
              <a:solidFill>
                <a:schemeClr val="bg1">
                  <a:lumMod val="85000"/>
                </a:schemeClr>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2400" dirty="0"/>
            </a:p>
          </p:txBody>
        </p:sp>
        <p:sp>
          <p:nvSpPr>
            <p:cNvPr id="94" name="Freeform 65">
              <a:extLst>
                <a:ext uri="{FF2B5EF4-FFF2-40B4-BE49-F238E27FC236}">
                  <a16:creationId xmlns:a16="http://schemas.microsoft.com/office/drawing/2014/main" id="{6A53B396-6D19-48BD-BB65-55D2C9010F2A}"/>
                </a:ext>
              </a:extLst>
            </p:cNvPr>
            <p:cNvSpPr>
              <a:spLocks/>
            </p:cNvSpPr>
            <p:nvPr/>
          </p:nvSpPr>
          <p:spPr bwMode="auto">
            <a:xfrm>
              <a:off x="6351588" y="2632075"/>
              <a:ext cx="150813" cy="184150"/>
            </a:xfrm>
            <a:custGeom>
              <a:avLst/>
              <a:gdLst>
                <a:gd name="T0" fmla="*/ 40 w 60"/>
                <a:gd name="T1" fmla="*/ 33 h 73"/>
                <a:gd name="T2" fmla="*/ 32 w 60"/>
                <a:gd name="T3" fmla="*/ 26 h 73"/>
                <a:gd name="T4" fmla="*/ 38 w 60"/>
                <a:gd name="T5" fmla="*/ 22 h 73"/>
                <a:gd name="T6" fmla="*/ 35 w 60"/>
                <a:gd name="T7" fmla="*/ 16 h 73"/>
                <a:gd name="T8" fmla="*/ 30 w 60"/>
                <a:gd name="T9" fmla="*/ 15 h 73"/>
                <a:gd name="T10" fmla="*/ 23 w 60"/>
                <a:gd name="T11" fmla="*/ 11 h 73"/>
                <a:gd name="T12" fmla="*/ 19 w 60"/>
                <a:gd name="T13" fmla="*/ 5 h 73"/>
                <a:gd name="T14" fmla="*/ 16 w 60"/>
                <a:gd name="T15" fmla="*/ 1 h 73"/>
                <a:gd name="T16" fmla="*/ 13 w 60"/>
                <a:gd name="T17" fmla="*/ 1 h 73"/>
                <a:gd name="T18" fmla="*/ 12 w 60"/>
                <a:gd name="T19" fmla="*/ 5 h 73"/>
                <a:gd name="T20" fmla="*/ 11 w 60"/>
                <a:gd name="T21" fmla="*/ 11 h 73"/>
                <a:gd name="T22" fmla="*/ 7 w 60"/>
                <a:gd name="T23" fmla="*/ 7 h 73"/>
                <a:gd name="T24" fmla="*/ 3 w 60"/>
                <a:gd name="T25" fmla="*/ 14 h 73"/>
                <a:gd name="T26" fmla="*/ 0 w 60"/>
                <a:gd name="T27" fmla="*/ 16 h 73"/>
                <a:gd name="T28" fmla="*/ 2 w 60"/>
                <a:gd name="T29" fmla="*/ 18 h 73"/>
                <a:gd name="T30" fmla="*/ 2 w 60"/>
                <a:gd name="T31" fmla="*/ 24 h 73"/>
                <a:gd name="T32" fmla="*/ 8 w 60"/>
                <a:gd name="T33" fmla="*/ 26 h 73"/>
                <a:gd name="T34" fmla="*/ 7 w 60"/>
                <a:gd name="T35" fmla="*/ 35 h 73"/>
                <a:gd name="T36" fmla="*/ 5 w 60"/>
                <a:gd name="T37" fmla="*/ 41 h 73"/>
                <a:gd name="T38" fmla="*/ 12 w 60"/>
                <a:gd name="T39" fmla="*/ 38 h 73"/>
                <a:gd name="T40" fmla="*/ 18 w 60"/>
                <a:gd name="T41" fmla="*/ 38 h 73"/>
                <a:gd name="T42" fmla="*/ 23 w 60"/>
                <a:gd name="T43" fmla="*/ 37 h 73"/>
                <a:gd name="T44" fmla="*/ 31 w 60"/>
                <a:gd name="T45" fmla="*/ 36 h 73"/>
                <a:gd name="T46" fmla="*/ 37 w 60"/>
                <a:gd name="T47" fmla="*/ 42 h 73"/>
                <a:gd name="T48" fmla="*/ 38 w 60"/>
                <a:gd name="T49" fmla="*/ 52 h 73"/>
                <a:gd name="T50" fmla="*/ 43 w 60"/>
                <a:gd name="T51" fmla="*/ 60 h 73"/>
                <a:gd name="T52" fmla="*/ 42 w 60"/>
                <a:gd name="T53" fmla="*/ 69 h 73"/>
                <a:gd name="T54" fmla="*/ 45 w 60"/>
                <a:gd name="T55" fmla="*/ 72 h 73"/>
                <a:gd name="T56" fmla="*/ 48 w 60"/>
                <a:gd name="T57" fmla="*/ 70 h 73"/>
                <a:gd name="T58" fmla="*/ 53 w 60"/>
                <a:gd name="T59" fmla="*/ 68 h 73"/>
                <a:gd name="T60" fmla="*/ 59 w 60"/>
                <a:gd name="T61" fmla="*/ 67 h 73"/>
                <a:gd name="T62" fmla="*/ 59 w 60"/>
                <a:gd name="T63" fmla="*/ 63 h 73"/>
                <a:gd name="T64" fmla="*/ 58 w 60"/>
                <a:gd name="T65" fmla="*/ 55 h 73"/>
                <a:gd name="T66" fmla="*/ 51 w 60"/>
                <a:gd name="T67" fmla="*/ 49 h 73"/>
                <a:gd name="T68" fmla="*/ 44 w 60"/>
                <a:gd name="T69" fmla="*/ 40 h 73"/>
                <a:gd name="T70" fmla="*/ 40 w 60"/>
                <a:gd name="T71" fmla="*/ 3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0" h="73">
                  <a:moveTo>
                    <a:pt x="40" y="33"/>
                  </a:moveTo>
                  <a:cubicBezTo>
                    <a:pt x="40" y="31"/>
                    <a:pt x="31" y="28"/>
                    <a:pt x="32" y="26"/>
                  </a:cubicBezTo>
                  <a:cubicBezTo>
                    <a:pt x="33" y="23"/>
                    <a:pt x="38" y="25"/>
                    <a:pt x="38" y="22"/>
                  </a:cubicBezTo>
                  <a:cubicBezTo>
                    <a:pt x="38" y="20"/>
                    <a:pt x="36" y="20"/>
                    <a:pt x="35" y="16"/>
                  </a:cubicBezTo>
                  <a:cubicBezTo>
                    <a:pt x="35" y="12"/>
                    <a:pt x="31" y="13"/>
                    <a:pt x="30" y="15"/>
                  </a:cubicBezTo>
                  <a:cubicBezTo>
                    <a:pt x="28" y="16"/>
                    <a:pt x="23" y="13"/>
                    <a:pt x="23" y="11"/>
                  </a:cubicBezTo>
                  <a:cubicBezTo>
                    <a:pt x="23" y="8"/>
                    <a:pt x="19" y="7"/>
                    <a:pt x="19" y="5"/>
                  </a:cubicBezTo>
                  <a:cubicBezTo>
                    <a:pt x="19" y="4"/>
                    <a:pt x="17" y="2"/>
                    <a:pt x="16" y="1"/>
                  </a:cubicBezTo>
                  <a:cubicBezTo>
                    <a:pt x="15" y="1"/>
                    <a:pt x="13" y="1"/>
                    <a:pt x="13" y="1"/>
                  </a:cubicBezTo>
                  <a:cubicBezTo>
                    <a:pt x="12" y="0"/>
                    <a:pt x="11" y="4"/>
                    <a:pt x="12" y="5"/>
                  </a:cubicBezTo>
                  <a:cubicBezTo>
                    <a:pt x="13" y="6"/>
                    <a:pt x="14" y="12"/>
                    <a:pt x="11" y="11"/>
                  </a:cubicBezTo>
                  <a:cubicBezTo>
                    <a:pt x="9" y="11"/>
                    <a:pt x="9" y="7"/>
                    <a:pt x="7" y="7"/>
                  </a:cubicBezTo>
                  <a:cubicBezTo>
                    <a:pt x="7" y="7"/>
                    <a:pt x="3" y="12"/>
                    <a:pt x="3" y="14"/>
                  </a:cubicBezTo>
                  <a:cubicBezTo>
                    <a:pt x="3" y="15"/>
                    <a:pt x="1" y="16"/>
                    <a:pt x="0" y="16"/>
                  </a:cubicBezTo>
                  <a:cubicBezTo>
                    <a:pt x="1" y="17"/>
                    <a:pt x="2" y="18"/>
                    <a:pt x="2" y="18"/>
                  </a:cubicBezTo>
                  <a:cubicBezTo>
                    <a:pt x="3" y="19"/>
                    <a:pt x="1" y="22"/>
                    <a:pt x="2" y="24"/>
                  </a:cubicBezTo>
                  <a:cubicBezTo>
                    <a:pt x="4" y="27"/>
                    <a:pt x="7" y="23"/>
                    <a:pt x="8" y="26"/>
                  </a:cubicBezTo>
                  <a:cubicBezTo>
                    <a:pt x="9" y="30"/>
                    <a:pt x="7" y="31"/>
                    <a:pt x="7" y="35"/>
                  </a:cubicBezTo>
                  <a:cubicBezTo>
                    <a:pt x="7" y="38"/>
                    <a:pt x="5" y="38"/>
                    <a:pt x="5" y="41"/>
                  </a:cubicBezTo>
                  <a:cubicBezTo>
                    <a:pt x="6" y="44"/>
                    <a:pt x="10" y="40"/>
                    <a:pt x="12" y="38"/>
                  </a:cubicBezTo>
                  <a:cubicBezTo>
                    <a:pt x="15" y="36"/>
                    <a:pt x="17" y="37"/>
                    <a:pt x="18" y="38"/>
                  </a:cubicBezTo>
                  <a:cubicBezTo>
                    <a:pt x="19" y="39"/>
                    <a:pt x="23" y="38"/>
                    <a:pt x="23" y="37"/>
                  </a:cubicBezTo>
                  <a:cubicBezTo>
                    <a:pt x="24" y="35"/>
                    <a:pt x="29" y="34"/>
                    <a:pt x="31" y="36"/>
                  </a:cubicBezTo>
                  <a:cubicBezTo>
                    <a:pt x="33" y="38"/>
                    <a:pt x="34" y="41"/>
                    <a:pt x="37" y="42"/>
                  </a:cubicBezTo>
                  <a:cubicBezTo>
                    <a:pt x="39" y="43"/>
                    <a:pt x="35" y="51"/>
                    <a:pt x="38" y="52"/>
                  </a:cubicBezTo>
                  <a:cubicBezTo>
                    <a:pt x="40" y="52"/>
                    <a:pt x="43" y="56"/>
                    <a:pt x="43" y="60"/>
                  </a:cubicBezTo>
                  <a:cubicBezTo>
                    <a:pt x="43" y="64"/>
                    <a:pt x="45" y="66"/>
                    <a:pt x="42" y="69"/>
                  </a:cubicBezTo>
                  <a:cubicBezTo>
                    <a:pt x="44" y="70"/>
                    <a:pt x="46" y="70"/>
                    <a:pt x="45" y="72"/>
                  </a:cubicBezTo>
                  <a:cubicBezTo>
                    <a:pt x="45" y="73"/>
                    <a:pt x="48" y="72"/>
                    <a:pt x="48" y="70"/>
                  </a:cubicBezTo>
                  <a:cubicBezTo>
                    <a:pt x="48" y="67"/>
                    <a:pt x="52" y="67"/>
                    <a:pt x="53" y="68"/>
                  </a:cubicBezTo>
                  <a:cubicBezTo>
                    <a:pt x="55" y="68"/>
                    <a:pt x="57" y="68"/>
                    <a:pt x="59" y="67"/>
                  </a:cubicBezTo>
                  <a:cubicBezTo>
                    <a:pt x="59" y="65"/>
                    <a:pt x="59" y="64"/>
                    <a:pt x="59" y="63"/>
                  </a:cubicBezTo>
                  <a:cubicBezTo>
                    <a:pt x="60" y="60"/>
                    <a:pt x="59" y="57"/>
                    <a:pt x="58" y="55"/>
                  </a:cubicBezTo>
                  <a:cubicBezTo>
                    <a:pt x="56" y="54"/>
                    <a:pt x="52" y="52"/>
                    <a:pt x="51" y="49"/>
                  </a:cubicBezTo>
                  <a:cubicBezTo>
                    <a:pt x="50" y="46"/>
                    <a:pt x="45" y="43"/>
                    <a:pt x="44" y="40"/>
                  </a:cubicBezTo>
                  <a:cubicBezTo>
                    <a:pt x="43" y="38"/>
                    <a:pt x="40" y="35"/>
                    <a:pt x="40" y="33"/>
                  </a:cubicBezTo>
                  <a:close/>
                </a:path>
              </a:pathLst>
            </a:custGeom>
            <a:grpFill/>
            <a:ln w="9525" cap="flat">
              <a:solidFill>
                <a:schemeClr val="bg1">
                  <a:lumMod val="85000"/>
                </a:schemeClr>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2400" dirty="0"/>
            </a:p>
          </p:txBody>
        </p:sp>
        <p:sp>
          <p:nvSpPr>
            <p:cNvPr id="95" name="Freeform 66">
              <a:extLst>
                <a:ext uri="{FF2B5EF4-FFF2-40B4-BE49-F238E27FC236}">
                  <a16:creationId xmlns:a16="http://schemas.microsoft.com/office/drawing/2014/main" id="{79E15CBA-D9B5-42B7-94F8-BF66828426A7}"/>
                </a:ext>
              </a:extLst>
            </p:cNvPr>
            <p:cNvSpPr>
              <a:spLocks/>
            </p:cNvSpPr>
            <p:nvPr/>
          </p:nvSpPr>
          <p:spPr bwMode="auto">
            <a:xfrm>
              <a:off x="6302376" y="2671763"/>
              <a:ext cx="163513" cy="309563"/>
            </a:xfrm>
            <a:custGeom>
              <a:avLst/>
              <a:gdLst>
                <a:gd name="T0" fmla="*/ 39 w 65"/>
                <a:gd name="T1" fmla="*/ 65 h 123"/>
                <a:gd name="T2" fmla="*/ 39 w 65"/>
                <a:gd name="T3" fmla="*/ 58 h 123"/>
                <a:gd name="T4" fmla="*/ 50 w 65"/>
                <a:gd name="T5" fmla="*/ 52 h 123"/>
                <a:gd name="T6" fmla="*/ 61 w 65"/>
                <a:gd name="T7" fmla="*/ 52 h 123"/>
                <a:gd name="T8" fmla="*/ 62 w 65"/>
                <a:gd name="T9" fmla="*/ 53 h 123"/>
                <a:gd name="T10" fmla="*/ 63 w 65"/>
                <a:gd name="T11" fmla="*/ 44 h 123"/>
                <a:gd name="T12" fmla="*/ 58 w 65"/>
                <a:gd name="T13" fmla="*/ 36 h 123"/>
                <a:gd name="T14" fmla="*/ 57 w 65"/>
                <a:gd name="T15" fmla="*/ 26 h 123"/>
                <a:gd name="T16" fmla="*/ 51 w 65"/>
                <a:gd name="T17" fmla="*/ 20 h 123"/>
                <a:gd name="T18" fmla="*/ 43 w 65"/>
                <a:gd name="T19" fmla="*/ 21 h 123"/>
                <a:gd name="T20" fmla="*/ 38 w 65"/>
                <a:gd name="T21" fmla="*/ 22 h 123"/>
                <a:gd name="T22" fmla="*/ 32 w 65"/>
                <a:gd name="T23" fmla="*/ 22 h 123"/>
                <a:gd name="T24" fmla="*/ 25 w 65"/>
                <a:gd name="T25" fmla="*/ 25 h 123"/>
                <a:gd name="T26" fmla="*/ 27 w 65"/>
                <a:gd name="T27" fmla="*/ 19 h 123"/>
                <a:gd name="T28" fmla="*/ 28 w 65"/>
                <a:gd name="T29" fmla="*/ 10 h 123"/>
                <a:gd name="T30" fmla="*/ 22 w 65"/>
                <a:gd name="T31" fmla="*/ 8 h 123"/>
                <a:gd name="T32" fmla="*/ 22 w 65"/>
                <a:gd name="T33" fmla="*/ 2 h 123"/>
                <a:gd name="T34" fmla="*/ 20 w 65"/>
                <a:gd name="T35" fmla="*/ 0 h 123"/>
                <a:gd name="T36" fmla="*/ 19 w 65"/>
                <a:gd name="T37" fmla="*/ 2 h 123"/>
                <a:gd name="T38" fmla="*/ 12 w 65"/>
                <a:gd name="T39" fmla="*/ 6 h 123"/>
                <a:gd name="T40" fmla="*/ 6 w 65"/>
                <a:gd name="T41" fmla="*/ 8 h 123"/>
                <a:gd name="T42" fmla="*/ 1 w 65"/>
                <a:gd name="T43" fmla="*/ 10 h 123"/>
                <a:gd name="T44" fmla="*/ 0 w 65"/>
                <a:gd name="T45" fmla="*/ 23 h 123"/>
                <a:gd name="T46" fmla="*/ 6 w 65"/>
                <a:gd name="T47" fmla="*/ 30 h 123"/>
                <a:gd name="T48" fmla="*/ 7 w 65"/>
                <a:gd name="T49" fmla="*/ 36 h 123"/>
                <a:gd name="T50" fmla="*/ 7 w 65"/>
                <a:gd name="T51" fmla="*/ 39 h 123"/>
                <a:gd name="T52" fmla="*/ 6 w 65"/>
                <a:gd name="T53" fmla="*/ 45 h 123"/>
                <a:gd name="T54" fmla="*/ 8 w 65"/>
                <a:gd name="T55" fmla="*/ 54 h 123"/>
                <a:gd name="T56" fmla="*/ 12 w 65"/>
                <a:gd name="T57" fmla="*/ 64 h 123"/>
                <a:gd name="T58" fmla="*/ 14 w 65"/>
                <a:gd name="T59" fmla="*/ 70 h 123"/>
                <a:gd name="T60" fmla="*/ 7 w 65"/>
                <a:gd name="T61" fmla="*/ 83 h 123"/>
                <a:gd name="T62" fmla="*/ 5 w 65"/>
                <a:gd name="T63" fmla="*/ 95 h 123"/>
                <a:gd name="T64" fmla="*/ 5 w 65"/>
                <a:gd name="T65" fmla="*/ 102 h 123"/>
                <a:gd name="T66" fmla="*/ 16 w 65"/>
                <a:gd name="T67" fmla="*/ 112 h 123"/>
                <a:gd name="T68" fmla="*/ 18 w 65"/>
                <a:gd name="T69" fmla="*/ 116 h 123"/>
                <a:gd name="T70" fmla="*/ 23 w 65"/>
                <a:gd name="T71" fmla="*/ 116 h 123"/>
                <a:gd name="T72" fmla="*/ 27 w 65"/>
                <a:gd name="T73" fmla="*/ 121 h 123"/>
                <a:gd name="T74" fmla="*/ 33 w 65"/>
                <a:gd name="T75" fmla="*/ 122 h 123"/>
                <a:gd name="T76" fmla="*/ 36 w 65"/>
                <a:gd name="T77" fmla="*/ 119 h 123"/>
                <a:gd name="T78" fmla="*/ 27 w 65"/>
                <a:gd name="T79" fmla="*/ 113 h 123"/>
                <a:gd name="T80" fmla="*/ 21 w 65"/>
                <a:gd name="T81" fmla="*/ 104 h 123"/>
                <a:gd name="T82" fmla="*/ 18 w 65"/>
                <a:gd name="T83" fmla="*/ 97 h 123"/>
                <a:gd name="T84" fmla="*/ 13 w 65"/>
                <a:gd name="T85" fmla="*/ 93 h 123"/>
                <a:gd name="T86" fmla="*/ 14 w 65"/>
                <a:gd name="T87" fmla="*/ 80 h 123"/>
                <a:gd name="T88" fmla="*/ 18 w 65"/>
                <a:gd name="T89" fmla="*/ 64 h 123"/>
                <a:gd name="T90" fmla="*/ 25 w 65"/>
                <a:gd name="T91" fmla="*/ 62 h 123"/>
                <a:gd name="T92" fmla="*/ 31 w 65"/>
                <a:gd name="T93" fmla="*/ 66 h 123"/>
                <a:gd name="T94" fmla="*/ 40 w 65"/>
                <a:gd name="T95" fmla="*/ 71 h 123"/>
                <a:gd name="T96" fmla="*/ 40 w 65"/>
                <a:gd name="T97" fmla="*/ 71 h 123"/>
                <a:gd name="T98" fmla="*/ 40 w 65"/>
                <a:gd name="T99" fmla="*/ 71 h 123"/>
                <a:gd name="T100" fmla="*/ 39 w 65"/>
                <a:gd name="T101" fmla="*/ 65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65" h="123">
                  <a:moveTo>
                    <a:pt x="39" y="65"/>
                  </a:moveTo>
                  <a:cubicBezTo>
                    <a:pt x="39" y="61"/>
                    <a:pt x="36" y="61"/>
                    <a:pt x="39" y="58"/>
                  </a:cubicBezTo>
                  <a:cubicBezTo>
                    <a:pt x="42" y="54"/>
                    <a:pt x="47" y="51"/>
                    <a:pt x="50" y="52"/>
                  </a:cubicBezTo>
                  <a:cubicBezTo>
                    <a:pt x="53" y="53"/>
                    <a:pt x="59" y="50"/>
                    <a:pt x="61" y="52"/>
                  </a:cubicBezTo>
                  <a:cubicBezTo>
                    <a:pt x="61" y="53"/>
                    <a:pt x="62" y="53"/>
                    <a:pt x="62" y="53"/>
                  </a:cubicBezTo>
                  <a:cubicBezTo>
                    <a:pt x="65" y="50"/>
                    <a:pt x="63" y="48"/>
                    <a:pt x="63" y="44"/>
                  </a:cubicBezTo>
                  <a:cubicBezTo>
                    <a:pt x="63" y="40"/>
                    <a:pt x="60" y="36"/>
                    <a:pt x="58" y="36"/>
                  </a:cubicBezTo>
                  <a:cubicBezTo>
                    <a:pt x="55" y="35"/>
                    <a:pt x="59" y="27"/>
                    <a:pt x="57" y="26"/>
                  </a:cubicBezTo>
                  <a:cubicBezTo>
                    <a:pt x="54" y="25"/>
                    <a:pt x="53" y="22"/>
                    <a:pt x="51" y="20"/>
                  </a:cubicBezTo>
                  <a:cubicBezTo>
                    <a:pt x="49" y="18"/>
                    <a:pt x="44" y="19"/>
                    <a:pt x="43" y="21"/>
                  </a:cubicBezTo>
                  <a:cubicBezTo>
                    <a:pt x="43" y="22"/>
                    <a:pt x="39" y="23"/>
                    <a:pt x="38" y="22"/>
                  </a:cubicBezTo>
                  <a:cubicBezTo>
                    <a:pt x="37" y="21"/>
                    <a:pt x="35" y="20"/>
                    <a:pt x="32" y="22"/>
                  </a:cubicBezTo>
                  <a:cubicBezTo>
                    <a:pt x="30" y="24"/>
                    <a:pt x="26" y="28"/>
                    <a:pt x="25" y="25"/>
                  </a:cubicBezTo>
                  <a:cubicBezTo>
                    <a:pt x="25" y="22"/>
                    <a:pt x="27" y="22"/>
                    <a:pt x="27" y="19"/>
                  </a:cubicBezTo>
                  <a:cubicBezTo>
                    <a:pt x="27" y="15"/>
                    <a:pt x="29" y="14"/>
                    <a:pt x="28" y="10"/>
                  </a:cubicBezTo>
                  <a:cubicBezTo>
                    <a:pt x="27" y="7"/>
                    <a:pt x="24" y="11"/>
                    <a:pt x="22" y="8"/>
                  </a:cubicBezTo>
                  <a:cubicBezTo>
                    <a:pt x="21" y="6"/>
                    <a:pt x="23" y="3"/>
                    <a:pt x="22" y="2"/>
                  </a:cubicBezTo>
                  <a:cubicBezTo>
                    <a:pt x="22" y="2"/>
                    <a:pt x="21" y="1"/>
                    <a:pt x="20" y="0"/>
                  </a:cubicBezTo>
                  <a:cubicBezTo>
                    <a:pt x="20" y="1"/>
                    <a:pt x="19" y="1"/>
                    <a:pt x="19" y="2"/>
                  </a:cubicBezTo>
                  <a:cubicBezTo>
                    <a:pt x="18" y="3"/>
                    <a:pt x="13" y="4"/>
                    <a:pt x="12" y="6"/>
                  </a:cubicBezTo>
                  <a:cubicBezTo>
                    <a:pt x="10" y="8"/>
                    <a:pt x="7" y="8"/>
                    <a:pt x="6" y="8"/>
                  </a:cubicBezTo>
                  <a:cubicBezTo>
                    <a:pt x="5" y="8"/>
                    <a:pt x="1" y="8"/>
                    <a:pt x="1" y="10"/>
                  </a:cubicBezTo>
                  <a:cubicBezTo>
                    <a:pt x="1" y="12"/>
                    <a:pt x="0" y="21"/>
                    <a:pt x="0" y="23"/>
                  </a:cubicBezTo>
                  <a:cubicBezTo>
                    <a:pt x="0" y="24"/>
                    <a:pt x="4" y="30"/>
                    <a:pt x="6" y="30"/>
                  </a:cubicBezTo>
                  <a:cubicBezTo>
                    <a:pt x="7" y="31"/>
                    <a:pt x="5" y="35"/>
                    <a:pt x="7" y="36"/>
                  </a:cubicBezTo>
                  <a:cubicBezTo>
                    <a:pt x="9" y="37"/>
                    <a:pt x="8" y="40"/>
                    <a:pt x="7" y="39"/>
                  </a:cubicBezTo>
                  <a:cubicBezTo>
                    <a:pt x="6" y="39"/>
                    <a:pt x="7" y="44"/>
                    <a:pt x="6" y="45"/>
                  </a:cubicBezTo>
                  <a:cubicBezTo>
                    <a:pt x="4" y="47"/>
                    <a:pt x="5" y="51"/>
                    <a:pt x="8" y="54"/>
                  </a:cubicBezTo>
                  <a:cubicBezTo>
                    <a:pt x="12" y="57"/>
                    <a:pt x="12" y="61"/>
                    <a:pt x="12" y="64"/>
                  </a:cubicBezTo>
                  <a:cubicBezTo>
                    <a:pt x="12" y="66"/>
                    <a:pt x="14" y="66"/>
                    <a:pt x="14" y="70"/>
                  </a:cubicBezTo>
                  <a:cubicBezTo>
                    <a:pt x="14" y="70"/>
                    <a:pt x="10" y="83"/>
                    <a:pt x="7" y="83"/>
                  </a:cubicBezTo>
                  <a:cubicBezTo>
                    <a:pt x="7" y="86"/>
                    <a:pt x="6" y="92"/>
                    <a:pt x="5" y="95"/>
                  </a:cubicBezTo>
                  <a:cubicBezTo>
                    <a:pt x="4" y="98"/>
                    <a:pt x="3" y="102"/>
                    <a:pt x="5" y="102"/>
                  </a:cubicBezTo>
                  <a:cubicBezTo>
                    <a:pt x="8" y="102"/>
                    <a:pt x="12" y="107"/>
                    <a:pt x="16" y="112"/>
                  </a:cubicBezTo>
                  <a:cubicBezTo>
                    <a:pt x="17" y="113"/>
                    <a:pt x="18" y="115"/>
                    <a:pt x="18" y="116"/>
                  </a:cubicBezTo>
                  <a:cubicBezTo>
                    <a:pt x="20" y="116"/>
                    <a:pt x="22" y="116"/>
                    <a:pt x="23" y="116"/>
                  </a:cubicBezTo>
                  <a:cubicBezTo>
                    <a:pt x="26" y="117"/>
                    <a:pt x="27" y="120"/>
                    <a:pt x="27" y="121"/>
                  </a:cubicBezTo>
                  <a:cubicBezTo>
                    <a:pt x="27" y="123"/>
                    <a:pt x="32" y="122"/>
                    <a:pt x="33" y="122"/>
                  </a:cubicBezTo>
                  <a:cubicBezTo>
                    <a:pt x="34" y="122"/>
                    <a:pt x="33" y="120"/>
                    <a:pt x="36" y="119"/>
                  </a:cubicBezTo>
                  <a:cubicBezTo>
                    <a:pt x="34" y="116"/>
                    <a:pt x="30" y="114"/>
                    <a:pt x="27" y="113"/>
                  </a:cubicBezTo>
                  <a:cubicBezTo>
                    <a:pt x="23" y="113"/>
                    <a:pt x="21" y="107"/>
                    <a:pt x="21" y="104"/>
                  </a:cubicBezTo>
                  <a:cubicBezTo>
                    <a:pt x="21" y="101"/>
                    <a:pt x="18" y="99"/>
                    <a:pt x="18" y="97"/>
                  </a:cubicBezTo>
                  <a:cubicBezTo>
                    <a:pt x="18" y="94"/>
                    <a:pt x="16" y="94"/>
                    <a:pt x="13" y="93"/>
                  </a:cubicBezTo>
                  <a:cubicBezTo>
                    <a:pt x="10" y="92"/>
                    <a:pt x="14" y="83"/>
                    <a:pt x="14" y="80"/>
                  </a:cubicBezTo>
                  <a:cubicBezTo>
                    <a:pt x="14" y="77"/>
                    <a:pt x="20" y="67"/>
                    <a:pt x="18" y="64"/>
                  </a:cubicBezTo>
                  <a:cubicBezTo>
                    <a:pt x="17" y="61"/>
                    <a:pt x="24" y="58"/>
                    <a:pt x="25" y="62"/>
                  </a:cubicBezTo>
                  <a:cubicBezTo>
                    <a:pt x="26" y="65"/>
                    <a:pt x="26" y="67"/>
                    <a:pt x="31" y="66"/>
                  </a:cubicBezTo>
                  <a:cubicBezTo>
                    <a:pt x="36" y="66"/>
                    <a:pt x="36" y="70"/>
                    <a:pt x="40" y="71"/>
                  </a:cubicBezTo>
                  <a:cubicBezTo>
                    <a:pt x="40" y="71"/>
                    <a:pt x="40" y="71"/>
                    <a:pt x="40" y="71"/>
                  </a:cubicBezTo>
                  <a:cubicBezTo>
                    <a:pt x="40" y="71"/>
                    <a:pt x="40" y="71"/>
                    <a:pt x="40" y="71"/>
                  </a:cubicBezTo>
                  <a:cubicBezTo>
                    <a:pt x="41" y="68"/>
                    <a:pt x="39" y="68"/>
                    <a:pt x="39" y="65"/>
                  </a:cubicBezTo>
                  <a:close/>
                </a:path>
              </a:pathLst>
            </a:custGeom>
            <a:grpFill/>
            <a:ln w="9525" cap="flat">
              <a:solidFill>
                <a:schemeClr val="bg1">
                  <a:lumMod val="85000"/>
                </a:schemeClr>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2400" dirty="0"/>
            </a:p>
          </p:txBody>
        </p:sp>
        <p:sp>
          <p:nvSpPr>
            <p:cNvPr id="96" name="Freeform 67">
              <a:extLst>
                <a:ext uri="{FF2B5EF4-FFF2-40B4-BE49-F238E27FC236}">
                  <a16:creationId xmlns:a16="http://schemas.microsoft.com/office/drawing/2014/main" id="{60FFA281-96BB-4C1D-BABE-AF22D77DAA84}"/>
                </a:ext>
              </a:extLst>
            </p:cNvPr>
            <p:cNvSpPr>
              <a:spLocks/>
            </p:cNvSpPr>
            <p:nvPr/>
          </p:nvSpPr>
          <p:spPr bwMode="auto">
            <a:xfrm>
              <a:off x="4637088" y="1841500"/>
              <a:ext cx="196850" cy="161925"/>
            </a:xfrm>
            <a:custGeom>
              <a:avLst/>
              <a:gdLst>
                <a:gd name="T0" fmla="*/ 2 w 78"/>
                <a:gd name="T1" fmla="*/ 14 h 64"/>
                <a:gd name="T2" fmla="*/ 2 w 78"/>
                <a:gd name="T3" fmla="*/ 22 h 64"/>
                <a:gd name="T4" fmla="*/ 2 w 78"/>
                <a:gd name="T5" fmla="*/ 25 h 64"/>
                <a:gd name="T6" fmla="*/ 4 w 78"/>
                <a:gd name="T7" fmla="*/ 29 h 64"/>
                <a:gd name="T8" fmla="*/ 5 w 78"/>
                <a:gd name="T9" fmla="*/ 33 h 64"/>
                <a:gd name="T10" fmla="*/ 7 w 78"/>
                <a:gd name="T11" fmla="*/ 40 h 64"/>
                <a:gd name="T12" fmla="*/ 7 w 78"/>
                <a:gd name="T13" fmla="*/ 44 h 64"/>
                <a:gd name="T14" fmla="*/ 12 w 78"/>
                <a:gd name="T15" fmla="*/ 46 h 64"/>
                <a:gd name="T16" fmla="*/ 17 w 78"/>
                <a:gd name="T17" fmla="*/ 50 h 64"/>
                <a:gd name="T18" fmla="*/ 21 w 78"/>
                <a:gd name="T19" fmla="*/ 52 h 64"/>
                <a:gd name="T20" fmla="*/ 26 w 78"/>
                <a:gd name="T21" fmla="*/ 51 h 64"/>
                <a:gd name="T22" fmla="*/ 28 w 78"/>
                <a:gd name="T23" fmla="*/ 54 h 64"/>
                <a:gd name="T24" fmla="*/ 33 w 78"/>
                <a:gd name="T25" fmla="*/ 55 h 64"/>
                <a:gd name="T26" fmla="*/ 37 w 78"/>
                <a:gd name="T27" fmla="*/ 60 h 64"/>
                <a:gd name="T28" fmla="*/ 42 w 78"/>
                <a:gd name="T29" fmla="*/ 59 h 64"/>
                <a:gd name="T30" fmla="*/ 49 w 78"/>
                <a:gd name="T31" fmla="*/ 60 h 64"/>
                <a:gd name="T32" fmla="*/ 55 w 78"/>
                <a:gd name="T33" fmla="*/ 61 h 64"/>
                <a:gd name="T34" fmla="*/ 62 w 78"/>
                <a:gd name="T35" fmla="*/ 62 h 64"/>
                <a:gd name="T36" fmla="*/ 66 w 78"/>
                <a:gd name="T37" fmla="*/ 64 h 64"/>
                <a:gd name="T38" fmla="*/ 66 w 78"/>
                <a:gd name="T39" fmla="*/ 58 h 64"/>
                <a:gd name="T40" fmla="*/ 74 w 78"/>
                <a:gd name="T41" fmla="*/ 51 h 64"/>
                <a:gd name="T42" fmla="*/ 77 w 78"/>
                <a:gd name="T43" fmla="*/ 48 h 64"/>
                <a:gd name="T44" fmla="*/ 74 w 78"/>
                <a:gd name="T45" fmla="*/ 40 h 64"/>
                <a:gd name="T46" fmla="*/ 73 w 78"/>
                <a:gd name="T47" fmla="*/ 33 h 64"/>
                <a:gd name="T48" fmla="*/ 71 w 78"/>
                <a:gd name="T49" fmla="*/ 29 h 64"/>
                <a:gd name="T50" fmla="*/ 75 w 78"/>
                <a:gd name="T51" fmla="*/ 25 h 64"/>
                <a:gd name="T52" fmla="*/ 75 w 78"/>
                <a:gd name="T53" fmla="*/ 18 h 64"/>
                <a:gd name="T54" fmla="*/ 74 w 78"/>
                <a:gd name="T55" fmla="*/ 12 h 64"/>
                <a:gd name="T56" fmla="*/ 68 w 78"/>
                <a:gd name="T57" fmla="*/ 7 h 64"/>
                <a:gd name="T58" fmla="*/ 67 w 78"/>
                <a:gd name="T59" fmla="*/ 7 h 64"/>
                <a:gd name="T60" fmla="*/ 46 w 78"/>
                <a:gd name="T61" fmla="*/ 6 h 64"/>
                <a:gd name="T62" fmla="*/ 42 w 78"/>
                <a:gd name="T63" fmla="*/ 4 h 64"/>
                <a:gd name="T64" fmla="*/ 38 w 78"/>
                <a:gd name="T65" fmla="*/ 7 h 64"/>
                <a:gd name="T66" fmla="*/ 34 w 78"/>
                <a:gd name="T67" fmla="*/ 2 h 64"/>
                <a:gd name="T68" fmla="*/ 17 w 78"/>
                <a:gd name="T69" fmla="*/ 7 h 64"/>
                <a:gd name="T70" fmla="*/ 4 w 78"/>
                <a:gd name="T71" fmla="*/ 11 h 64"/>
                <a:gd name="T72" fmla="*/ 2 w 78"/>
                <a:gd name="T73" fmla="*/ 13 h 64"/>
                <a:gd name="T74" fmla="*/ 2 w 78"/>
                <a:gd name="T75" fmla="*/ 1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8" h="64">
                  <a:moveTo>
                    <a:pt x="2" y="14"/>
                  </a:moveTo>
                  <a:cubicBezTo>
                    <a:pt x="2" y="15"/>
                    <a:pt x="3" y="20"/>
                    <a:pt x="2" y="22"/>
                  </a:cubicBezTo>
                  <a:cubicBezTo>
                    <a:pt x="0" y="24"/>
                    <a:pt x="1" y="25"/>
                    <a:pt x="2" y="25"/>
                  </a:cubicBezTo>
                  <a:cubicBezTo>
                    <a:pt x="3" y="26"/>
                    <a:pt x="4" y="28"/>
                    <a:pt x="4" y="29"/>
                  </a:cubicBezTo>
                  <a:cubicBezTo>
                    <a:pt x="4" y="31"/>
                    <a:pt x="5" y="30"/>
                    <a:pt x="5" y="33"/>
                  </a:cubicBezTo>
                  <a:cubicBezTo>
                    <a:pt x="5" y="37"/>
                    <a:pt x="6" y="39"/>
                    <a:pt x="7" y="40"/>
                  </a:cubicBezTo>
                  <a:cubicBezTo>
                    <a:pt x="8" y="41"/>
                    <a:pt x="8" y="42"/>
                    <a:pt x="7" y="44"/>
                  </a:cubicBezTo>
                  <a:cubicBezTo>
                    <a:pt x="9" y="45"/>
                    <a:pt x="10" y="46"/>
                    <a:pt x="12" y="46"/>
                  </a:cubicBezTo>
                  <a:cubicBezTo>
                    <a:pt x="16" y="48"/>
                    <a:pt x="17" y="49"/>
                    <a:pt x="17" y="50"/>
                  </a:cubicBezTo>
                  <a:cubicBezTo>
                    <a:pt x="17" y="51"/>
                    <a:pt x="21" y="54"/>
                    <a:pt x="21" y="52"/>
                  </a:cubicBezTo>
                  <a:cubicBezTo>
                    <a:pt x="22" y="50"/>
                    <a:pt x="24" y="51"/>
                    <a:pt x="26" y="51"/>
                  </a:cubicBezTo>
                  <a:cubicBezTo>
                    <a:pt x="28" y="51"/>
                    <a:pt x="28" y="53"/>
                    <a:pt x="28" y="54"/>
                  </a:cubicBezTo>
                  <a:cubicBezTo>
                    <a:pt x="28" y="55"/>
                    <a:pt x="32" y="54"/>
                    <a:pt x="33" y="55"/>
                  </a:cubicBezTo>
                  <a:cubicBezTo>
                    <a:pt x="35" y="56"/>
                    <a:pt x="35" y="59"/>
                    <a:pt x="37" y="60"/>
                  </a:cubicBezTo>
                  <a:cubicBezTo>
                    <a:pt x="39" y="61"/>
                    <a:pt x="41" y="59"/>
                    <a:pt x="42" y="59"/>
                  </a:cubicBezTo>
                  <a:cubicBezTo>
                    <a:pt x="43" y="60"/>
                    <a:pt x="47" y="61"/>
                    <a:pt x="49" y="60"/>
                  </a:cubicBezTo>
                  <a:cubicBezTo>
                    <a:pt x="51" y="59"/>
                    <a:pt x="52" y="61"/>
                    <a:pt x="55" y="61"/>
                  </a:cubicBezTo>
                  <a:cubicBezTo>
                    <a:pt x="58" y="61"/>
                    <a:pt x="61" y="62"/>
                    <a:pt x="62" y="62"/>
                  </a:cubicBezTo>
                  <a:cubicBezTo>
                    <a:pt x="62" y="63"/>
                    <a:pt x="64" y="63"/>
                    <a:pt x="66" y="64"/>
                  </a:cubicBezTo>
                  <a:cubicBezTo>
                    <a:pt x="67" y="62"/>
                    <a:pt x="66" y="59"/>
                    <a:pt x="66" y="58"/>
                  </a:cubicBezTo>
                  <a:cubicBezTo>
                    <a:pt x="66" y="57"/>
                    <a:pt x="73" y="52"/>
                    <a:pt x="74" y="51"/>
                  </a:cubicBezTo>
                  <a:cubicBezTo>
                    <a:pt x="75" y="49"/>
                    <a:pt x="76" y="49"/>
                    <a:pt x="77" y="48"/>
                  </a:cubicBezTo>
                  <a:cubicBezTo>
                    <a:pt x="78" y="46"/>
                    <a:pt x="75" y="41"/>
                    <a:pt x="74" y="40"/>
                  </a:cubicBezTo>
                  <a:cubicBezTo>
                    <a:pt x="73" y="39"/>
                    <a:pt x="73" y="35"/>
                    <a:pt x="73" y="33"/>
                  </a:cubicBezTo>
                  <a:cubicBezTo>
                    <a:pt x="74" y="31"/>
                    <a:pt x="71" y="30"/>
                    <a:pt x="71" y="29"/>
                  </a:cubicBezTo>
                  <a:cubicBezTo>
                    <a:pt x="71" y="27"/>
                    <a:pt x="74" y="25"/>
                    <a:pt x="75" y="25"/>
                  </a:cubicBezTo>
                  <a:cubicBezTo>
                    <a:pt x="77" y="24"/>
                    <a:pt x="76" y="19"/>
                    <a:pt x="75" y="18"/>
                  </a:cubicBezTo>
                  <a:cubicBezTo>
                    <a:pt x="74" y="16"/>
                    <a:pt x="73" y="14"/>
                    <a:pt x="74" y="12"/>
                  </a:cubicBezTo>
                  <a:cubicBezTo>
                    <a:pt x="75" y="9"/>
                    <a:pt x="68" y="7"/>
                    <a:pt x="68" y="7"/>
                  </a:cubicBezTo>
                  <a:cubicBezTo>
                    <a:pt x="67" y="7"/>
                    <a:pt x="67" y="7"/>
                    <a:pt x="67" y="7"/>
                  </a:cubicBezTo>
                  <a:cubicBezTo>
                    <a:pt x="62" y="8"/>
                    <a:pt x="47" y="6"/>
                    <a:pt x="46" y="6"/>
                  </a:cubicBezTo>
                  <a:cubicBezTo>
                    <a:pt x="46" y="6"/>
                    <a:pt x="44" y="5"/>
                    <a:pt x="42" y="4"/>
                  </a:cubicBezTo>
                  <a:cubicBezTo>
                    <a:pt x="42" y="6"/>
                    <a:pt x="40" y="7"/>
                    <a:pt x="38" y="7"/>
                  </a:cubicBezTo>
                  <a:cubicBezTo>
                    <a:pt x="34" y="7"/>
                    <a:pt x="34" y="3"/>
                    <a:pt x="34" y="2"/>
                  </a:cubicBezTo>
                  <a:cubicBezTo>
                    <a:pt x="34" y="0"/>
                    <a:pt x="20" y="3"/>
                    <a:pt x="17" y="7"/>
                  </a:cubicBezTo>
                  <a:cubicBezTo>
                    <a:pt x="13" y="10"/>
                    <a:pt x="4" y="9"/>
                    <a:pt x="4" y="11"/>
                  </a:cubicBezTo>
                  <a:cubicBezTo>
                    <a:pt x="4" y="12"/>
                    <a:pt x="3" y="13"/>
                    <a:pt x="2" y="13"/>
                  </a:cubicBezTo>
                  <a:cubicBezTo>
                    <a:pt x="2" y="13"/>
                    <a:pt x="2" y="13"/>
                    <a:pt x="2" y="14"/>
                  </a:cubicBezTo>
                  <a:close/>
                </a:path>
              </a:pathLst>
            </a:custGeom>
            <a:grpFill/>
            <a:ln w="9525" cap="flat">
              <a:solidFill>
                <a:schemeClr val="bg1">
                  <a:lumMod val="85000"/>
                </a:schemeClr>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2400" dirty="0"/>
            </a:p>
          </p:txBody>
        </p:sp>
        <p:sp>
          <p:nvSpPr>
            <p:cNvPr id="97" name="Freeform 68">
              <a:extLst>
                <a:ext uri="{FF2B5EF4-FFF2-40B4-BE49-F238E27FC236}">
                  <a16:creationId xmlns:a16="http://schemas.microsoft.com/office/drawing/2014/main" id="{E1F736D1-B3A1-4DF3-82AF-78443FBDCCC1}"/>
                </a:ext>
              </a:extLst>
            </p:cNvPr>
            <p:cNvSpPr>
              <a:spLocks/>
            </p:cNvSpPr>
            <p:nvPr/>
          </p:nvSpPr>
          <p:spPr bwMode="auto">
            <a:xfrm>
              <a:off x="4667251" y="2100263"/>
              <a:ext cx="73025" cy="71438"/>
            </a:xfrm>
            <a:custGeom>
              <a:avLst/>
              <a:gdLst>
                <a:gd name="T0" fmla="*/ 21 w 29"/>
                <a:gd name="T1" fmla="*/ 25 h 28"/>
                <a:gd name="T2" fmla="*/ 27 w 29"/>
                <a:gd name="T3" fmla="*/ 16 h 28"/>
                <a:gd name="T4" fmla="*/ 28 w 29"/>
                <a:gd name="T5" fmla="*/ 6 h 28"/>
                <a:gd name="T6" fmla="*/ 21 w 29"/>
                <a:gd name="T7" fmla="*/ 2 h 28"/>
                <a:gd name="T8" fmla="*/ 9 w 29"/>
                <a:gd name="T9" fmla="*/ 1 h 28"/>
                <a:gd name="T10" fmla="*/ 4 w 29"/>
                <a:gd name="T11" fmla="*/ 2 h 28"/>
                <a:gd name="T12" fmla="*/ 0 w 29"/>
                <a:gd name="T13" fmla="*/ 4 h 28"/>
                <a:gd name="T14" fmla="*/ 4 w 29"/>
                <a:gd name="T15" fmla="*/ 10 h 28"/>
                <a:gd name="T16" fmla="*/ 10 w 29"/>
                <a:gd name="T17" fmla="*/ 18 h 28"/>
                <a:gd name="T18" fmla="*/ 17 w 29"/>
                <a:gd name="T19" fmla="*/ 25 h 28"/>
                <a:gd name="T20" fmla="*/ 21 w 29"/>
                <a:gd name="T21" fmla="*/ 28 h 28"/>
                <a:gd name="T22" fmla="*/ 21 w 29"/>
                <a:gd name="T23" fmla="*/ 25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 h="28">
                  <a:moveTo>
                    <a:pt x="21" y="25"/>
                  </a:moveTo>
                  <a:cubicBezTo>
                    <a:pt x="21" y="24"/>
                    <a:pt x="26" y="16"/>
                    <a:pt x="27" y="16"/>
                  </a:cubicBezTo>
                  <a:cubicBezTo>
                    <a:pt x="28" y="16"/>
                    <a:pt x="29" y="9"/>
                    <a:pt x="28" y="6"/>
                  </a:cubicBezTo>
                  <a:cubicBezTo>
                    <a:pt x="24" y="3"/>
                    <a:pt x="21" y="2"/>
                    <a:pt x="21" y="2"/>
                  </a:cubicBezTo>
                  <a:cubicBezTo>
                    <a:pt x="21" y="2"/>
                    <a:pt x="10" y="2"/>
                    <a:pt x="9" y="1"/>
                  </a:cubicBezTo>
                  <a:cubicBezTo>
                    <a:pt x="7" y="0"/>
                    <a:pt x="5" y="3"/>
                    <a:pt x="4" y="2"/>
                  </a:cubicBezTo>
                  <a:cubicBezTo>
                    <a:pt x="2" y="1"/>
                    <a:pt x="0" y="2"/>
                    <a:pt x="0" y="4"/>
                  </a:cubicBezTo>
                  <a:cubicBezTo>
                    <a:pt x="0" y="6"/>
                    <a:pt x="4" y="7"/>
                    <a:pt x="4" y="10"/>
                  </a:cubicBezTo>
                  <a:cubicBezTo>
                    <a:pt x="4" y="12"/>
                    <a:pt x="10" y="16"/>
                    <a:pt x="10" y="18"/>
                  </a:cubicBezTo>
                  <a:cubicBezTo>
                    <a:pt x="10" y="19"/>
                    <a:pt x="14" y="21"/>
                    <a:pt x="17" y="25"/>
                  </a:cubicBezTo>
                  <a:cubicBezTo>
                    <a:pt x="18" y="26"/>
                    <a:pt x="20" y="27"/>
                    <a:pt x="21" y="28"/>
                  </a:cubicBezTo>
                  <a:cubicBezTo>
                    <a:pt x="21" y="27"/>
                    <a:pt x="21" y="26"/>
                    <a:pt x="21" y="25"/>
                  </a:cubicBezTo>
                  <a:close/>
                </a:path>
              </a:pathLst>
            </a:custGeom>
            <a:grpFill/>
            <a:ln w="9525" cap="flat">
              <a:solidFill>
                <a:schemeClr val="bg1">
                  <a:lumMod val="85000"/>
                </a:schemeClr>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2400" dirty="0"/>
            </a:p>
          </p:txBody>
        </p:sp>
        <p:sp>
          <p:nvSpPr>
            <p:cNvPr id="98" name="Freeform 69">
              <a:extLst>
                <a:ext uri="{FF2B5EF4-FFF2-40B4-BE49-F238E27FC236}">
                  <a16:creationId xmlns:a16="http://schemas.microsoft.com/office/drawing/2014/main" id="{D69CA310-1D29-43DF-AC74-6EE5B4E3337E}"/>
                </a:ext>
              </a:extLst>
            </p:cNvPr>
            <p:cNvSpPr>
              <a:spLocks/>
            </p:cNvSpPr>
            <p:nvPr/>
          </p:nvSpPr>
          <p:spPr bwMode="auto">
            <a:xfrm>
              <a:off x="4629151" y="2068513"/>
              <a:ext cx="109538" cy="95250"/>
            </a:xfrm>
            <a:custGeom>
              <a:avLst/>
              <a:gdLst>
                <a:gd name="T0" fmla="*/ 25 w 43"/>
                <a:gd name="T1" fmla="*/ 31 h 38"/>
                <a:gd name="T2" fmla="*/ 19 w 43"/>
                <a:gd name="T3" fmla="*/ 23 h 38"/>
                <a:gd name="T4" fmla="*/ 15 w 43"/>
                <a:gd name="T5" fmla="*/ 17 h 38"/>
                <a:gd name="T6" fmla="*/ 19 w 43"/>
                <a:gd name="T7" fmla="*/ 15 h 38"/>
                <a:gd name="T8" fmla="*/ 24 w 43"/>
                <a:gd name="T9" fmla="*/ 14 h 38"/>
                <a:gd name="T10" fmla="*/ 36 w 43"/>
                <a:gd name="T11" fmla="*/ 15 h 38"/>
                <a:gd name="T12" fmla="*/ 43 w 43"/>
                <a:gd name="T13" fmla="*/ 19 h 38"/>
                <a:gd name="T14" fmla="*/ 43 w 43"/>
                <a:gd name="T15" fmla="*/ 17 h 38"/>
                <a:gd name="T16" fmla="*/ 40 w 43"/>
                <a:gd name="T17" fmla="*/ 11 h 38"/>
                <a:gd name="T18" fmla="*/ 38 w 43"/>
                <a:gd name="T19" fmla="*/ 6 h 38"/>
                <a:gd name="T20" fmla="*/ 36 w 43"/>
                <a:gd name="T21" fmla="*/ 7 h 38"/>
                <a:gd name="T22" fmla="*/ 27 w 43"/>
                <a:gd name="T23" fmla="*/ 5 h 38"/>
                <a:gd name="T24" fmla="*/ 21 w 43"/>
                <a:gd name="T25" fmla="*/ 0 h 38"/>
                <a:gd name="T26" fmla="*/ 16 w 43"/>
                <a:gd name="T27" fmla="*/ 4 h 38"/>
                <a:gd name="T28" fmla="*/ 14 w 43"/>
                <a:gd name="T29" fmla="*/ 8 h 38"/>
                <a:gd name="T30" fmla="*/ 11 w 43"/>
                <a:gd name="T31" fmla="*/ 11 h 38"/>
                <a:gd name="T32" fmla="*/ 6 w 43"/>
                <a:gd name="T33" fmla="*/ 11 h 38"/>
                <a:gd name="T34" fmla="*/ 0 w 43"/>
                <a:gd name="T35" fmla="*/ 12 h 38"/>
                <a:gd name="T36" fmla="*/ 2 w 43"/>
                <a:gd name="T37" fmla="*/ 15 h 38"/>
                <a:gd name="T38" fmla="*/ 8 w 43"/>
                <a:gd name="T39" fmla="*/ 18 h 38"/>
                <a:gd name="T40" fmla="*/ 15 w 43"/>
                <a:gd name="T41" fmla="*/ 29 h 38"/>
                <a:gd name="T42" fmla="*/ 22 w 43"/>
                <a:gd name="T43" fmla="*/ 33 h 38"/>
                <a:gd name="T44" fmla="*/ 28 w 43"/>
                <a:gd name="T45" fmla="*/ 36 h 38"/>
                <a:gd name="T46" fmla="*/ 32 w 43"/>
                <a:gd name="T47" fmla="*/ 38 h 38"/>
                <a:gd name="T48" fmla="*/ 25 w 43"/>
                <a:gd name="T49" fmla="*/ 3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3" h="38">
                  <a:moveTo>
                    <a:pt x="25" y="31"/>
                  </a:moveTo>
                  <a:cubicBezTo>
                    <a:pt x="25" y="29"/>
                    <a:pt x="19" y="25"/>
                    <a:pt x="19" y="23"/>
                  </a:cubicBezTo>
                  <a:cubicBezTo>
                    <a:pt x="19" y="20"/>
                    <a:pt x="15" y="19"/>
                    <a:pt x="15" y="17"/>
                  </a:cubicBezTo>
                  <a:cubicBezTo>
                    <a:pt x="15" y="15"/>
                    <a:pt x="17" y="14"/>
                    <a:pt x="19" y="15"/>
                  </a:cubicBezTo>
                  <a:cubicBezTo>
                    <a:pt x="20" y="16"/>
                    <a:pt x="22" y="13"/>
                    <a:pt x="24" y="14"/>
                  </a:cubicBezTo>
                  <a:cubicBezTo>
                    <a:pt x="25" y="15"/>
                    <a:pt x="36" y="15"/>
                    <a:pt x="36" y="15"/>
                  </a:cubicBezTo>
                  <a:cubicBezTo>
                    <a:pt x="36" y="15"/>
                    <a:pt x="39" y="16"/>
                    <a:pt x="43" y="19"/>
                  </a:cubicBezTo>
                  <a:cubicBezTo>
                    <a:pt x="43" y="18"/>
                    <a:pt x="43" y="17"/>
                    <a:pt x="43" y="17"/>
                  </a:cubicBezTo>
                  <a:cubicBezTo>
                    <a:pt x="42" y="15"/>
                    <a:pt x="43" y="12"/>
                    <a:pt x="40" y="11"/>
                  </a:cubicBezTo>
                  <a:cubicBezTo>
                    <a:pt x="39" y="11"/>
                    <a:pt x="39" y="8"/>
                    <a:pt x="38" y="6"/>
                  </a:cubicBezTo>
                  <a:cubicBezTo>
                    <a:pt x="37" y="7"/>
                    <a:pt x="36" y="7"/>
                    <a:pt x="36" y="7"/>
                  </a:cubicBezTo>
                  <a:cubicBezTo>
                    <a:pt x="33" y="8"/>
                    <a:pt x="29" y="7"/>
                    <a:pt x="27" y="5"/>
                  </a:cubicBezTo>
                  <a:cubicBezTo>
                    <a:pt x="26" y="4"/>
                    <a:pt x="22" y="1"/>
                    <a:pt x="21" y="0"/>
                  </a:cubicBezTo>
                  <a:cubicBezTo>
                    <a:pt x="20" y="1"/>
                    <a:pt x="17" y="3"/>
                    <a:pt x="16" y="4"/>
                  </a:cubicBezTo>
                  <a:cubicBezTo>
                    <a:pt x="14" y="4"/>
                    <a:pt x="15" y="8"/>
                    <a:pt x="14" y="8"/>
                  </a:cubicBezTo>
                  <a:cubicBezTo>
                    <a:pt x="12" y="8"/>
                    <a:pt x="11" y="10"/>
                    <a:pt x="11" y="11"/>
                  </a:cubicBezTo>
                  <a:cubicBezTo>
                    <a:pt x="11" y="12"/>
                    <a:pt x="7" y="10"/>
                    <a:pt x="6" y="11"/>
                  </a:cubicBezTo>
                  <a:cubicBezTo>
                    <a:pt x="5" y="11"/>
                    <a:pt x="2" y="12"/>
                    <a:pt x="0" y="12"/>
                  </a:cubicBezTo>
                  <a:cubicBezTo>
                    <a:pt x="1" y="14"/>
                    <a:pt x="0" y="15"/>
                    <a:pt x="2" y="15"/>
                  </a:cubicBezTo>
                  <a:cubicBezTo>
                    <a:pt x="4" y="15"/>
                    <a:pt x="8" y="15"/>
                    <a:pt x="8" y="18"/>
                  </a:cubicBezTo>
                  <a:cubicBezTo>
                    <a:pt x="8" y="21"/>
                    <a:pt x="13" y="27"/>
                    <a:pt x="15" y="29"/>
                  </a:cubicBezTo>
                  <a:cubicBezTo>
                    <a:pt x="17" y="31"/>
                    <a:pt x="21" y="31"/>
                    <a:pt x="22" y="33"/>
                  </a:cubicBezTo>
                  <a:cubicBezTo>
                    <a:pt x="22" y="35"/>
                    <a:pt x="25" y="36"/>
                    <a:pt x="28" y="36"/>
                  </a:cubicBezTo>
                  <a:cubicBezTo>
                    <a:pt x="29" y="37"/>
                    <a:pt x="31" y="37"/>
                    <a:pt x="32" y="38"/>
                  </a:cubicBezTo>
                  <a:cubicBezTo>
                    <a:pt x="29" y="34"/>
                    <a:pt x="25" y="32"/>
                    <a:pt x="25" y="31"/>
                  </a:cubicBezTo>
                  <a:close/>
                </a:path>
              </a:pathLst>
            </a:custGeom>
            <a:grpFill/>
            <a:ln w="9525" cap="flat">
              <a:solidFill>
                <a:schemeClr val="bg1">
                  <a:lumMod val="85000"/>
                </a:schemeClr>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2400" dirty="0"/>
            </a:p>
          </p:txBody>
        </p:sp>
        <p:sp>
          <p:nvSpPr>
            <p:cNvPr id="99" name="Freeform 70">
              <a:extLst>
                <a:ext uri="{FF2B5EF4-FFF2-40B4-BE49-F238E27FC236}">
                  <a16:creationId xmlns:a16="http://schemas.microsoft.com/office/drawing/2014/main" id="{936D42AF-04E8-45F9-8D03-0DD6482AA4C8}"/>
                </a:ext>
              </a:extLst>
            </p:cNvPr>
            <p:cNvSpPr>
              <a:spLocks/>
            </p:cNvSpPr>
            <p:nvPr/>
          </p:nvSpPr>
          <p:spPr bwMode="auto">
            <a:xfrm>
              <a:off x="4735513" y="2168525"/>
              <a:ext cx="38100" cy="73025"/>
            </a:xfrm>
            <a:custGeom>
              <a:avLst/>
              <a:gdLst>
                <a:gd name="T0" fmla="*/ 10 w 15"/>
                <a:gd name="T1" fmla="*/ 25 h 29"/>
                <a:gd name="T2" fmla="*/ 12 w 15"/>
                <a:gd name="T3" fmla="*/ 22 h 29"/>
                <a:gd name="T4" fmla="*/ 14 w 15"/>
                <a:gd name="T5" fmla="*/ 17 h 29"/>
                <a:gd name="T6" fmla="*/ 15 w 15"/>
                <a:gd name="T7" fmla="*/ 17 h 29"/>
                <a:gd name="T8" fmla="*/ 10 w 15"/>
                <a:gd name="T9" fmla="*/ 12 h 29"/>
                <a:gd name="T10" fmla="*/ 11 w 15"/>
                <a:gd name="T11" fmla="*/ 4 h 29"/>
                <a:gd name="T12" fmla="*/ 4 w 15"/>
                <a:gd name="T13" fmla="*/ 0 h 29"/>
                <a:gd name="T14" fmla="*/ 0 w 15"/>
                <a:gd name="T15" fmla="*/ 5 h 29"/>
                <a:gd name="T16" fmla="*/ 2 w 15"/>
                <a:gd name="T17" fmla="*/ 10 h 29"/>
                <a:gd name="T18" fmla="*/ 2 w 15"/>
                <a:gd name="T19" fmla="*/ 22 h 29"/>
                <a:gd name="T20" fmla="*/ 7 w 15"/>
                <a:gd name="T21" fmla="*/ 29 h 29"/>
                <a:gd name="T22" fmla="*/ 10 w 15"/>
                <a:gd name="T23" fmla="*/ 25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29">
                  <a:moveTo>
                    <a:pt x="10" y="25"/>
                  </a:moveTo>
                  <a:cubicBezTo>
                    <a:pt x="11" y="24"/>
                    <a:pt x="10" y="23"/>
                    <a:pt x="12" y="22"/>
                  </a:cubicBezTo>
                  <a:cubicBezTo>
                    <a:pt x="13" y="20"/>
                    <a:pt x="14" y="18"/>
                    <a:pt x="14" y="17"/>
                  </a:cubicBezTo>
                  <a:cubicBezTo>
                    <a:pt x="15" y="17"/>
                    <a:pt x="15" y="17"/>
                    <a:pt x="15" y="17"/>
                  </a:cubicBezTo>
                  <a:cubicBezTo>
                    <a:pt x="12" y="15"/>
                    <a:pt x="11" y="14"/>
                    <a:pt x="10" y="12"/>
                  </a:cubicBezTo>
                  <a:cubicBezTo>
                    <a:pt x="9" y="10"/>
                    <a:pt x="10" y="6"/>
                    <a:pt x="11" y="4"/>
                  </a:cubicBezTo>
                  <a:cubicBezTo>
                    <a:pt x="9" y="3"/>
                    <a:pt x="5" y="0"/>
                    <a:pt x="4" y="0"/>
                  </a:cubicBezTo>
                  <a:cubicBezTo>
                    <a:pt x="3" y="0"/>
                    <a:pt x="1" y="3"/>
                    <a:pt x="0" y="5"/>
                  </a:cubicBezTo>
                  <a:cubicBezTo>
                    <a:pt x="3" y="7"/>
                    <a:pt x="4" y="8"/>
                    <a:pt x="2" y="10"/>
                  </a:cubicBezTo>
                  <a:cubicBezTo>
                    <a:pt x="0" y="13"/>
                    <a:pt x="0" y="20"/>
                    <a:pt x="2" y="22"/>
                  </a:cubicBezTo>
                  <a:cubicBezTo>
                    <a:pt x="4" y="24"/>
                    <a:pt x="5" y="28"/>
                    <a:pt x="7" y="29"/>
                  </a:cubicBezTo>
                  <a:cubicBezTo>
                    <a:pt x="8" y="27"/>
                    <a:pt x="8" y="25"/>
                    <a:pt x="10" y="25"/>
                  </a:cubicBezTo>
                  <a:close/>
                </a:path>
              </a:pathLst>
            </a:custGeom>
            <a:grpFill/>
            <a:ln w="9525" cap="flat">
              <a:solidFill>
                <a:schemeClr val="bg1">
                  <a:lumMod val="85000"/>
                </a:schemeClr>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2400" dirty="0"/>
            </a:p>
          </p:txBody>
        </p:sp>
        <p:sp>
          <p:nvSpPr>
            <p:cNvPr id="100" name="Freeform 71">
              <a:extLst>
                <a:ext uri="{FF2B5EF4-FFF2-40B4-BE49-F238E27FC236}">
                  <a16:creationId xmlns:a16="http://schemas.microsoft.com/office/drawing/2014/main" id="{4AF46AD8-07FC-41A2-9E2B-77FFA4C3D689}"/>
                </a:ext>
              </a:extLst>
            </p:cNvPr>
            <p:cNvSpPr>
              <a:spLocks/>
            </p:cNvSpPr>
            <p:nvPr/>
          </p:nvSpPr>
          <p:spPr bwMode="auto">
            <a:xfrm>
              <a:off x="4546601" y="2005013"/>
              <a:ext cx="150813" cy="65088"/>
            </a:xfrm>
            <a:custGeom>
              <a:avLst/>
              <a:gdLst>
                <a:gd name="T0" fmla="*/ 51 w 60"/>
                <a:gd name="T1" fmla="*/ 2 h 26"/>
                <a:gd name="T2" fmla="*/ 43 w 60"/>
                <a:gd name="T3" fmla="*/ 0 h 26"/>
                <a:gd name="T4" fmla="*/ 42 w 60"/>
                <a:gd name="T5" fmla="*/ 3 h 26"/>
                <a:gd name="T6" fmla="*/ 35 w 60"/>
                <a:gd name="T7" fmla="*/ 4 h 26"/>
                <a:gd name="T8" fmla="*/ 31 w 60"/>
                <a:gd name="T9" fmla="*/ 7 h 26"/>
                <a:gd name="T10" fmla="*/ 27 w 60"/>
                <a:gd name="T11" fmla="*/ 12 h 26"/>
                <a:gd name="T12" fmla="*/ 24 w 60"/>
                <a:gd name="T13" fmla="*/ 14 h 26"/>
                <a:gd name="T14" fmla="*/ 16 w 60"/>
                <a:gd name="T15" fmla="*/ 16 h 26"/>
                <a:gd name="T16" fmla="*/ 11 w 60"/>
                <a:gd name="T17" fmla="*/ 16 h 26"/>
                <a:gd name="T18" fmla="*/ 7 w 60"/>
                <a:gd name="T19" fmla="*/ 17 h 26"/>
                <a:gd name="T20" fmla="*/ 2 w 60"/>
                <a:gd name="T21" fmla="*/ 15 h 26"/>
                <a:gd name="T22" fmla="*/ 1 w 60"/>
                <a:gd name="T23" fmla="*/ 20 h 26"/>
                <a:gd name="T24" fmla="*/ 5 w 60"/>
                <a:gd name="T25" fmla="*/ 22 h 26"/>
                <a:gd name="T26" fmla="*/ 10 w 60"/>
                <a:gd name="T27" fmla="*/ 23 h 26"/>
                <a:gd name="T28" fmla="*/ 15 w 60"/>
                <a:gd name="T29" fmla="*/ 21 h 26"/>
                <a:gd name="T30" fmla="*/ 22 w 60"/>
                <a:gd name="T31" fmla="*/ 20 h 26"/>
                <a:gd name="T32" fmla="*/ 23 w 60"/>
                <a:gd name="T33" fmla="*/ 24 h 26"/>
                <a:gd name="T34" fmla="*/ 30 w 60"/>
                <a:gd name="T35" fmla="*/ 25 h 26"/>
                <a:gd name="T36" fmla="*/ 39 w 60"/>
                <a:gd name="T37" fmla="*/ 26 h 26"/>
                <a:gd name="T38" fmla="*/ 46 w 60"/>
                <a:gd name="T39" fmla="*/ 24 h 26"/>
                <a:gd name="T40" fmla="*/ 52 w 60"/>
                <a:gd name="T41" fmla="*/ 22 h 26"/>
                <a:gd name="T42" fmla="*/ 52 w 60"/>
                <a:gd name="T43" fmla="*/ 22 h 26"/>
                <a:gd name="T44" fmla="*/ 53 w 60"/>
                <a:gd name="T45" fmla="*/ 20 h 26"/>
                <a:gd name="T46" fmla="*/ 54 w 60"/>
                <a:gd name="T47" fmla="*/ 17 h 26"/>
                <a:gd name="T48" fmla="*/ 55 w 60"/>
                <a:gd name="T49" fmla="*/ 14 h 26"/>
                <a:gd name="T50" fmla="*/ 59 w 60"/>
                <a:gd name="T51" fmla="*/ 12 h 26"/>
                <a:gd name="T52" fmla="*/ 60 w 60"/>
                <a:gd name="T53" fmla="*/ 9 h 26"/>
                <a:gd name="T54" fmla="*/ 57 w 60"/>
                <a:gd name="T55" fmla="*/ 3 h 26"/>
                <a:gd name="T56" fmla="*/ 51 w 60"/>
                <a:gd name="T57" fmla="*/ 2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0" h="26">
                  <a:moveTo>
                    <a:pt x="51" y="2"/>
                  </a:moveTo>
                  <a:cubicBezTo>
                    <a:pt x="49" y="0"/>
                    <a:pt x="43" y="0"/>
                    <a:pt x="43" y="0"/>
                  </a:cubicBezTo>
                  <a:cubicBezTo>
                    <a:pt x="43" y="0"/>
                    <a:pt x="43" y="2"/>
                    <a:pt x="42" y="3"/>
                  </a:cubicBezTo>
                  <a:cubicBezTo>
                    <a:pt x="41" y="4"/>
                    <a:pt x="37" y="4"/>
                    <a:pt x="35" y="4"/>
                  </a:cubicBezTo>
                  <a:cubicBezTo>
                    <a:pt x="34" y="5"/>
                    <a:pt x="31" y="5"/>
                    <a:pt x="31" y="7"/>
                  </a:cubicBezTo>
                  <a:cubicBezTo>
                    <a:pt x="30" y="8"/>
                    <a:pt x="26" y="7"/>
                    <a:pt x="27" y="12"/>
                  </a:cubicBezTo>
                  <a:cubicBezTo>
                    <a:pt x="29" y="16"/>
                    <a:pt x="25" y="14"/>
                    <a:pt x="24" y="14"/>
                  </a:cubicBezTo>
                  <a:cubicBezTo>
                    <a:pt x="23" y="13"/>
                    <a:pt x="17" y="14"/>
                    <a:pt x="16" y="16"/>
                  </a:cubicBezTo>
                  <a:cubicBezTo>
                    <a:pt x="15" y="17"/>
                    <a:pt x="13" y="17"/>
                    <a:pt x="11" y="16"/>
                  </a:cubicBezTo>
                  <a:cubicBezTo>
                    <a:pt x="10" y="15"/>
                    <a:pt x="8" y="15"/>
                    <a:pt x="7" y="17"/>
                  </a:cubicBezTo>
                  <a:cubicBezTo>
                    <a:pt x="5" y="18"/>
                    <a:pt x="4" y="15"/>
                    <a:pt x="2" y="15"/>
                  </a:cubicBezTo>
                  <a:cubicBezTo>
                    <a:pt x="0" y="16"/>
                    <a:pt x="1" y="19"/>
                    <a:pt x="1" y="20"/>
                  </a:cubicBezTo>
                  <a:cubicBezTo>
                    <a:pt x="1" y="20"/>
                    <a:pt x="4" y="23"/>
                    <a:pt x="5" y="22"/>
                  </a:cubicBezTo>
                  <a:cubicBezTo>
                    <a:pt x="7" y="21"/>
                    <a:pt x="9" y="22"/>
                    <a:pt x="10" y="23"/>
                  </a:cubicBezTo>
                  <a:cubicBezTo>
                    <a:pt x="12" y="24"/>
                    <a:pt x="14" y="22"/>
                    <a:pt x="15" y="21"/>
                  </a:cubicBezTo>
                  <a:cubicBezTo>
                    <a:pt x="16" y="20"/>
                    <a:pt x="21" y="20"/>
                    <a:pt x="22" y="20"/>
                  </a:cubicBezTo>
                  <a:cubicBezTo>
                    <a:pt x="22" y="20"/>
                    <a:pt x="22" y="23"/>
                    <a:pt x="23" y="24"/>
                  </a:cubicBezTo>
                  <a:cubicBezTo>
                    <a:pt x="24" y="24"/>
                    <a:pt x="27" y="25"/>
                    <a:pt x="30" y="25"/>
                  </a:cubicBezTo>
                  <a:cubicBezTo>
                    <a:pt x="33" y="25"/>
                    <a:pt x="38" y="26"/>
                    <a:pt x="39" y="26"/>
                  </a:cubicBezTo>
                  <a:cubicBezTo>
                    <a:pt x="41" y="26"/>
                    <a:pt x="43" y="24"/>
                    <a:pt x="46" y="24"/>
                  </a:cubicBezTo>
                  <a:cubicBezTo>
                    <a:pt x="50" y="24"/>
                    <a:pt x="51" y="22"/>
                    <a:pt x="52" y="22"/>
                  </a:cubicBezTo>
                  <a:cubicBezTo>
                    <a:pt x="52" y="22"/>
                    <a:pt x="52" y="22"/>
                    <a:pt x="52" y="22"/>
                  </a:cubicBezTo>
                  <a:cubicBezTo>
                    <a:pt x="52" y="21"/>
                    <a:pt x="52" y="20"/>
                    <a:pt x="53" y="20"/>
                  </a:cubicBezTo>
                  <a:cubicBezTo>
                    <a:pt x="54" y="20"/>
                    <a:pt x="54" y="18"/>
                    <a:pt x="54" y="17"/>
                  </a:cubicBezTo>
                  <a:cubicBezTo>
                    <a:pt x="55" y="16"/>
                    <a:pt x="54" y="13"/>
                    <a:pt x="55" y="14"/>
                  </a:cubicBezTo>
                  <a:cubicBezTo>
                    <a:pt x="57" y="14"/>
                    <a:pt x="59" y="14"/>
                    <a:pt x="59" y="12"/>
                  </a:cubicBezTo>
                  <a:cubicBezTo>
                    <a:pt x="59" y="11"/>
                    <a:pt x="59" y="10"/>
                    <a:pt x="60" y="9"/>
                  </a:cubicBezTo>
                  <a:cubicBezTo>
                    <a:pt x="58" y="7"/>
                    <a:pt x="57" y="3"/>
                    <a:pt x="57" y="3"/>
                  </a:cubicBezTo>
                  <a:cubicBezTo>
                    <a:pt x="57" y="3"/>
                    <a:pt x="53" y="4"/>
                    <a:pt x="51" y="2"/>
                  </a:cubicBezTo>
                  <a:close/>
                </a:path>
              </a:pathLst>
            </a:custGeom>
            <a:grpFill/>
            <a:ln w="9525" cap="flat">
              <a:solidFill>
                <a:schemeClr val="bg1">
                  <a:lumMod val="85000"/>
                </a:schemeClr>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2400" dirty="0"/>
            </a:p>
          </p:txBody>
        </p:sp>
        <p:sp>
          <p:nvSpPr>
            <p:cNvPr id="101" name="Freeform 72">
              <a:extLst>
                <a:ext uri="{FF2B5EF4-FFF2-40B4-BE49-F238E27FC236}">
                  <a16:creationId xmlns:a16="http://schemas.microsoft.com/office/drawing/2014/main" id="{22040691-662E-4FD5-B542-F5D947499B80}"/>
                </a:ext>
              </a:extLst>
            </p:cNvPr>
            <p:cNvSpPr>
              <a:spLocks/>
            </p:cNvSpPr>
            <p:nvPr/>
          </p:nvSpPr>
          <p:spPr bwMode="auto">
            <a:xfrm>
              <a:off x="4678363" y="2012950"/>
              <a:ext cx="130175" cy="76200"/>
            </a:xfrm>
            <a:custGeom>
              <a:avLst/>
              <a:gdLst>
                <a:gd name="T0" fmla="*/ 50 w 52"/>
                <a:gd name="T1" fmla="*/ 6 h 30"/>
                <a:gd name="T2" fmla="*/ 48 w 52"/>
                <a:gd name="T3" fmla="*/ 4 h 30"/>
                <a:gd name="T4" fmla="*/ 43 w 52"/>
                <a:gd name="T5" fmla="*/ 3 h 30"/>
                <a:gd name="T6" fmla="*/ 36 w 52"/>
                <a:gd name="T7" fmla="*/ 0 h 30"/>
                <a:gd name="T8" fmla="*/ 29 w 52"/>
                <a:gd name="T9" fmla="*/ 5 h 30"/>
                <a:gd name="T10" fmla="*/ 20 w 52"/>
                <a:gd name="T11" fmla="*/ 8 h 30"/>
                <a:gd name="T12" fmla="*/ 9 w 52"/>
                <a:gd name="T13" fmla="*/ 8 h 30"/>
                <a:gd name="T14" fmla="*/ 8 w 52"/>
                <a:gd name="T15" fmla="*/ 6 h 30"/>
                <a:gd name="T16" fmla="*/ 7 w 52"/>
                <a:gd name="T17" fmla="*/ 9 h 30"/>
                <a:gd name="T18" fmla="*/ 3 w 52"/>
                <a:gd name="T19" fmla="*/ 11 h 30"/>
                <a:gd name="T20" fmla="*/ 2 w 52"/>
                <a:gd name="T21" fmla="*/ 14 h 30"/>
                <a:gd name="T22" fmla="*/ 1 w 52"/>
                <a:gd name="T23" fmla="*/ 17 h 30"/>
                <a:gd name="T24" fmla="*/ 0 w 52"/>
                <a:gd name="T25" fmla="*/ 19 h 30"/>
                <a:gd name="T26" fmla="*/ 2 w 52"/>
                <a:gd name="T27" fmla="*/ 22 h 30"/>
                <a:gd name="T28" fmla="*/ 2 w 52"/>
                <a:gd name="T29" fmla="*/ 22 h 30"/>
                <a:gd name="T30" fmla="*/ 8 w 52"/>
                <a:gd name="T31" fmla="*/ 27 h 30"/>
                <a:gd name="T32" fmla="*/ 17 w 52"/>
                <a:gd name="T33" fmla="*/ 29 h 30"/>
                <a:gd name="T34" fmla="*/ 28 w 52"/>
                <a:gd name="T35" fmla="*/ 26 h 30"/>
                <a:gd name="T36" fmla="*/ 31 w 52"/>
                <a:gd name="T37" fmla="*/ 27 h 30"/>
                <a:gd name="T38" fmla="*/ 33 w 52"/>
                <a:gd name="T39" fmla="*/ 27 h 30"/>
                <a:gd name="T40" fmla="*/ 38 w 52"/>
                <a:gd name="T41" fmla="*/ 24 h 30"/>
                <a:gd name="T42" fmla="*/ 46 w 52"/>
                <a:gd name="T43" fmla="*/ 12 h 30"/>
                <a:gd name="T44" fmla="*/ 51 w 52"/>
                <a:gd name="T45" fmla="*/ 8 h 30"/>
                <a:gd name="T46" fmla="*/ 50 w 52"/>
                <a:gd name="T47" fmla="*/ 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2" h="30">
                  <a:moveTo>
                    <a:pt x="50" y="6"/>
                  </a:moveTo>
                  <a:cubicBezTo>
                    <a:pt x="50" y="5"/>
                    <a:pt x="49" y="5"/>
                    <a:pt x="48" y="4"/>
                  </a:cubicBezTo>
                  <a:cubicBezTo>
                    <a:pt x="46" y="4"/>
                    <a:pt x="44" y="3"/>
                    <a:pt x="43" y="3"/>
                  </a:cubicBezTo>
                  <a:cubicBezTo>
                    <a:pt x="42" y="1"/>
                    <a:pt x="37" y="1"/>
                    <a:pt x="36" y="0"/>
                  </a:cubicBezTo>
                  <a:cubicBezTo>
                    <a:pt x="35" y="0"/>
                    <a:pt x="30" y="5"/>
                    <a:pt x="29" y="5"/>
                  </a:cubicBezTo>
                  <a:cubicBezTo>
                    <a:pt x="27" y="5"/>
                    <a:pt x="20" y="6"/>
                    <a:pt x="20" y="8"/>
                  </a:cubicBezTo>
                  <a:cubicBezTo>
                    <a:pt x="20" y="10"/>
                    <a:pt x="12" y="10"/>
                    <a:pt x="9" y="8"/>
                  </a:cubicBezTo>
                  <a:cubicBezTo>
                    <a:pt x="9" y="7"/>
                    <a:pt x="8" y="7"/>
                    <a:pt x="8" y="6"/>
                  </a:cubicBezTo>
                  <a:cubicBezTo>
                    <a:pt x="7" y="7"/>
                    <a:pt x="7" y="8"/>
                    <a:pt x="7" y="9"/>
                  </a:cubicBezTo>
                  <a:cubicBezTo>
                    <a:pt x="7" y="11"/>
                    <a:pt x="5" y="11"/>
                    <a:pt x="3" y="11"/>
                  </a:cubicBezTo>
                  <a:cubicBezTo>
                    <a:pt x="2" y="10"/>
                    <a:pt x="3" y="13"/>
                    <a:pt x="2" y="14"/>
                  </a:cubicBezTo>
                  <a:cubicBezTo>
                    <a:pt x="2" y="15"/>
                    <a:pt x="2" y="17"/>
                    <a:pt x="1" y="17"/>
                  </a:cubicBezTo>
                  <a:cubicBezTo>
                    <a:pt x="0" y="17"/>
                    <a:pt x="0" y="18"/>
                    <a:pt x="0" y="19"/>
                  </a:cubicBezTo>
                  <a:cubicBezTo>
                    <a:pt x="0" y="19"/>
                    <a:pt x="2" y="22"/>
                    <a:pt x="2" y="22"/>
                  </a:cubicBezTo>
                  <a:cubicBezTo>
                    <a:pt x="2" y="22"/>
                    <a:pt x="2" y="22"/>
                    <a:pt x="2" y="22"/>
                  </a:cubicBezTo>
                  <a:cubicBezTo>
                    <a:pt x="3" y="23"/>
                    <a:pt x="7" y="26"/>
                    <a:pt x="8" y="27"/>
                  </a:cubicBezTo>
                  <a:cubicBezTo>
                    <a:pt x="10" y="29"/>
                    <a:pt x="14" y="30"/>
                    <a:pt x="17" y="29"/>
                  </a:cubicBezTo>
                  <a:cubicBezTo>
                    <a:pt x="19" y="29"/>
                    <a:pt x="28" y="26"/>
                    <a:pt x="28" y="26"/>
                  </a:cubicBezTo>
                  <a:cubicBezTo>
                    <a:pt x="28" y="26"/>
                    <a:pt x="30" y="27"/>
                    <a:pt x="31" y="27"/>
                  </a:cubicBezTo>
                  <a:cubicBezTo>
                    <a:pt x="31" y="27"/>
                    <a:pt x="32" y="27"/>
                    <a:pt x="33" y="27"/>
                  </a:cubicBezTo>
                  <a:cubicBezTo>
                    <a:pt x="34" y="27"/>
                    <a:pt x="36" y="26"/>
                    <a:pt x="38" y="24"/>
                  </a:cubicBezTo>
                  <a:cubicBezTo>
                    <a:pt x="41" y="21"/>
                    <a:pt x="44" y="12"/>
                    <a:pt x="46" y="12"/>
                  </a:cubicBezTo>
                  <a:cubicBezTo>
                    <a:pt x="47" y="11"/>
                    <a:pt x="49" y="9"/>
                    <a:pt x="51" y="8"/>
                  </a:cubicBezTo>
                  <a:cubicBezTo>
                    <a:pt x="52" y="7"/>
                    <a:pt x="52" y="6"/>
                    <a:pt x="50" y="6"/>
                  </a:cubicBezTo>
                  <a:close/>
                </a:path>
              </a:pathLst>
            </a:custGeom>
            <a:grpFill/>
            <a:ln w="9525" cap="flat">
              <a:solidFill>
                <a:schemeClr val="bg1">
                  <a:lumMod val="85000"/>
                </a:schemeClr>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2400" dirty="0"/>
            </a:p>
          </p:txBody>
        </p:sp>
        <p:sp>
          <p:nvSpPr>
            <p:cNvPr id="102" name="Freeform 73">
              <a:extLst>
                <a:ext uri="{FF2B5EF4-FFF2-40B4-BE49-F238E27FC236}">
                  <a16:creationId xmlns:a16="http://schemas.microsoft.com/office/drawing/2014/main" id="{52471CA3-D880-464B-9ABF-C77B183CA374}"/>
                </a:ext>
              </a:extLst>
            </p:cNvPr>
            <p:cNvSpPr>
              <a:spLocks/>
            </p:cNvSpPr>
            <p:nvPr/>
          </p:nvSpPr>
          <p:spPr bwMode="auto">
            <a:xfrm>
              <a:off x="4598988" y="1949450"/>
              <a:ext cx="128588" cy="66675"/>
            </a:xfrm>
            <a:custGeom>
              <a:avLst/>
              <a:gdLst>
                <a:gd name="T0" fmla="*/ 48 w 51"/>
                <a:gd name="T1" fmla="*/ 12 h 26"/>
                <a:gd name="T2" fmla="*/ 43 w 51"/>
                <a:gd name="T3" fmla="*/ 11 h 26"/>
                <a:gd name="T4" fmla="*/ 41 w 51"/>
                <a:gd name="T5" fmla="*/ 8 h 26"/>
                <a:gd name="T6" fmla="*/ 36 w 51"/>
                <a:gd name="T7" fmla="*/ 9 h 26"/>
                <a:gd name="T8" fmla="*/ 32 w 51"/>
                <a:gd name="T9" fmla="*/ 7 h 26"/>
                <a:gd name="T10" fmla="*/ 27 w 51"/>
                <a:gd name="T11" fmla="*/ 3 h 26"/>
                <a:gd name="T12" fmla="*/ 22 w 51"/>
                <a:gd name="T13" fmla="*/ 1 h 26"/>
                <a:gd name="T14" fmla="*/ 22 w 51"/>
                <a:gd name="T15" fmla="*/ 1 h 26"/>
                <a:gd name="T16" fmla="*/ 17 w 51"/>
                <a:gd name="T17" fmla="*/ 2 h 26"/>
                <a:gd name="T18" fmla="*/ 11 w 51"/>
                <a:gd name="T19" fmla="*/ 5 h 26"/>
                <a:gd name="T20" fmla="*/ 2 w 51"/>
                <a:gd name="T21" fmla="*/ 8 h 26"/>
                <a:gd name="T22" fmla="*/ 3 w 51"/>
                <a:gd name="T23" fmla="*/ 12 h 26"/>
                <a:gd name="T24" fmla="*/ 6 w 51"/>
                <a:gd name="T25" fmla="*/ 19 h 26"/>
                <a:gd name="T26" fmla="*/ 14 w 51"/>
                <a:gd name="T27" fmla="*/ 25 h 26"/>
                <a:gd name="T28" fmla="*/ 14 w 51"/>
                <a:gd name="T29" fmla="*/ 26 h 26"/>
                <a:gd name="T30" fmla="*/ 21 w 51"/>
                <a:gd name="T31" fmla="*/ 25 h 26"/>
                <a:gd name="T32" fmla="*/ 22 w 51"/>
                <a:gd name="T33" fmla="*/ 22 h 26"/>
                <a:gd name="T34" fmla="*/ 30 w 51"/>
                <a:gd name="T35" fmla="*/ 24 h 26"/>
                <a:gd name="T36" fmla="*/ 36 w 51"/>
                <a:gd name="T37" fmla="*/ 25 h 26"/>
                <a:gd name="T38" fmla="*/ 36 w 51"/>
                <a:gd name="T39" fmla="*/ 26 h 26"/>
                <a:gd name="T40" fmla="*/ 39 w 51"/>
                <a:gd name="T41" fmla="*/ 24 h 26"/>
                <a:gd name="T42" fmla="*/ 46 w 51"/>
                <a:gd name="T43" fmla="*/ 20 h 26"/>
                <a:gd name="T44" fmla="*/ 51 w 51"/>
                <a:gd name="T45" fmla="*/ 16 h 26"/>
                <a:gd name="T46" fmla="*/ 48 w 51"/>
                <a:gd name="T47" fmla="*/ 12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1" h="26">
                  <a:moveTo>
                    <a:pt x="48" y="12"/>
                  </a:moveTo>
                  <a:cubicBezTo>
                    <a:pt x="47" y="11"/>
                    <a:pt x="43" y="12"/>
                    <a:pt x="43" y="11"/>
                  </a:cubicBezTo>
                  <a:cubicBezTo>
                    <a:pt x="43" y="10"/>
                    <a:pt x="43" y="8"/>
                    <a:pt x="41" y="8"/>
                  </a:cubicBezTo>
                  <a:cubicBezTo>
                    <a:pt x="39" y="8"/>
                    <a:pt x="37" y="7"/>
                    <a:pt x="36" y="9"/>
                  </a:cubicBezTo>
                  <a:cubicBezTo>
                    <a:pt x="36" y="11"/>
                    <a:pt x="32" y="8"/>
                    <a:pt x="32" y="7"/>
                  </a:cubicBezTo>
                  <a:cubicBezTo>
                    <a:pt x="32" y="6"/>
                    <a:pt x="31" y="5"/>
                    <a:pt x="27" y="3"/>
                  </a:cubicBezTo>
                  <a:cubicBezTo>
                    <a:pt x="25" y="3"/>
                    <a:pt x="24" y="2"/>
                    <a:pt x="22" y="1"/>
                  </a:cubicBezTo>
                  <a:cubicBezTo>
                    <a:pt x="22" y="1"/>
                    <a:pt x="22" y="1"/>
                    <a:pt x="22" y="1"/>
                  </a:cubicBezTo>
                  <a:cubicBezTo>
                    <a:pt x="21" y="2"/>
                    <a:pt x="19" y="0"/>
                    <a:pt x="17" y="2"/>
                  </a:cubicBezTo>
                  <a:cubicBezTo>
                    <a:pt x="16" y="3"/>
                    <a:pt x="13" y="3"/>
                    <a:pt x="11" y="5"/>
                  </a:cubicBezTo>
                  <a:cubicBezTo>
                    <a:pt x="9" y="6"/>
                    <a:pt x="5" y="7"/>
                    <a:pt x="2" y="8"/>
                  </a:cubicBezTo>
                  <a:cubicBezTo>
                    <a:pt x="0" y="8"/>
                    <a:pt x="2" y="10"/>
                    <a:pt x="3" y="12"/>
                  </a:cubicBezTo>
                  <a:cubicBezTo>
                    <a:pt x="4" y="14"/>
                    <a:pt x="4" y="18"/>
                    <a:pt x="6" y="19"/>
                  </a:cubicBezTo>
                  <a:cubicBezTo>
                    <a:pt x="7" y="20"/>
                    <a:pt x="13" y="24"/>
                    <a:pt x="14" y="25"/>
                  </a:cubicBezTo>
                  <a:cubicBezTo>
                    <a:pt x="14" y="25"/>
                    <a:pt x="14" y="25"/>
                    <a:pt x="14" y="26"/>
                  </a:cubicBezTo>
                  <a:cubicBezTo>
                    <a:pt x="16" y="26"/>
                    <a:pt x="20" y="26"/>
                    <a:pt x="21" y="25"/>
                  </a:cubicBezTo>
                  <a:cubicBezTo>
                    <a:pt x="22" y="24"/>
                    <a:pt x="22" y="22"/>
                    <a:pt x="22" y="22"/>
                  </a:cubicBezTo>
                  <a:cubicBezTo>
                    <a:pt x="22" y="22"/>
                    <a:pt x="28" y="22"/>
                    <a:pt x="30" y="24"/>
                  </a:cubicBezTo>
                  <a:cubicBezTo>
                    <a:pt x="32" y="26"/>
                    <a:pt x="36" y="25"/>
                    <a:pt x="36" y="25"/>
                  </a:cubicBezTo>
                  <a:cubicBezTo>
                    <a:pt x="36" y="25"/>
                    <a:pt x="36" y="25"/>
                    <a:pt x="36" y="26"/>
                  </a:cubicBezTo>
                  <a:cubicBezTo>
                    <a:pt x="37" y="25"/>
                    <a:pt x="38" y="24"/>
                    <a:pt x="39" y="24"/>
                  </a:cubicBezTo>
                  <a:cubicBezTo>
                    <a:pt x="41" y="23"/>
                    <a:pt x="44" y="23"/>
                    <a:pt x="46" y="20"/>
                  </a:cubicBezTo>
                  <a:cubicBezTo>
                    <a:pt x="48" y="18"/>
                    <a:pt x="49" y="17"/>
                    <a:pt x="51" y="16"/>
                  </a:cubicBezTo>
                  <a:cubicBezTo>
                    <a:pt x="50" y="15"/>
                    <a:pt x="49" y="13"/>
                    <a:pt x="48" y="12"/>
                  </a:cubicBezTo>
                  <a:close/>
                </a:path>
              </a:pathLst>
            </a:custGeom>
            <a:grpFill/>
            <a:ln w="9525" cap="flat">
              <a:solidFill>
                <a:schemeClr val="bg1">
                  <a:lumMod val="85000"/>
                </a:schemeClr>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2400" dirty="0"/>
            </a:p>
          </p:txBody>
        </p:sp>
        <p:sp>
          <p:nvSpPr>
            <p:cNvPr id="103" name="Freeform 74">
              <a:extLst>
                <a:ext uri="{FF2B5EF4-FFF2-40B4-BE49-F238E27FC236}">
                  <a16:creationId xmlns:a16="http://schemas.microsoft.com/office/drawing/2014/main" id="{CF9CB1E3-FB83-4B17-B6DB-D497E96BCCAA}"/>
                </a:ext>
              </a:extLst>
            </p:cNvPr>
            <p:cNvSpPr>
              <a:spLocks/>
            </p:cNvSpPr>
            <p:nvPr/>
          </p:nvSpPr>
          <p:spPr bwMode="auto">
            <a:xfrm>
              <a:off x="4689476" y="1990725"/>
              <a:ext cx="114300" cy="47625"/>
            </a:xfrm>
            <a:custGeom>
              <a:avLst/>
              <a:gdLst>
                <a:gd name="T0" fmla="*/ 34 w 45"/>
                <a:gd name="T1" fmla="*/ 2 h 19"/>
                <a:gd name="T2" fmla="*/ 28 w 45"/>
                <a:gd name="T3" fmla="*/ 1 h 19"/>
                <a:gd name="T4" fmla="*/ 21 w 45"/>
                <a:gd name="T5" fmla="*/ 0 h 19"/>
                <a:gd name="T6" fmla="*/ 16 w 45"/>
                <a:gd name="T7" fmla="*/ 1 h 19"/>
                <a:gd name="T8" fmla="*/ 15 w 45"/>
                <a:gd name="T9" fmla="*/ 0 h 19"/>
                <a:gd name="T10" fmla="*/ 10 w 45"/>
                <a:gd name="T11" fmla="*/ 4 h 19"/>
                <a:gd name="T12" fmla="*/ 3 w 45"/>
                <a:gd name="T13" fmla="*/ 8 h 19"/>
                <a:gd name="T14" fmla="*/ 0 w 45"/>
                <a:gd name="T15" fmla="*/ 10 h 19"/>
                <a:gd name="T16" fmla="*/ 4 w 45"/>
                <a:gd name="T17" fmla="*/ 17 h 19"/>
                <a:gd name="T18" fmla="*/ 15 w 45"/>
                <a:gd name="T19" fmla="*/ 17 h 19"/>
                <a:gd name="T20" fmla="*/ 24 w 45"/>
                <a:gd name="T21" fmla="*/ 14 h 19"/>
                <a:gd name="T22" fmla="*/ 31 w 45"/>
                <a:gd name="T23" fmla="*/ 9 h 19"/>
                <a:gd name="T24" fmla="*/ 38 w 45"/>
                <a:gd name="T25" fmla="*/ 12 h 19"/>
                <a:gd name="T26" fmla="*/ 43 w 45"/>
                <a:gd name="T27" fmla="*/ 13 h 19"/>
                <a:gd name="T28" fmla="*/ 42 w 45"/>
                <a:gd name="T29" fmla="*/ 11 h 19"/>
                <a:gd name="T30" fmla="*/ 45 w 45"/>
                <a:gd name="T31" fmla="*/ 5 h 19"/>
                <a:gd name="T32" fmla="*/ 45 w 45"/>
                <a:gd name="T33" fmla="*/ 5 h 19"/>
                <a:gd name="T34" fmla="*/ 41 w 45"/>
                <a:gd name="T35" fmla="*/ 3 h 19"/>
                <a:gd name="T36" fmla="*/ 34 w 45"/>
                <a:gd name="T37" fmla="*/ 2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5" h="19">
                  <a:moveTo>
                    <a:pt x="34" y="2"/>
                  </a:moveTo>
                  <a:cubicBezTo>
                    <a:pt x="31" y="2"/>
                    <a:pt x="30" y="0"/>
                    <a:pt x="28" y="1"/>
                  </a:cubicBezTo>
                  <a:cubicBezTo>
                    <a:pt x="26" y="2"/>
                    <a:pt x="22" y="1"/>
                    <a:pt x="21" y="0"/>
                  </a:cubicBezTo>
                  <a:cubicBezTo>
                    <a:pt x="20" y="0"/>
                    <a:pt x="18" y="2"/>
                    <a:pt x="16" y="1"/>
                  </a:cubicBezTo>
                  <a:cubicBezTo>
                    <a:pt x="16" y="1"/>
                    <a:pt x="15" y="0"/>
                    <a:pt x="15" y="0"/>
                  </a:cubicBezTo>
                  <a:cubicBezTo>
                    <a:pt x="13" y="1"/>
                    <a:pt x="12" y="2"/>
                    <a:pt x="10" y="4"/>
                  </a:cubicBezTo>
                  <a:cubicBezTo>
                    <a:pt x="8" y="7"/>
                    <a:pt x="5" y="7"/>
                    <a:pt x="3" y="8"/>
                  </a:cubicBezTo>
                  <a:cubicBezTo>
                    <a:pt x="2" y="8"/>
                    <a:pt x="1" y="9"/>
                    <a:pt x="0" y="10"/>
                  </a:cubicBezTo>
                  <a:cubicBezTo>
                    <a:pt x="1" y="12"/>
                    <a:pt x="3" y="15"/>
                    <a:pt x="4" y="17"/>
                  </a:cubicBezTo>
                  <a:cubicBezTo>
                    <a:pt x="7" y="19"/>
                    <a:pt x="15" y="19"/>
                    <a:pt x="15" y="17"/>
                  </a:cubicBezTo>
                  <a:cubicBezTo>
                    <a:pt x="15" y="15"/>
                    <a:pt x="22" y="14"/>
                    <a:pt x="24" y="14"/>
                  </a:cubicBezTo>
                  <a:cubicBezTo>
                    <a:pt x="25" y="14"/>
                    <a:pt x="30" y="9"/>
                    <a:pt x="31" y="9"/>
                  </a:cubicBezTo>
                  <a:cubicBezTo>
                    <a:pt x="32" y="10"/>
                    <a:pt x="37" y="10"/>
                    <a:pt x="38" y="12"/>
                  </a:cubicBezTo>
                  <a:cubicBezTo>
                    <a:pt x="39" y="12"/>
                    <a:pt x="41" y="13"/>
                    <a:pt x="43" y="13"/>
                  </a:cubicBezTo>
                  <a:cubicBezTo>
                    <a:pt x="42" y="13"/>
                    <a:pt x="42" y="12"/>
                    <a:pt x="42" y="11"/>
                  </a:cubicBezTo>
                  <a:cubicBezTo>
                    <a:pt x="42" y="9"/>
                    <a:pt x="44" y="6"/>
                    <a:pt x="45" y="5"/>
                  </a:cubicBezTo>
                  <a:cubicBezTo>
                    <a:pt x="45" y="5"/>
                    <a:pt x="45" y="5"/>
                    <a:pt x="45" y="5"/>
                  </a:cubicBezTo>
                  <a:cubicBezTo>
                    <a:pt x="43" y="4"/>
                    <a:pt x="41" y="4"/>
                    <a:pt x="41" y="3"/>
                  </a:cubicBezTo>
                  <a:cubicBezTo>
                    <a:pt x="40" y="3"/>
                    <a:pt x="37" y="2"/>
                    <a:pt x="34" y="2"/>
                  </a:cubicBezTo>
                  <a:close/>
                </a:path>
              </a:pathLst>
            </a:custGeom>
            <a:grpFill/>
            <a:ln w="9525" cap="flat">
              <a:solidFill>
                <a:schemeClr val="bg1">
                  <a:lumMod val="85000"/>
                </a:schemeClr>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2400" dirty="0"/>
            </a:p>
          </p:txBody>
        </p:sp>
        <p:sp>
          <p:nvSpPr>
            <p:cNvPr id="104" name="Freeform 75">
              <a:extLst>
                <a:ext uri="{FF2B5EF4-FFF2-40B4-BE49-F238E27FC236}">
                  <a16:creationId xmlns:a16="http://schemas.microsoft.com/office/drawing/2014/main" id="{A7E6CB07-BE77-4322-9CC8-5E2C5AFF30BD}"/>
                </a:ext>
              </a:extLst>
            </p:cNvPr>
            <p:cNvSpPr>
              <a:spLocks/>
            </p:cNvSpPr>
            <p:nvPr/>
          </p:nvSpPr>
          <p:spPr bwMode="auto">
            <a:xfrm>
              <a:off x="4154488" y="2179638"/>
              <a:ext cx="76200" cy="125413"/>
            </a:xfrm>
            <a:custGeom>
              <a:avLst/>
              <a:gdLst>
                <a:gd name="T0" fmla="*/ 22 w 30"/>
                <a:gd name="T1" fmla="*/ 41 h 50"/>
                <a:gd name="T2" fmla="*/ 20 w 30"/>
                <a:gd name="T3" fmla="*/ 37 h 50"/>
                <a:gd name="T4" fmla="*/ 22 w 30"/>
                <a:gd name="T5" fmla="*/ 32 h 50"/>
                <a:gd name="T6" fmla="*/ 20 w 30"/>
                <a:gd name="T7" fmla="*/ 28 h 50"/>
                <a:gd name="T8" fmla="*/ 22 w 30"/>
                <a:gd name="T9" fmla="*/ 25 h 50"/>
                <a:gd name="T10" fmla="*/ 23 w 30"/>
                <a:gd name="T11" fmla="*/ 19 h 50"/>
                <a:gd name="T12" fmla="*/ 23 w 30"/>
                <a:gd name="T13" fmla="*/ 12 h 50"/>
                <a:gd name="T14" fmla="*/ 28 w 30"/>
                <a:gd name="T15" fmla="*/ 7 h 50"/>
                <a:gd name="T16" fmla="*/ 26 w 30"/>
                <a:gd name="T17" fmla="*/ 4 h 50"/>
                <a:gd name="T18" fmla="*/ 21 w 30"/>
                <a:gd name="T19" fmla="*/ 3 h 50"/>
                <a:gd name="T20" fmla="*/ 18 w 30"/>
                <a:gd name="T21" fmla="*/ 3 h 50"/>
                <a:gd name="T22" fmla="*/ 13 w 30"/>
                <a:gd name="T23" fmla="*/ 2 h 50"/>
                <a:gd name="T24" fmla="*/ 10 w 30"/>
                <a:gd name="T25" fmla="*/ 2 h 50"/>
                <a:gd name="T26" fmla="*/ 8 w 30"/>
                <a:gd name="T27" fmla="*/ 3 h 50"/>
                <a:gd name="T28" fmla="*/ 8 w 30"/>
                <a:gd name="T29" fmla="*/ 8 h 50"/>
                <a:gd name="T30" fmla="*/ 3 w 30"/>
                <a:gd name="T31" fmla="*/ 27 h 50"/>
                <a:gd name="T32" fmla="*/ 6 w 30"/>
                <a:gd name="T33" fmla="*/ 34 h 50"/>
                <a:gd name="T34" fmla="*/ 7 w 30"/>
                <a:gd name="T35" fmla="*/ 48 h 50"/>
                <a:gd name="T36" fmla="*/ 13 w 30"/>
                <a:gd name="T37" fmla="*/ 50 h 50"/>
                <a:gd name="T38" fmla="*/ 20 w 30"/>
                <a:gd name="T39" fmla="*/ 48 h 50"/>
                <a:gd name="T40" fmla="*/ 19 w 30"/>
                <a:gd name="T41" fmla="*/ 46 h 50"/>
                <a:gd name="T42" fmla="*/ 22 w 30"/>
                <a:gd name="T43" fmla="*/ 41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 h="50">
                  <a:moveTo>
                    <a:pt x="22" y="41"/>
                  </a:moveTo>
                  <a:cubicBezTo>
                    <a:pt x="25" y="40"/>
                    <a:pt x="21" y="38"/>
                    <a:pt x="20" y="37"/>
                  </a:cubicBezTo>
                  <a:cubicBezTo>
                    <a:pt x="19" y="36"/>
                    <a:pt x="20" y="32"/>
                    <a:pt x="22" y="32"/>
                  </a:cubicBezTo>
                  <a:cubicBezTo>
                    <a:pt x="24" y="32"/>
                    <a:pt x="22" y="30"/>
                    <a:pt x="20" y="28"/>
                  </a:cubicBezTo>
                  <a:cubicBezTo>
                    <a:pt x="17" y="26"/>
                    <a:pt x="20" y="25"/>
                    <a:pt x="22" y="25"/>
                  </a:cubicBezTo>
                  <a:cubicBezTo>
                    <a:pt x="24" y="25"/>
                    <a:pt x="21" y="21"/>
                    <a:pt x="23" y="19"/>
                  </a:cubicBezTo>
                  <a:cubicBezTo>
                    <a:pt x="25" y="17"/>
                    <a:pt x="23" y="14"/>
                    <a:pt x="23" y="12"/>
                  </a:cubicBezTo>
                  <a:cubicBezTo>
                    <a:pt x="23" y="10"/>
                    <a:pt x="25" y="10"/>
                    <a:pt x="28" y="7"/>
                  </a:cubicBezTo>
                  <a:cubicBezTo>
                    <a:pt x="30" y="5"/>
                    <a:pt x="26" y="6"/>
                    <a:pt x="26" y="4"/>
                  </a:cubicBezTo>
                  <a:cubicBezTo>
                    <a:pt x="26" y="2"/>
                    <a:pt x="23" y="2"/>
                    <a:pt x="21" y="3"/>
                  </a:cubicBezTo>
                  <a:cubicBezTo>
                    <a:pt x="19" y="5"/>
                    <a:pt x="19" y="3"/>
                    <a:pt x="18" y="3"/>
                  </a:cubicBezTo>
                  <a:cubicBezTo>
                    <a:pt x="16" y="3"/>
                    <a:pt x="13" y="4"/>
                    <a:pt x="13" y="2"/>
                  </a:cubicBezTo>
                  <a:cubicBezTo>
                    <a:pt x="13" y="0"/>
                    <a:pt x="11" y="0"/>
                    <a:pt x="10" y="2"/>
                  </a:cubicBezTo>
                  <a:cubicBezTo>
                    <a:pt x="9" y="2"/>
                    <a:pt x="9" y="3"/>
                    <a:pt x="8" y="3"/>
                  </a:cubicBezTo>
                  <a:cubicBezTo>
                    <a:pt x="7" y="5"/>
                    <a:pt x="7" y="7"/>
                    <a:pt x="8" y="8"/>
                  </a:cubicBezTo>
                  <a:cubicBezTo>
                    <a:pt x="9" y="11"/>
                    <a:pt x="6" y="24"/>
                    <a:pt x="3" y="27"/>
                  </a:cubicBezTo>
                  <a:cubicBezTo>
                    <a:pt x="0" y="31"/>
                    <a:pt x="3" y="32"/>
                    <a:pt x="6" y="34"/>
                  </a:cubicBezTo>
                  <a:cubicBezTo>
                    <a:pt x="9" y="37"/>
                    <a:pt x="7" y="46"/>
                    <a:pt x="7" y="48"/>
                  </a:cubicBezTo>
                  <a:cubicBezTo>
                    <a:pt x="7" y="50"/>
                    <a:pt x="10" y="50"/>
                    <a:pt x="13" y="50"/>
                  </a:cubicBezTo>
                  <a:cubicBezTo>
                    <a:pt x="15" y="50"/>
                    <a:pt x="18" y="49"/>
                    <a:pt x="20" y="48"/>
                  </a:cubicBezTo>
                  <a:cubicBezTo>
                    <a:pt x="19" y="47"/>
                    <a:pt x="19" y="46"/>
                    <a:pt x="19" y="46"/>
                  </a:cubicBezTo>
                  <a:cubicBezTo>
                    <a:pt x="19" y="44"/>
                    <a:pt x="19" y="41"/>
                    <a:pt x="22" y="41"/>
                  </a:cubicBezTo>
                  <a:close/>
                </a:path>
              </a:pathLst>
            </a:custGeom>
            <a:grpFill/>
            <a:ln w="9525" cap="flat">
              <a:solidFill>
                <a:schemeClr val="bg1">
                  <a:lumMod val="85000"/>
                </a:schemeClr>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2400" dirty="0"/>
            </a:p>
          </p:txBody>
        </p:sp>
        <p:sp>
          <p:nvSpPr>
            <p:cNvPr id="105" name="Freeform 76">
              <a:extLst>
                <a:ext uri="{FF2B5EF4-FFF2-40B4-BE49-F238E27FC236}">
                  <a16:creationId xmlns:a16="http://schemas.microsoft.com/office/drawing/2014/main" id="{9CFD5383-D6B8-4E13-925D-45E01BC05D09}"/>
                </a:ext>
              </a:extLst>
            </p:cNvPr>
            <p:cNvSpPr>
              <a:spLocks/>
            </p:cNvSpPr>
            <p:nvPr/>
          </p:nvSpPr>
          <p:spPr bwMode="auto">
            <a:xfrm>
              <a:off x="4418013" y="1884363"/>
              <a:ext cx="84138" cy="73025"/>
            </a:xfrm>
            <a:custGeom>
              <a:avLst/>
              <a:gdLst>
                <a:gd name="T0" fmla="*/ 10 w 33"/>
                <a:gd name="T1" fmla="*/ 22 h 29"/>
                <a:gd name="T2" fmla="*/ 16 w 33"/>
                <a:gd name="T3" fmla="*/ 23 h 29"/>
                <a:gd name="T4" fmla="*/ 21 w 33"/>
                <a:gd name="T5" fmla="*/ 27 h 29"/>
                <a:gd name="T6" fmla="*/ 23 w 33"/>
                <a:gd name="T7" fmla="*/ 29 h 29"/>
                <a:gd name="T8" fmla="*/ 24 w 33"/>
                <a:gd name="T9" fmla="*/ 23 h 29"/>
                <a:gd name="T10" fmla="*/ 25 w 33"/>
                <a:gd name="T11" fmla="*/ 19 h 29"/>
                <a:gd name="T12" fmla="*/ 29 w 33"/>
                <a:gd name="T13" fmla="*/ 17 h 29"/>
                <a:gd name="T14" fmla="*/ 31 w 33"/>
                <a:gd name="T15" fmla="*/ 14 h 29"/>
                <a:gd name="T16" fmla="*/ 28 w 33"/>
                <a:gd name="T17" fmla="*/ 10 h 29"/>
                <a:gd name="T18" fmla="*/ 32 w 33"/>
                <a:gd name="T19" fmla="*/ 6 h 29"/>
                <a:gd name="T20" fmla="*/ 32 w 33"/>
                <a:gd name="T21" fmla="*/ 0 h 29"/>
                <a:gd name="T22" fmla="*/ 30 w 33"/>
                <a:gd name="T23" fmla="*/ 1 h 29"/>
                <a:gd name="T24" fmla="*/ 22 w 33"/>
                <a:gd name="T25" fmla="*/ 2 h 29"/>
                <a:gd name="T26" fmla="*/ 18 w 33"/>
                <a:gd name="T27" fmla="*/ 7 h 29"/>
                <a:gd name="T28" fmla="*/ 15 w 33"/>
                <a:gd name="T29" fmla="*/ 7 h 29"/>
                <a:gd name="T30" fmla="*/ 11 w 33"/>
                <a:gd name="T31" fmla="*/ 9 h 29"/>
                <a:gd name="T32" fmla="*/ 7 w 33"/>
                <a:gd name="T33" fmla="*/ 16 h 29"/>
                <a:gd name="T34" fmla="*/ 1 w 33"/>
                <a:gd name="T35" fmla="*/ 23 h 29"/>
                <a:gd name="T36" fmla="*/ 0 w 33"/>
                <a:gd name="T37" fmla="*/ 24 h 29"/>
                <a:gd name="T38" fmla="*/ 3 w 33"/>
                <a:gd name="T39" fmla="*/ 25 h 29"/>
                <a:gd name="T40" fmla="*/ 10 w 33"/>
                <a:gd name="T41" fmla="*/ 22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 h="29">
                  <a:moveTo>
                    <a:pt x="10" y="22"/>
                  </a:moveTo>
                  <a:cubicBezTo>
                    <a:pt x="12" y="21"/>
                    <a:pt x="14" y="22"/>
                    <a:pt x="16" y="23"/>
                  </a:cubicBezTo>
                  <a:cubicBezTo>
                    <a:pt x="17" y="25"/>
                    <a:pt x="19" y="25"/>
                    <a:pt x="21" y="27"/>
                  </a:cubicBezTo>
                  <a:cubicBezTo>
                    <a:pt x="22" y="28"/>
                    <a:pt x="23" y="28"/>
                    <a:pt x="23" y="29"/>
                  </a:cubicBezTo>
                  <a:cubicBezTo>
                    <a:pt x="23" y="27"/>
                    <a:pt x="23" y="24"/>
                    <a:pt x="24" y="23"/>
                  </a:cubicBezTo>
                  <a:cubicBezTo>
                    <a:pt x="25" y="21"/>
                    <a:pt x="23" y="19"/>
                    <a:pt x="25" y="19"/>
                  </a:cubicBezTo>
                  <a:cubicBezTo>
                    <a:pt x="26" y="19"/>
                    <a:pt x="29" y="19"/>
                    <a:pt x="29" y="17"/>
                  </a:cubicBezTo>
                  <a:cubicBezTo>
                    <a:pt x="29" y="14"/>
                    <a:pt x="30" y="15"/>
                    <a:pt x="31" y="14"/>
                  </a:cubicBezTo>
                  <a:cubicBezTo>
                    <a:pt x="31" y="13"/>
                    <a:pt x="29" y="10"/>
                    <a:pt x="28" y="10"/>
                  </a:cubicBezTo>
                  <a:cubicBezTo>
                    <a:pt x="28" y="9"/>
                    <a:pt x="30" y="9"/>
                    <a:pt x="32" y="6"/>
                  </a:cubicBezTo>
                  <a:cubicBezTo>
                    <a:pt x="33" y="5"/>
                    <a:pt x="33" y="3"/>
                    <a:pt x="32" y="0"/>
                  </a:cubicBezTo>
                  <a:cubicBezTo>
                    <a:pt x="32" y="1"/>
                    <a:pt x="31" y="2"/>
                    <a:pt x="30" y="1"/>
                  </a:cubicBezTo>
                  <a:cubicBezTo>
                    <a:pt x="28" y="0"/>
                    <a:pt x="25" y="1"/>
                    <a:pt x="22" y="2"/>
                  </a:cubicBezTo>
                  <a:cubicBezTo>
                    <a:pt x="18" y="2"/>
                    <a:pt x="17" y="6"/>
                    <a:pt x="18" y="7"/>
                  </a:cubicBezTo>
                  <a:cubicBezTo>
                    <a:pt x="20" y="9"/>
                    <a:pt x="15" y="9"/>
                    <a:pt x="15" y="7"/>
                  </a:cubicBezTo>
                  <a:cubicBezTo>
                    <a:pt x="14" y="5"/>
                    <a:pt x="11" y="7"/>
                    <a:pt x="11" y="9"/>
                  </a:cubicBezTo>
                  <a:cubicBezTo>
                    <a:pt x="11" y="12"/>
                    <a:pt x="7" y="13"/>
                    <a:pt x="7" y="16"/>
                  </a:cubicBezTo>
                  <a:cubicBezTo>
                    <a:pt x="8" y="19"/>
                    <a:pt x="4" y="22"/>
                    <a:pt x="1" y="23"/>
                  </a:cubicBezTo>
                  <a:cubicBezTo>
                    <a:pt x="0" y="24"/>
                    <a:pt x="0" y="24"/>
                    <a:pt x="0" y="24"/>
                  </a:cubicBezTo>
                  <a:cubicBezTo>
                    <a:pt x="1" y="25"/>
                    <a:pt x="2" y="25"/>
                    <a:pt x="3" y="25"/>
                  </a:cubicBezTo>
                  <a:cubicBezTo>
                    <a:pt x="5" y="25"/>
                    <a:pt x="9" y="24"/>
                    <a:pt x="10" y="22"/>
                  </a:cubicBezTo>
                  <a:close/>
                </a:path>
              </a:pathLst>
            </a:custGeom>
            <a:grpFill/>
            <a:ln w="9525" cap="flat">
              <a:solidFill>
                <a:schemeClr val="bg1">
                  <a:lumMod val="85000"/>
                </a:schemeClr>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2400" dirty="0"/>
            </a:p>
          </p:txBody>
        </p:sp>
        <p:sp>
          <p:nvSpPr>
            <p:cNvPr id="106" name="Freeform 77">
              <a:extLst>
                <a:ext uri="{FF2B5EF4-FFF2-40B4-BE49-F238E27FC236}">
                  <a16:creationId xmlns:a16="http://schemas.microsoft.com/office/drawing/2014/main" id="{BD7EF873-B7AB-418C-9648-97E37F12AEBA}"/>
                </a:ext>
              </a:extLst>
            </p:cNvPr>
            <p:cNvSpPr>
              <a:spLocks/>
            </p:cNvSpPr>
            <p:nvPr/>
          </p:nvSpPr>
          <p:spPr bwMode="auto">
            <a:xfrm>
              <a:off x="4471988" y="1974850"/>
              <a:ext cx="12700" cy="20638"/>
            </a:xfrm>
            <a:custGeom>
              <a:avLst/>
              <a:gdLst>
                <a:gd name="T0" fmla="*/ 3 w 5"/>
                <a:gd name="T1" fmla="*/ 0 h 8"/>
                <a:gd name="T2" fmla="*/ 0 w 5"/>
                <a:gd name="T3" fmla="*/ 7 h 8"/>
                <a:gd name="T4" fmla="*/ 5 w 5"/>
                <a:gd name="T5" fmla="*/ 8 h 8"/>
                <a:gd name="T6" fmla="*/ 3 w 5"/>
                <a:gd name="T7" fmla="*/ 1 h 8"/>
                <a:gd name="T8" fmla="*/ 3 w 5"/>
                <a:gd name="T9" fmla="*/ 0 h 8"/>
              </a:gdLst>
              <a:ahLst/>
              <a:cxnLst>
                <a:cxn ang="0">
                  <a:pos x="T0" y="T1"/>
                </a:cxn>
                <a:cxn ang="0">
                  <a:pos x="T2" y="T3"/>
                </a:cxn>
                <a:cxn ang="0">
                  <a:pos x="T4" y="T5"/>
                </a:cxn>
                <a:cxn ang="0">
                  <a:pos x="T6" y="T7"/>
                </a:cxn>
                <a:cxn ang="0">
                  <a:pos x="T8" y="T9"/>
                </a:cxn>
              </a:cxnLst>
              <a:rect l="0" t="0" r="r" b="b"/>
              <a:pathLst>
                <a:path w="5" h="8">
                  <a:moveTo>
                    <a:pt x="3" y="0"/>
                  </a:moveTo>
                  <a:cubicBezTo>
                    <a:pt x="1" y="1"/>
                    <a:pt x="0" y="3"/>
                    <a:pt x="0" y="7"/>
                  </a:cubicBezTo>
                  <a:cubicBezTo>
                    <a:pt x="1" y="7"/>
                    <a:pt x="4" y="7"/>
                    <a:pt x="5" y="8"/>
                  </a:cubicBezTo>
                  <a:cubicBezTo>
                    <a:pt x="5" y="3"/>
                    <a:pt x="3" y="2"/>
                    <a:pt x="3" y="1"/>
                  </a:cubicBezTo>
                  <a:cubicBezTo>
                    <a:pt x="2" y="1"/>
                    <a:pt x="3" y="1"/>
                    <a:pt x="3" y="0"/>
                  </a:cubicBezTo>
                  <a:close/>
                </a:path>
              </a:pathLst>
            </a:custGeom>
            <a:grpFill/>
            <a:ln w="9525" cap="flat">
              <a:solidFill>
                <a:schemeClr val="bg1">
                  <a:lumMod val="85000"/>
                </a:schemeClr>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2400" dirty="0"/>
            </a:p>
          </p:txBody>
        </p:sp>
        <p:sp>
          <p:nvSpPr>
            <p:cNvPr id="107" name="Freeform 78">
              <a:extLst>
                <a:ext uri="{FF2B5EF4-FFF2-40B4-BE49-F238E27FC236}">
                  <a16:creationId xmlns:a16="http://schemas.microsoft.com/office/drawing/2014/main" id="{18C47B2B-97C6-4CD3-BE7E-1B744316A66C}"/>
                </a:ext>
              </a:extLst>
            </p:cNvPr>
            <p:cNvSpPr>
              <a:spLocks/>
            </p:cNvSpPr>
            <p:nvPr/>
          </p:nvSpPr>
          <p:spPr bwMode="auto">
            <a:xfrm>
              <a:off x="4403726" y="1936750"/>
              <a:ext cx="80963" cy="58738"/>
            </a:xfrm>
            <a:custGeom>
              <a:avLst/>
              <a:gdLst>
                <a:gd name="T0" fmla="*/ 1 w 32"/>
                <a:gd name="T1" fmla="*/ 6 h 23"/>
                <a:gd name="T2" fmla="*/ 4 w 32"/>
                <a:gd name="T3" fmla="*/ 9 h 23"/>
                <a:gd name="T4" fmla="*/ 8 w 32"/>
                <a:gd name="T5" fmla="*/ 12 h 23"/>
                <a:gd name="T6" fmla="*/ 13 w 32"/>
                <a:gd name="T7" fmla="*/ 15 h 23"/>
                <a:gd name="T8" fmla="*/ 16 w 32"/>
                <a:gd name="T9" fmla="*/ 18 h 23"/>
                <a:gd name="T10" fmla="*/ 19 w 32"/>
                <a:gd name="T11" fmla="*/ 16 h 23"/>
                <a:gd name="T12" fmla="*/ 21 w 32"/>
                <a:gd name="T13" fmla="*/ 20 h 23"/>
                <a:gd name="T14" fmla="*/ 26 w 32"/>
                <a:gd name="T15" fmla="*/ 22 h 23"/>
                <a:gd name="T16" fmla="*/ 27 w 32"/>
                <a:gd name="T17" fmla="*/ 22 h 23"/>
                <a:gd name="T18" fmla="*/ 30 w 32"/>
                <a:gd name="T19" fmla="*/ 15 h 23"/>
                <a:gd name="T20" fmla="*/ 31 w 32"/>
                <a:gd name="T21" fmla="*/ 13 h 23"/>
                <a:gd name="T22" fmla="*/ 29 w 32"/>
                <a:gd name="T23" fmla="*/ 8 h 23"/>
                <a:gd name="T24" fmla="*/ 29 w 32"/>
                <a:gd name="T25" fmla="*/ 8 h 23"/>
                <a:gd name="T26" fmla="*/ 27 w 32"/>
                <a:gd name="T27" fmla="*/ 6 h 23"/>
                <a:gd name="T28" fmla="*/ 22 w 32"/>
                <a:gd name="T29" fmla="*/ 2 h 23"/>
                <a:gd name="T30" fmla="*/ 16 w 32"/>
                <a:gd name="T31" fmla="*/ 1 h 23"/>
                <a:gd name="T32" fmla="*/ 9 w 32"/>
                <a:gd name="T33" fmla="*/ 4 h 23"/>
                <a:gd name="T34" fmla="*/ 6 w 32"/>
                <a:gd name="T35" fmla="*/ 3 h 23"/>
                <a:gd name="T36" fmla="*/ 0 w 32"/>
                <a:gd name="T37" fmla="*/ 5 h 23"/>
                <a:gd name="T38" fmla="*/ 1 w 32"/>
                <a:gd name="T39" fmla="*/ 6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2" h="23">
                  <a:moveTo>
                    <a:pt x="1" y="6"/>
                  </a:moveTo>
                  <a:cubicBezTo>
                    <a:pt x="1" y="8"/>
                    <a:pt x="3" y="11"/>
                    <a:pt x="4" y="9"/>
                  </a:cubicBezTo>
                  <a:cubicBezTo>
                    <a:pt x="5" y="8"/>
                    <a:pt x="7" y="11"/>
                    <a:pt x="8" y="12"/>
                  </a:cubicBezTo>
                  <a:cubicBezTo>
                    <a:pt x="10" y="13"/>
                    <a:pt x="13" y="14"/>
                    <a:pt x="13" y="15"/>
                  </a:cubicBezTo>
                  <a:cubicBezTo>
                    <a:pt x="13" y="16"/>
                    <a:pt x="14" y="18"/>
                    <a:pt x="16" y="18"/>
                  </a:cubicBezTo>
                  <a:cubicBezTo>
                    <a:pt x="17" y="17"/>
                    <a:pt x="19" y="14"/>
                    <a:pt x="19" y="16"/>
                  </a:cubicBezTo>
                  <a:cubicBezTo>
                    <a:pt x="19" y="17"/>
                    <a:pt x="20" y="20"/>
                    <a:pt x="21" y="20"/>
                  </a:cubicBezTo>
                  <a:cubicBezTo>
                    <a:pt x="23" y="19"/>
                    <a:pt x="24" y="23"/>
                    <a:pt x="26" y="22"/>
                  </a:cubicBezTo>
                  <a:cubicBezTo>
                    <a:pt x="26" y="22"/>
                    <a:pt x="26" y="22"/>
                    <a:pt x="27" y="22"/>
                  </a:cubicBezTo>
                  <a:cubicBezTo>
                    <a:pt x="27" y="18"/>
                    <a:pt x="28" y="16"/>
                    <a:pt x="30" y="15"/>
                  </a:cubicBezTo>
                  <a:cubicBezTo>
                    <a:pt x="30" y="15"/>
                    <a:pt x="31" y="14"/>
                    <a:pt x="31" y="13"/>
                  </a:cubicBezTo>
                  <a:cubicBezTo>
                    <a:pt x="32" y="12"/>
                    <a:pt x="29" y="9"/>
                    <a:pt x="29" y="8"/>
                  </a:cubicBezTo>
                  <a:cubicBezTo>
                    <a:pt x="29" y="8"/>
                    <a:pt x="29" y="8"/>
                    <a:pt x="29" y="8"/>
                  </a:cubicBezTo>
                  <a:cubicBezTo>
                    <a:pt x="29" y="7"/>
                    <a:pt x="28" y="7"/>
                    <a:pt x="27" y="6"/>
                  </a:cubicBezTo>
                  <a:cubicBezTo>
                    <a:pt x="25" y="4"/>
                    <a:pt x="23" y="4"/>
                    <a:pt x="22" y="2"/>
                  </a:cubicBezTo>
                  <a:cubicBezTo>
                    <a:pt x="20" y="1"/>
                    <a:pt x="18" y="0"/>
                    <a:pt x="16" y="1"/>
                  </a:cubicBezTo>
                  <a:cubicBezTo>
                    <a:pt x="15" y="3"/>
                    <a:pt x="11" y="4"/>
                    <a:pt x="9" y="4"/>
                  </a:cubicBezTo>
                  <a:cubicBezTo>
                    <a:pt x="8" y="4"/>
                    <a:pt x="7" y="4"/>
                    <a:pt x="6" y="3"/>
                  </a:cubicBezTo>
                  <a:cubicBezTo>
                    <a:pt x="4" y="4"/>
                    <a:pt x="2" y="5"/>
                    <a:pt x="0" y="5"/>
                  </a:cubicBezTo>
                  <a:cubicBezTo>
                    <a:pt x="1" y="6"/>
                    <a:pt x="1" y="6"/>
                    <a:pt x="1" y="6"/>
                  </a:cubicBezTo>
                  <a:close/>
                </a:path>
              </a:pathLst>
            </a:custGeom>
            <a:grpFill/>
            <a:ln w="9525" cap="flat">
              <a:solidFill>
                <a:schemeClr val="bg1">
                  <a:lumMod val="85000"/>
                </a:schemeClr>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2400" dirty="0"/>
            </a:p>
          </p:txBody>
        </p:sp>
        <p:sp>
          <p:nvSpPr>
            <p:cNvPr id="108" name="Freeform 79">
              <a:extLst>
                <a:ext uri="{FF2B5EF4-FFF2-40B4-BE49-F238E27FC236}">
                  <a16:creationId xmlns:a16="http://schemas.microsoft.com/office/drawing/2014/main" id="{7AF5D06F-D12A-452E-A0F2-8CB0A6D06F7A}"/>
                </a:ext>
              </a:extLst>
            </p:cNvPr>
            <p:cNvSpPr>
              <a:spLocks/>
            </p:cNvSpPr>
            <p:nvPr/>
          </p:nvSpPr>
          <p:spPr bwMode="auto">
            <a:xfrm>
              <a:off x="4760913" y="2020888"/>
              <a:ext cx="182563" cy="120650"/>
            </a:xfrm>
            <a:custGeom>
              <a:avLst/>
              <a:gdLst>
                <a:gd name="T0" fmla="*/ 65 w 73"/>
                <a:gd name="T1" fmla="*/ 32 h 48"/>
                <a:gd name="T2" fmla="*/ 62 w 73"/>
                <a:gd name="T3" fmla="*/ 30 h 48"/>
                <a:gd name="T4" fmla="*/ 62 w 73"/>
                <a:gd name="T5" fmla="*/ 30 h 48"/>
                <a:gd name="T6" fmla="*/ 61 w 73"/>
                <a:gd name="T7" fmla="*/ 21 h 48"/>
                <a:gd name="T8" fmla="*/ 56 w 73"/>
                <a:gd name="T9" fmla="*/ 10 h 48"/>
                <a:gd name="T10" fmla="*/ 51 w 73"/>
                <a:gd name="T11" fmla="*/ 0 h 48"/>
                <a:gd name="T12" fmla="*/ 47 w 73"/>
                <a:gd name="T13" fmla="*/ 2 h 48"/>
                <a:gd name="T14" fmla="*/ 42 w 73"/>
                <a:gd name="T15" fmla="*/ 5 h 48"/>
                <a:gd name="T16" fmla="*/ 38 w 73"/>
                <a:gd name="T17" fmla="*/ 5 h 48"/>
                <a:gd name="T18" fmla="*/ 35 w 73"/>
                <a:gd name="T19" fmla="*/ 6 h 48"/>
                <a:gd name="T20" fmla="*/ 30 w 73"/>
                <a:gd name="T21" fmla="*/ 5 h 48"/>
                <a:gd name="T22" fmla="*/ 22 w 73"/>
                <a:gd name="T23" fmla="*/ 3 h 48"/>
                <a:gd name="T24" fmla="*/ 19 w 73"/>
                <a:gd name="T25" fmla="*/ 4 h 48"/>
                <a:gd name="T26" fmla="*/ 18 w 73"/>
                <a:gd name="T27" fmla="*/ 5 h 48"/>
                <a:gd name="T28" fmla="*/ 13 w 73"/>
                <a:gd name="T29" fmla="*/ 9 h 48"/>
                <a:gd name="T30" fmla="*/ 5 w 73"/>
                <a:gd name="T31" fmla="*/ 21 h 48"/>
                <a:gd name="T32" fmla="*/ 0 w 73"/>
                <a:gd name="T33" fmla="*/ 25 h 48"/>
                <a:gd name="T34" fmla="*/ 3 w 73"/>
                <a:gd name="T35" fmla="*/ 29 h 48"/>
                <a:gd name="T36" fmla="*/ 6 w 73"/>
                <a:gd name="T37" fmla="*/ 32 h 48"/>
                <a:gd name="T38" fmla="*/ 7 w 73"/>
                <a:gd name="T39" fmla="*/ 37 h 48"/>
                <a:gd name="T40" fmla="*/ 16 w 73"/>
                <a:gd name="T41" fmla="*/ 40 h 48"/>
                <a:gd name="T42" fmla="*/ 16 w 73"/>
                <a:gd name="T43" fmla="*/ 43 h 48"/>
                <a:gd name="T44" fmla="*/ 21 w 73"/>
                <a:gd name="T45" fmla="*/ 46 h 48"/>
                <a:gd name="T46" fmla="*/ 29 w 73"/>
                <a:gd name="T47" fmla="*/ 47 h 48"/>
                <a:gd name="T48" fmla="*/ 38 w 73"/>
                <a:gd name="T49" fmla="*/ 47 h 48"/>
                <a:gd name="T50" fmla="*/ 44 w 73"/>
                <a:gd name="T51" fmla="*/ 45 h 48"/>
                <a:gd name="T52" fmla="*/ 53 w 73"/>
                <a:gd name="T53" fmla="*/ 43 h 48"/>
                <a:gd name="T54" fmla="*/ 60 w 73"/>
                <a:gd name="T55" fmla="*/ 45 h 48"/>
                <a:gd name="T56" fmla="*/ 64 w 73"/>
                <a:gd name="T57" fmla="*/ 48 h 48"/>
                <a:gd name="T58" fmla="*/ 64 w 73"/>
                <a:gd name="T59" fmla="*/ 43 h 48"/>
                <a:gd name="T60" fmla="*/ 68 w 73"/>
                <a:gd name="T61" fmla="*/ 37 h 48"/>
                <a:gd name="T62" fmla="*/ 73 w 73"/>
                <a:gd name="T63" fmla="*/ 33 h 48"/>
                <a:gd name="T64" fmla="*/ 73 w 73"/>
                <a:gd name="T65" fmla="*/ 32 h 48"/>
                <a:gd name="T66" fmla="*/ 70 w 73"/>
                <a:gd name="T67" fmla="*/ 30 h 48"/>
                <a:gd name="T68" fmla="*/ 65 w 73"/>
                <a:gd name="T69" fmla="*/ 3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3" h="48">
                  <a:moveTo>
                    <a:pt x="65" y="32"/>
                  </a:moveTo>
                  <a:cubicBezTo>
                    <a:pt x="64" y="32"/>
                    <a:pt x="61" y="31"/>
                    <a:pt x="62" y="30"/>
                  </a:cubicBezTo>
                  <a:cubicBezTo>
                    <a:pt x="62" y="30"/>
                    <a:pt x="62" y="30"/>
                    <a:pt x="62" y="30"/>
                  </a:cubicBezTo>
                  <a:cubicBezTo>
                    <a:pt x="60" y="28"/>
                    <a:pt x="60" y="22"/>
                    <a:pt x="61" y="21"/>
                  </a:cubicBezTo>
                  <a:cubicBezTo>
                    <a:pt x="63" y="19"/>
                    <a:pt x="58" y="12"/>
                    <a:pt x="56" y="10"/>
                  </a:cubicBezTo>
                  <a:cubicBezTo>
                    <a:pt x="55" y="8"/>
                    <a:pt x="53" y="4"/>
                    <a:pt x="51" y="0"/>
                  </a:cubicBezTo>
                  <a:cubicBezTo>
                    <a:pt x="49" y="1"/>
                    <a:pt x="47" y="2"/>
                    <a:pt x="47" y="2"/>
                  </a:cubicBezTo>
                  <a:cubicBezTo>
                    <a:pt x="46" y="4"/>
                    <a:pt x="44" y="5"/>
                    <a:pt x="42" y="5"/>
                  </a:cubicBezTo>
                  <a:cubicBezTo>
                    <a:pt x="41" y="5"/>
                    <a:pt x="39" y="4"/>
                    <a:pt x="38" y="5"/>
                  </a:cubicBezTo>
                  <a:cubicBezTo>
                    <a:pt x="37" y="6"/>
                    <a:pt x="35" y="7"/>
                    <a:pt x="35" y="6"/>
                  </a:cubicBezTo>
                  <a:cubicBezTo>
                    <a:pt x="34" y="5"/>
                    <a:pt x="31" y="5"/>
                    <a:pt x="30" y="5"/>
                  </a:cubicBezTo>
                  <a:cubicBezTo>
                    <a:pt x="28" y="5"/>
                    <a:pt x="23" y="3"/>
                    <a:pt x="22" y="3"/>
                  </a:cubicBezTo>
                  <a:cubicBezTo>
                    <a:pt x="21" y="3"/>
                    <a:pt x="20" y="3"/>
                    <a:pt x="19" y="4"/>
                  </a:cubicBezTo>
                  <a:cubicBezTo>
                    <a:pt x="19" y="4"/>
                    <a:pt x="19" y="5"/>
                    <a:pt x="18" y="5"/>
                  </a:cubicBezTo>
                  <a:cubicBezTo>
                    <a:pt x="16" y="6"/>
                    <a:pt x="14" y="8"/>
                    <a:pt x="13" y="9"/>
                  </a:cubicBezTo>
                  <a:cubicBezTo>
                    <a:pt x="11" y="9"/>
                    <a:pt x="8" y="18"/>
                    <a:pt x="5" y="21"/>
                  </a:cubicBezTo>
                  <a:cubicBezTo>
                    <a:pt x="3" y="23"/>
                    <a:pt x="0" y="24"/>
                    <a:pt x="0" y="25"/>
                  </a:cubicBezTo>
                  <a:cubicBezTo>
                    <a:pt x="0" y="25"/>
                    <a:pt x="3" y="28"/>
                    <a:pt x="3" y="29"/>
                  </a:cubicBezTo>
                  <a:cubicBezTo>
                    <a:pt x="3" y="31"/>
                    <a:pt x="4" y="32"/>
                    <a:pt x="6" y="32"/>
                  </a:cubicBezTo>
                  <a:cubicBezTo>
                    <a:pt x="8" y="32"/>
                    <a:pt x="6" y="37"/>
                    <a:pt x="7" y="37"/>
                  </a:cubicBezTo>
                  <a:cubicBezTo>
                    <a:pt x="8" y="37"/>
                    <a:pt x="16" y="38"/>
                    <a:pt x="16" y="40"/>
                  </a:cubicBezTo>
                  <a:cubicBezTo>
                    <a:pt x="16" y="41"/>
                    <a:pt x="17" y="42"/>
                    <a:pt x="16" y="43"/>
                  </a:cubicBezTo>
                  <a:cubicBezTo>
                    <a:pt x="18" y="44"/>
                    <a:pt x="20" y="47"/>
                    <a:pt x="21" y="46"/>
                  </a:cubicBezTo>
                  <a:cubicBezTo>
                    <a:pt x="22" y="46"/>
                    <a:pt x="28" y="47"/>
                    <a:pt x="29" y="47"/>
                  </a:cubicBezTo>
                  <a:cubicBezTo>
                    <a:pt x="31" y="47"/>
                    <a:pt x="36" y="47"/>
                    <a:pt x="38" y="47"/>
                  </a:cubicBezTo>
                  <a:cubicBezTo>
                    <a:pt x="40" y="48"/>
                    <a:pt x="42" y="47"/>
                    <a:pt x="44" y="45"/>
                  </a:cubicBezTo>
                  <a:cubicBezTo>
                    <a:pt x="45" y="43"/>
                    <a:pt x="51" y="43"/>
                    <a:pt x="53" y="43"/>
                  </a:cubicBezTo>
                  <a:cubicBezTo>
                    <a:pt x="55" y="44"/>
                    <a:pt x="59" y="44"/>
                    <a:pt x="60" y="45"/>
                  </a:cubicBezTo>
                  <a:cubicBezTo>
                    <a:pt x="60" y="46"/>
                    <a:pt x="62" y="47"/>
                    <a:pt x="64" y="48"/>
                  </a:cubicBezTo>
                  <a:cubicBezTo>
                    <a:pt x="65" y="46"/>
                    <a:pt x="64" y="45"/>
                    <a:pt x="64" y="43"/>
                  </a:cubicBezTo>
                  <a:cubicBezTo>
                    <a:pt x="65" y="41"/>
                    <a:pt x="66" y="37"/>
                    <a:pt x="68" y="37"/>
                  </a:cubicBezTo>
                  <a:cubicBezTo>
                    <a:pt x="71" y="37"/>
                    <a:pt x="73" y="37"/>
                    <a:pt x="73" y="33"/>
                  </a:cubicBezTo>
                  <a:cubicBezTo>
                    <a:pt x="73" y="32"/>
                    <a:pt x="73" y="32"/>
                    <a:pt x="73" y="32"/>
                  </a:cubicBezTo>
                  <a:cubicBezTo>
                    <a:pt x="71" y="31"/>
                    <a:pt x="70" y="30"/>
                    <a:pt x="70" y="30"/>
                  </a:cubicBezTo>
                  <a:cubicBezTo>
                    <a:pt x="69" y="30"/>
                    <a:pt x="66" y="32"/>
                    <a:pt x="65" y="32"/>
                  </a:cubicBezTo>
                  <a:close/>
                </a:path>
              </a:pathLst>
            </a:custGeom>
            <a:grpFill/>
            <a:ln w="9525" cap="flat">
              <a:solidFill>
                <a:schemeClr val="bg1">
                  <a:lumMod val="85000"/>
                </a:schemeClr>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2400" dirty="0"/>
            </a:p>
          </p:txBody>
        </p:sp>
        <p:sp>
          <p:nvSpPr>
            <p:cNvPr id="109" name="Freeform 80">
              <a:extLst>
                <a:ext uri="{FF2B5EF4-FFF2-40B4-BE49-F238E27FC236}">
                  <a16:creationId xmlns:a16="http://schemas.microsoft.com/office/drawing/2014/main" id="{8DDD7CB3-22E3-4442-A4C5-1E02CD3C5CF7}"/>
                </a:ext>
              </a:extLst>
            </p:cNvPr>
            <p:cNvSpPr>
              <a:spLocks/>
            </p:cNvSpPr>
            <p:nvPr/>
          </p:nvSpPr>
          <p:spPr bwMode="auto">
            <a:xfrm>
              <a:off x="4889501" y="2017713"/>
              <a:ext cx="60325" cy="77788"/>
            </a:xfrm>
            <a:custGeom>
              <a:avLst/>
              <a:gdLst>
                <a:gd name="T0" fmla="*/ 18 w 24"/>
                <a:gd name="T1" fmla="*/ 8 h 31"/>
                <a:gd name="T2" fmla="*/ 12 w 24"/>
                <a:gd name="T3" fmla="*/ 4 h 31"/>
                <a:gd name="T4" fmla="*/ 5 w 24"/>
                <a:gd name="T5" fmla="*/ 0 h 31"/>
                <a:gd name="T6" fmla="*/ 0 w 24"/>
                <a:gd name="T7" fmla="*/ 1 h 31"/>
                <a:gd name="T8" fmla="*/ 5 w 24"/>
                <a:gd name="T9" fmla="*/ 11 h 31"/>
                <a:gd name="T10" fmla="*/ 10 w 24"/>
                <a:gd name="T11" fmla="*/ 22 h 31"/>
                <a:gd name="T12" fmla="*/ 11 w 24"/>
                <a:gd name="T13" fmla="*/ 31 h 31"/>
                <a:gd name="T14" fmla="*/ 16 w 24"/>
                <a:gd name="T15" fmla="*/ 24 h 31"/>
                <a:gd name="T16" fmla="*/ 19 w 24"/>
                <a:gd name="T17" fmla="*/ 20 h 31"/>
                <a:gd name="T18" fmla="*/ 24 w 24"/>
                <a:gd name="T19" fmla="*/ 21 h 31"/>
                <a:gd name="T20" fmla="*/ 23 w 24"/>
                <a:gd name="T21" fmla="*/ 16 h 31"/>
                <a:gd name="T22" fmla="*/ 18 w 24"/>
                <a:gd name="T23" fmla="*/ 8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1">
                  <a:moveTo>
                    <a:pt x="18" y="8"/>
                  </a:moveTo>
                  <a:cubicBezTo>
                    <a:pt x="17" y="5"/>
                    <a:pt x="14" y="4"/>
                    <a:pt x="12" y="4"/>
                  </a:cubicBezTo>
                  <a:cubicBezTo>
                    <a:pt x="10" y="4"/>
                    <a:pt x="7" y="0"/>
                    <a:pt x="5" y="0"/>
                  </a:cubicBezTo>
                  <a:cubicBezTo>
                    <a:pt x="4" y="0"/>
                    <a:pt x="2" y="1"/>
                    <a:pt x="0" y="1"/>
                  </a:cubicBezTo>
                  <a:cubicBezTo>
                    <a:pt x="2" y="5"/>
                    <a:pt x="4" y="9"/>
                    <a:pt x="5" y="11"/>
                  </a:cubicBezTo>
                  <a:cubicBezTo>
                    <a:pt x="7" y="13"/>
                    <a:pt x="12" y="20"/>
                    <a:pt x="10" y="22"/>
                  </a:cubicBezTo>
                  <a:cubicBezTo>
                    <a:pt x="9" y="23"/>
                    <a:pt x="9" y="29"/>
                    <a:pt x="11" y="31"/>
                  </a:cubicBezTo>
                  <a:cubicBezTo>
                    <a:pt x="12" y="30"/>
                    <a:pt x="16" y="25"/>
                    <a:pt x="16" y="24"/>
                  </a:cubicBezTo>
                  <a:cubicBezTo>
                    <a:pt x="16" y="22"/>
                    <a:pt x="16" y="19"/>
                    <a:pt x="19" y="20"/>
                  </a:cubicBezTo>
                  <a:cubicBezTo>
                    <a:pt x="22" y="21"/>
                    <a:pt x="24" y="22"/>
                    <a:pt x="24" y="21"/>
                  </a:cubicBezTo>
                  <a:cubicBezTo>
                    <a:pt x="24" y="20"/>
                    <a:pt x="24" y="17"/>
                    <a:pt x="23" y="16"/>
                  </a:cubicBezTo>
                  <a:cubicBezTo>
                    <a:pt x="21" y="15"/>
                    <a:pt x="19" y="11"/>
                    <a:pt x="18" y="8"/>
                  </a:cubicBezTo>
                  <a:close/>
                </a:path>
              </a:pathLst>
            </a:custGeom>
            <a:grpFill/>
            <a:ln w="9525" cap="flat">
              <a:solidFill>
                <a:schemeClr val="bg1">
                  <a:lumMod val="85000"/>
                </a:schemeClr>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2400" dirty="0"/>
            </a:p>
          </p:txBody>
        </p:sp>
        <p:sp>
          <p:nvSpPr>
            <p:cNvPr id="110" name="Freeform 81">
              <a:extLst>
                <a:ext uri="{FF2B5EF4-FFF2-40B4-BE49-F238E27FC236}">
                  <a16:creationId xmlns:a16="http://schemas.microsoft.com/office/drawing/2014/main" id="{42F96383-4977-4DE6-A46B-D5665699F8C6}"/>
                </a:ext>
              </a:extLst>
            </p:cNvPr>
            <p:cNvSpPr>
              <a:spLocks/>
            </p:cNvSpPr>
            <p:nvPr/>
          </p:nvSpPr>
          <p:spPr bwMode="auto">
            <a:xfrm>
              <a:off x="4795838" y="2128838"/>
              <a:ext cx="125413" cy="69850"/>
            </a:xfrm>
            <a:custGeom>
              <a:avLst/>
              <a:gdLst>
                <a:gd name="T0" fmla="*/ 39 w 50"/>
                <a:gd name="T1" fmla="*/ 0 h 28"/>
                <a:gd name="T2" fmla="*/ 30 w 50"/>
                <a:gd name="T3" fmla="*/ 2 h 28"/>
                <a:gd name="T4" fmla="*/ 24 w 50"/>
                <a:gd name="T5" fmla="*/ 4 h 28"/>
                <a:gd name="T6" fmla="*/ 15 w 50"/>
                <a:gd name="T7" fmla="*/ 4 h 28"/>
                <a:gd name="T8" fmla="*/ 7 w 50"/>
                <a:gd name="T9" fmla="*/ 3 h 28"/>
                <a:gd name="T10" fmla="*/ 2 w 50"/>
                <a:gd name="T11" fmla="*/ 0 h 28"/>
                <a:gd name="T12" fmla="*/ 2 w 50"/>
                <a:gd name="T13" fmla="*/ 1 h 28"/>
                <a:gd name="T14" fmla="*/ 2 w 50"/>
                <a:gd name="T15" fmla="*/ 7 h 28"/>
                <a:gd name="T16" fmla="*/ 4 w 50"/>
                <a:gd name="T17" fmla="*/ 12 h 28"/>
                <a:gd name="T18" fmla="*/ 1 w 50"/>
                <a:gd name="T19" fmla="*/ 15 h 28"/>
                <a:gd name="T20" fmla="*/ 1 w 50"/>
                <a:gd name="T21" fmla="*/ 19 h 28"/>
                <a:gd name="T22" fmla="*/ 6 w 50"/>
                <a:gd name="T23" fmla="*/ 24 h 28"/>
                <a:gd name="T24" fmla="*/ 7 w 50"/>
                <a:gd name="T25" fmla="*/ 26 h 28"/>
                <a:gd name="T26" fmla="*/ 18 w 50"/>
                <a:gd name="T27" fmla="*/ 26 h 28"/>
                <a:gd name="T28" fmla="*/ 27 w 50"/>
                <a:gd name="T29" fmla="*/ 28 h 28"/>
                <a:gd name="T30" fmla="*/ 30 w 50"/>
                <a:gd name="T31" fmla="*/ 26 h 28"/>
                <a:gd name="T32" fmla="*/ 34 w 50"/>
                <a:gd name="T33" fmla="*/ 24 h 28"/>
                <a:gd name="T34" fmla="*/ 34 w 50"/>
                <a:gd name="T35" fmla="*/ 22 h 28"/>
                <a:gd name="T36" fmla="*/ 42 w 50"/>
                <a:gd name="T37" fmla="*/ 22 h 28"/>
                <a:gd name="T38" fmla="*/ 45 w 50"/>
                <a:gd name="T39" fmla="*/ 21 h 28"/>
                <a:gd name="T40" fmla="*/ 44 w 50"/>
                <a:gd name="T41" fmla="*/ 19 h 28"/>
                <a:gd name="T42" fmla="*/ 42 w 50"/>
                <a:gd name="T43" fmla="*/ 13 h 28"/>
                <a:gd name="T44" fmla="*/ 49 w 50"/>
                <a:gd name="T45" fmla="*/ 6 h 28"/>
                <a:gd name="T46" fmla="*/ 50 w 50"/>
                <a:gd name="T47" fmla="*/ 5 h 28"/>
                <a:gd name="T48" fmla="*/ 46 w 50"/>
                <a:gd name="T49" fmla="*/ 2 h 28"/>
                <a:gd name="T50" fmla="*/ 39 w 50"/>
                <a:gd name="T51"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28">
                  <a:moveTo>
                    <a:pt x="39" y="0"/>
                  </a:moveTo>
                  <a:cubicBezTo>
                    <a:pt x="37" y="0"/>
                    <a:pt x="31" y="0"/>
                    <a:pt x="30" y="2"/>
                  </a:cubicBezTo>
                  <a:cubicBezTo>
                    <a:pt x="28" y="4"/>
                    <a:pt x="26" y="5"/>
                    <a:pt x="24" y="4"/>
                  </a:cubicBezTo>
                  <a:cubicBezTo>
                    <a:pt x="22" y="4"/>
                    <a:pt x="17" y="4"/>
                    <a:pt x="15" y="4"/>
                  </a:cubicBezTo>
                  <a:cubicBezTo>
                    <a:pt x="14" y="4"/>
                    <a:pt x="8" y="3"/>
                    <a:pt x="7" y="3"/>
                  </a:cubicBezTo>
                  <a:cubicBezTo>
                    <a:pt x="6" y="4"/>
                    <a:pt x="4" y="1"/>
                    <a:pt x="2" y="0"/>
                  </a:cubicBezTo>
                  <a:cubicBezTo>
                    <a:pt x="2" y="0"/>
                    <a:pt x="2" y="1"/>
                    <a:pt x="2" y="1"/>
                  </a:cubicBezTo>
                  <a:cubicBezTo>
                    <a:pt x="0" y="2"/>
                    <a:pt x="0" y="5"/>
                    <a:pt x="2" y="7"/>
                  </a:cubicBezTo>
                  <a:cubicBezTo>
                    <a:pt x="3" y="8"/>
                    <a:pt x="6" y="12"/>
                    <a:pt x="4" y="12"/>
                  </a:cubicBezTo>
                  <a:cubicBezTo>
                    <a:pt x="2" y="12"/>
                    <a:pt x="1" y="14"/>
                    <a:pt x="1" y="15"/>
                  </a:cubicBezTo>
                  <a:cubicBezTo>
                    <a:pt x="2" y="16"/>
                    <a:pt x="1" y="18"/>
                    <a:pt x="1" y="19"/>
                  </a:cubicBezTo>
                  <a:cubicBezTo>
                    <a:pt x="2" y="19"/>
                    <a:pt x="6" y="23"/>
                    <a:pt x="6" y="24"/>
                  </a:cubicBezTo>
                  <a:cubicBezTo>
                    <a:pt x="6" y="25"/>
                    <a:pt x="8" y="25"/>
                    <a:pt x="7" y="26"/>
                  </a:cubicBezTo>
                  <a:cubicBezTo>
                    <a:pt x="10" y="26"/>
                    <a:pt x="17" y="26"/>
                    <a:pt x="18" y="26"/>
                  </a:cubicBezTo>
                  <a:cubicBezTo>
                    <a:pt x="20" y="27"/>
                    <a:pt x="27" y="28"/>
                    <a:pt x="27" y="28"/>
                  </a:cubicBezTo>
                  <a:cubicBezTo>
                    <a:pt x="29" y="28"/>
                    <a:pt x="30" y="27"/>
                    <a:pt x="30" y="26"/>
                  </a:cubicBezTo>
                  <a:cubicBezTo>
                    <a:pt x="29" y="25"/>
                    <a:pt x="32" y="24"/>
                    <a:pt x="34" y="24"/>
                  </a:cubicBezTo>
                  <a:cubicBezTo>
                    <a:pt x="33" y="23"/>
                    <a:pt x="33" y="22"/>
                    <a:pt x="34" y="22"/>
                  </a:cubicBezTo>
                  <a:cubicBezTo>
                    <a:pt x="35" y="21"/>
                    <a:pt x="40" y="21"/>
                    <a:pt x="42" y="22"/>
                  </a:cubicBezTo>
                  <a:cubicBezTo>
                    <a:pt x="43" y="22"/>
                    <a:pt x="44" y="22"/>
                    <a:pt x="45" y="21"/>
                  </a:cubicBezTo>
                  <a:cubicBezTo>
                    <a:pt x="45" y="20"/>
                    <a:pt x="45" y="19"/>
                    <a:pt x="44" y="19"/>
                  </a:cubicBezTo>
                  <a:cubicBezTo>
                    <a:pt x="43" y="19"/>
                    <a:pt x="41" y="14"/>
                    <a:pt x="42" y="13"/>
                  </a:cubicBezTo>
                  <a:cubicBezTo>
                    <a:pt x="44" y="13"/>
                    <a:pt x="46" y="7"/>
                    <a:pt x="49" y="6"/>
                  </a:cubicBezTo>
                  <a:cubicBezTo>
                    <a:pt x="50" y="6"/>
                    <a:pt x="50" y="5"/>
                    <a:pt x="50" y="5"/>
                  </a:cubicBezTo>
                  <a:cubicBezTo>
                    <a:pt x="48" y="4"/>
                    <a:pt x="46" y="3"/>
                    <a:pt x="46" y="2"/>
                  </a:cubicBezTo>
                  <a:cubicBezTo>
                    <a:pt x="45" y="1"/>
                    <a:pt x="41" y="1"/>
                    <a:pt x="39" y="0"/>
                  </a:cubicBezTo>
                  <a:close/>
                </a:path>
              </a:pathLst>
            </a:custGeom>
            <a:grpFill/>
            <a:ln w="9525" cap="flat">
              <a:solidFill>
                <a:schemeClr val="bg1">
                  <a:lumMod val="85000"/>
                </a:schemeClr>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2400" dirty="0"/>
            </a:p>
          </p:txBody>
        </p:sp>
        <p:sp>
          <p:nvSpPr>
            <p:cNvPr id="111" name="Freeform 82">
              <a:extLst>
                <a:ext uri="{FF2B5EF4-FFF2-40B4-BE49-F238E27FC236}">
                  <a16:creationId xmlns:a16="http://schemas.microsoft.com/office/drawing/2014/main" id="{1CA0296E-C62B-4409-BF4B-E803796D9249}"/>
                </a:ext>
              </a:extLst>
            </p:cNvPr>
            <p:cNvSpPr>
              <a:spLocks/>
            </p:cNvSpPr>
            <p:nvPr/>
          </p:nvSpPr>
          <p:spPr bwMode="auto">
            <a:xfrm>
              <a:off x="4757738" y="2171700"/>
              <a:ext cx="58738" cy="39688"/>
            </a:xfrm>
            <a:custGeom>
              <a:avLst/>
              <a:gdLst>
                <a:gd name="T0" fmla="*/ 6 w 23"/>
                <a:gd name="T1" fmla="*/ 16 h 16"/>
                <a:gd name="T2" fmla="*/ 6 w 23"/>
                <a:gd name="T3" fmla="*/ 16 h 16"/>
                <a:gd name="T4" fmla="*/ 6 w 23"/>
                <a:gd name="T5" fmla="*/ 16 h 16"/>
                <a:gd name="T6" fmla="*/ 6 w 23"/>
                <a:gd name="T7" fmla="*/ 16 h 16"/>
                <a:gd name="T8" fmla="*/ 6 w 23"/>
                <a:gd name="T9" fmla="*/ 16 h 16"/>
                <a:gd name="T10" fmla="*/ 7 w 23"/>
                <a:gd name="T11" fmla="*/ 16 h 16"/>
                <a:gd name="T12" fmla="*/ 9 w 23"/>
                <a:gd name="T13" fmla="*/ 16 h 16"/>
                <a:gd name="T14" fmla="*/ 9 w 23"/>
                <a:gd name="T15" fmla="*/ 16 h 16"/>
                <a:gd name="T16" fmla="*/ 10 w 23"/>
                <a:gd name="T17" fmla="*/ 16 h 16"/>
                <a:gd name="T18" fmla="*/ 10 w 23"/>
                <a:gd name="T19" fmla="*/ 16 h 16"/>
                <a:gd name="T20" fmla="*/ 11 w 23"/>
                <a:gd name="T21" fmla="*/ 15 h 16"/>
                <a:gd name="T22" fmla="*/ 15 w 23"/>
                <a:gd name="T23" fmla="*/ 13 h 16"/>
                <a:gd name="T24" fmla="*/ 22 w 23"/>
                <a:gd name="T25" fmla="*/ 10 h 16"/>
                <a:gd name="T26" fmla="*/ 22 w 23"/>
                <a:gd name="T27" fmla="*/ 9 h 16"/>
                <a:gd name="T28" fmla="*/ 21 w 23"/>
                <a:gd name="T29" fmla="*/ 7 h 16"/>
                <a:gd name="T30" fmla="*/ 16 w 23"/>
                <a:gd name="T31" fmla="*/ 2 h 16"/>
                <a:gd name="T32" fmla="*/ 16 w 23"/>
                <a:gd name="T33" fmla="*/ 1 h 16"/>
                <a:gd name="T34" fmla="*/ 16 w 23"/>
                <a:gd name="T35" fmla="*/ 1 h 16"/>
                <a:gd name="T36" fmla="*/ 16 w 23"/>
                <a:gd name="T37" fmla="*/ 0 h 16"/>
                <a:gd name="T38" fmla="*/ 2 w 23"/>
                <a:gd name="T39" fmla="*/ 3 h 16"/>
                <a:gd name="T40" fmla="*/ 2 w 23"/>
                <a:gd name="T41" fmla="*/ 3 h 16"/>
                <a:gd name="T42" fmla="*/ 1 w 23"/>
                <a:gd name="T43" fmla="*/ 11 h 16"/>
                <a:gd name="T44" fmla="*/ 6 w 23"/>
                <a:gd name="T45" fmla="*/ 1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 h="16">
                  <a:moveTo>
                    <a:pt x="6" y="16"/>
                  </a:moveTo>
                  <a:cubicBezTo>
                    <a:pt x="6" y="16"/>
                    <a:pt x="6" y="16"/>
                    <a:pt x="6" y="16"/>
                  </a:cubicBezTo>
                  <a:cubicBezTo>
                    <a:pt x="6" y="16"/>
                    <a:pt x="6" y="16"/>
                    <a:pt x="6" y="16"/>
                  </a:cubicBezTo>
                  <a:cubicBezTo>
                    <a:pt x="6" y="16"/>
                    <a:pt x="6" y="16"/>
                    <a:pt x="6" y="16"/>
                  </a:cubicBezTo>
                  <a:cubicBezTo>
                    <a:pt x="6" y="16"/>
                    <a:pt x="6" y="16"/>
                    <a:pt x="6" y="16"/>
                  </a:cubicBezTo>
                  <a:cubicBezTo>
                    <a:pt x="7" y="16"/>
                    <a:pt x="7" y="16"/>
                    <a:pt x="7" y="16"/>
                  </a:cubicBezTo>
                  <a:cubicBezTo>
                    <a:pt x="7" y="16"/>
                    <a:pt x="8" y="16"/>
                    <a:pt x="9" y="16"/>
                  </a:cubicBezTo>
                  <a:cubicBezTo>
                    <a:pt x="9" y="16"/>
                    <a:pt x="9" y="16"/>
                    <a:pt x="9" y="16"/>
                  </a:cubicBezTo>
                  <a:cubicBezTo>
                    <a:pt x="10" y="16"/>
                    <a:pt x="10" y="16"/>
                    <a:pt x="10" y="16"/>
                  </a:cubicBezTo>
                  <a:cubicBezTo>
                    <a:pt x="10" y="16"/>
                    <a:pt x="10" y="16"/>
                    <a:pt x="10" y="16"/>
                  </a:cubicBezTo>
                  <a:cubicBezTo>
                    <a:pt x="10" y="15"/>
                    <a:pt x="11" y="15"/>
                    <a:pt x="11" y="15"/>
                  </a:cubicBezTo>
                  <a:cubicBezTo>
                    <a:pt x="13" y="15"/>
                    <a:pt x="14" y="13"/>
                    <a:pt x="15" y="13"/>
                  </a:cubicBezTo>
                  <a:cubicBezTo>
                    <a:pt x="16" y="14"/>
                    <a:pt x="22" y="11"/>
                    <a:pt x="22" y="10"/>
                  </a:cubicBezTo>
                  <a:cubicBezTo>
                    <a:pt x="22" y="9"/>
                    <a:pt x="22" y="9"/>
                    <a:pt x="22" y="9"/>
                  </a:cubicBezTo>
                  <a:cubicBezTo>
                    <a:pt x="23" y="8"/>
                    <a:pt x="21" y="8"/>
                    <a:pt x="21" y="7"/>
                  </a:cubicBezTo>
                  <a:cubicBezTo>
                    <a:pt x="21" y="6"/>
                    <a:pt x="17" y="2"/>
                    <a:pt x="16" y="2"/>
                  </a:cubicBezTo>
                  <a:cubicBezTo>
                    <a:pt x="16" y="2"/>
                    <a:pt x="16" y="2"/>
                    <a:pt x="16" y="1"/>
                  </a:cubicBezTo>
                  <a:cubicBezTo>
                    <a:pt x="16" y="1"/>
                    <a:pt x="16" y="1"/>
                    <a:pt x="16" y="1"/>
                  </a:cubicBezTo>
                  <a:cubicBezTo>
                    <a:pt x="16" y="1"/>
                    <a:pt x="16" y="1"/>
                    <a:pt x="16" y="0"/>
                  </a:cubicBezTo>
                  <a:cubicBezTo>
                    <a:pt x="11" y="1"/>
                    <a:pt x="2" y="3"/>
                    <a:pt x="2" y="3"/>
                  </a:cubicBezTo>
                  <a:cubicBezTo>
                    <a:pt x="2" y="3"/>
                    <a:pt x="2" y="3"/>
                    <a:pt x="2" y="3"/>
                  </a:cubicBezTo>
                  <a:cubicBezTo>
                    <a:pt x="1" y="5"/>
                    <a:pt x="0" y="9"/>
                    <a:pt x="1" y="11"/>
                  </a:cubicBezTo>
                  <a:cubicBezTo>
                    <a:pt x="2" y="13"/>
                    <a:pt x="3" y="14"/>
                    <a:pt x="6" y="16"/>
                  </a:cubicBezTo>
                  <a:close/>
                </a:path>
              </a:pathLst>
            </a:custGeom>
            <a:grpFill/>
            <a:ln w="9525" cap="flat">
              <a:solidFill>
                <a:schemeClr val="bg1">
                  <a:lumMod val="85000"/>
                </a:schemeClr>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2400" dirty="0"/>
            </a:p>
          </p:txBody>
        </p:sp>
        <p:sp>
          <p:nvSpPr>
            <p:cNvPr id="112" name="Freeform 83">
              <a:extLst>
                <a:ext uri="{FF2B5EF4-FFF2-40B4-BE49-F238E27FC236}">
                  <a16:creationId xmlns:a16="http://schemas.microsoft.com/office/drawing/2014/main" id="{30DA2D86-F1A4-4867-8986-18B293E3AE52}"/>
                </a:ext>
              </a:extLst>
            </p:cNvPr>
            <p:cNvSpPr>
              <a:spLocks/>
            </p:cNvSpPr>
            <p:nvPr/>
          </p:nvSpPr>
          <p:spPr bwMode="auto">
            <a:xfrm>
              <a:off x="4795838" y="1912938"/>
              <a:ext cx="358775" cy="211138"/>
            </a:xfrm>
            <a:custGeom>
              <a:avLst/>
              <a:gdLst>
                <a:gd name="T0" fmla="*/ 134 w 143"/>
                <a:gd name="T1" fmla="*/ 48 h 84"/>
                <a:gd name="T2" fmla="*/ 142 w 143"/>
                <a:gd name="T3" fmla="*/ 43 h 84"/>
                <a:gd name="T4" fmla="*/ 143 w 143"/>
                <a:gd name="T5" fmla="*/ 38 h 84"/>
                <a:gd name="T6" fmla="*/ 143 w 143"/>
                <a:gd name="T7" fmla="*/ 33 h 84"/>
                <a:gd name="T8" fmla="*/ 132 w 143"/>
                <a:gd name="T9" fmla="*/ 28 h 84"/>
                <a:gd name="T10" fmla="*/ 121 w 143"/>
                <a:gd name="T11" fmla="*/ 23 h 84"/>
                <a:gd name="T12" fmla="*/ 113 w 143"/>
                <a:gd name="T13" fmla="*/ 23 h 84"/>
                <a:gd name="T14" fmla="*/ 106 w 143"/>
                <a:gd name="T15" fmla="*/ 20 h 84"/>
                <a:gd name="T16" fmla="*/ 96 w 143"/>
                <a:gd name="T17" fmla="*/ 12 h 84"/>
                <a:gd name="T18" fmla="*/ 94 w 143"/>
                <a:gd name="T19" fmla="*/ 2 h 84"/>
                <a:gd name="T20" fmla="*/ 82 w 143"/>
                <a:gd name="T21" fmla="*/ 1 h 84"/>
                <a:gd name="T22" fmla="*/ 76 w 143"/>
                <a:gd name="T23" fmla="*/ 2 h 84"/>
                <a:gd name="T24" fmla="*/ 66 w 143"/>
                <a:gd name="T25" fmla="*/ 9 h 84"/>
                <a:gd name="T26" fmla="*/ 57 w 143"/>
                <a:gd name="T27" fmla="*/ 11 h 84"/>
                <a:gd name="T28" fmla="*/ 46 w 143"/>
                <a:gd name="T29" fmla="*/ 9 h 84"/>
                <a:gd name="T30" fmla="*/ 34 w 143"/>
                <a:gd name="T31" fmla="*/ 7 h 84"/>
                <a:gd name="T32" fmla="*/ 15 w 143"/>
                <a:gd name="T33" fmla="*/ 8 h 84"/>
                <a:gd name="T34" fmla="*/ 11 w 143"/>
                <a:gd name="T35" fmla="*/ 12 h 84"/>
                <a:gd name="T36" fmla="*/ 11 w 143"/>
                <a:gd name="T37" fmla="*/ 23 h 84"/>
                <a:gd name="T38" fmla="*/ 3 w 143"/>
                <a:gd name="T39" fmla="*/ 36 h 84"/>
                <a:gd name="T40" fmla="*/ 3 w 143"/>
                <a:gd name="T41" fmla="*/ 46 h 84"/>
                <a:gd name="T42" fmla="*/ 8 w 143"/>
                <a:gd name="T43" fmla="*/ 46 h 84"/>
                <a:gd name="T44" fmla="*/ 21 w 143"/>
                <a:gd name="T45" fmla="*/ 49 h 84"/>
                <a:gd name="T46" fmla="*/ 28 w 143"/>
                <a:gd name="T47" fmla="*/ 48 h 84"/>
                <a:gd name="T48" fmla="*/ 42 w 143"/>
                <a:gd name="T49" fmla="*/ 42 h 84"/>
                <a:gd name="T50" fmla="*/ 55 w 143"/>
                <a:gd name="T51" fmla="*/ 50 h 84"/>
                <a:gd name="T52" fmla="*/ 61 w 143"/>
                <a:gd name="T53" fmla="*/ 63 h 84"/>
                <a:gd name="T54" fmla="*/ 53 w 143"/>
                <a:gd name="T55" fmla="*/ 66 h 84"/>
                <a:gd name="T56" fmla="*/ 51 w 143"/>
                <a:gd name="T57" fmla="*/ 75 h 84"/>
                <a:gd name="T58" fmla="*/ 59 w 143"/>
                <a:gd name="T59" fmla="*/ 75 h 84"/>
                <a:gd name="T60" fmla="*/ 69 w 143"/>
                <a:gd name="T61" fmla="*/ 61 h 84"/>
                <a:gd name="T62" fmla="*/ 79 w 143"/>
                <a:gd name="T63" fmla="*/ 65 h 84"/>
                <a:gd name="T64" fmla="*/ 81 w 143"/>
                <a:gd name="T65" fmla="*/ 73 h 84"/>
                <a:gd name="T66" fmla="*/ 90 w 143"/>
                <a:gd name="T67" fmla="*/ 83 h 84"/>
                <a:gd name="T68" fmla="*/ 104 w 143"/>
                <a:gd name="T69" fmla="*/ 78 h 84"/>
                <a:gd name="T70" fmla="*/ 107 w 143"/>
                <a:gd name="T71" fmla="*/ 74 h 84"/>
                <a:gd name="T72" fmla="*/ 110 w 143"/>
                <a:gd name="T73" fmla="*/ 61 h 84"/>
                <a:gd name="T74" fmla="*/ 127 w 143"/>
                <a:gd name="T75" fmla="*/ 56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3" h="84">
                  <a:moveTo>
                    <a:pt x="127" y="52"/>
                  </a:moveTo>
                  <a:cubicBezTo>
                    <a:pt x="129" y="52"/>
                    <a:pt x="132" y="48"/>
                    <a:pt x="134" y="48"/>
                  </a:cubicBezTo>
                  <a:cubicBezTo>
                    <a:pt x="135" y="48"/>
                    <a:pt x="140" y="49"/>
                    <a:pt x="140" y="48"/>
                  </a:cubicBezTo>
                  <a:cubicBezTo>
                    <a:pt x="140" y="47"/>
                    <a:pt x="142" y="44"/>
                    <a:pt x="142" y="43"/>
                  </a:cubicBezTo>
                  <a:cubicBezTo>
                    <a:pt x="141" y="43"/>
                    <a:pt x="139" y="41"/>
                    <a:pt x="140" y="40"/>
                  </a:cubicBezTo>
                  <a:cubicBezTo>
                    <a:pt x="140" y="40"/>
                    <a:pt x="143" y="40"/>
                    <a:pt x="143" y="38"/>
                  </a:cubicBezTo>
                  <a:cubicBezTo>
                    <a:pt x="143" y="37"/>
                    <a:pt x="141" y="37"/>
                    <a:pt x="141" y="36"/>
                  </a:cubicBezTo>
                  <a:cubicBezTo>
                    <a:pt x="141" y="35"/>
                    <a:pt x="143" y="34"/>
                    <a:pt x="143" y="33"/>
                  </a:cubicBezTo>
                  <a:cubicBezTo>
                    <a:pt x="143" y="31"/>
                    <a:pt x="141" y="31"/>
                    <a:pt x="138" y="30"/>
                  </a:cubicBezTo>
                  <a:cubicBezTo>
                    <a:pt x="136" y="29"/>
                    <a:pt x="134" y="29"/>
                    <a:pt x="132" y="28"/>
                  </a:cubicBezTo>
                  <a:cubicBezTo>
                    <a:pt x="129" y="27"/>
                    <a:pt x="125" y="28"/>
                    <a:pt x="125" y="27"/>
                  </a:cubicBezTo>
                  <a:cubicBezTo>
                    <a:pt x="125" y="26"/>
                    <a:pt x="122" y="24"/>
                    <a:pt x="121" y="23"/>
                  </a:cubicBezTo>
                  <a:cubicBezTo>
                    <a:pt x="121" y="22"/>
                    <a:pt x="118" y="22"/>
                    <a:pt x="117" y="23"/>
                  </a:cubicBezTo>
                  <a:cubicBezTo>
                    <a:pt x="116" y="24"/>
                    <a:pt x="114" y="24"/>
                    <a:pt x="113" y="23"/>
                  </a:cubicBezTo>
                  <a:cubicBezTo>
                    <a:pt x="111" y="23"/>
                    <a:pt x="110" y="21"/>
                    <a:pt x="109" y="22"/>
                  </a:cubicBezTo>
                  <a:cubicBezTo>
                    <a:pt x="108" y="22"/>
                    <a:pt x="105" y="22"/>
                    <a:pt x="106" y="20"/>
                  </a:cubicBezTo>
                  <a:cubicBezTo>
                    <a:pt x="106" y="18"/>
                    <a:pt x="104" y="14"/>
                    <a:pt x="102" y="14"/>
                  </a:cubicBezTo>
                  <a:cubicBezTo>
                    <a:pt x="101" y="13"/>
                    <a:pt x="97" y="14"/>
                    <a:pt x="96" y="12"/>
                  </a:cubicBezTo>
                  <a:cubicBezTo>
                    <a:pt x="96" y="11"/>
                    <a:pt x="94" y="9"/>
                    <a:pt x="95" y="8"/>
                  </a:cubicBezTo>
                  <a:cubicBezTo>
                    <a:pt x="95" y="7"/>
                    <a:pt x="94" y="3"/>
                    <a:pt x="94" y="2"/>
                  </a:cubicBezTo>
                  <a:cubicBezTo>
                    <a:pt x="93" y="0"/>
                    <a:pt x="88" y="1"/>
                    <a:pt x="87" y="1"/>
                  </a:cubicBezTo>
                  <a:cubicBezTo>
                    <a:pt x="86" y="2"/>
                    <a:pt x="83" y="1"/>
                    <a:pt x="82" y="1"/>
                  </a:cubicBezTo>
                  <a:cubicBezTo>
                    <a:pt x="80" y="2"/>
                    <a:pt x="80" y="3"/>
                    <a:pt x="78" y="3"/>
                  </a:cubicBezTo>
                  <a:cubicBezTo>
                    <a:pt x="77" y="3"/>
                    <a:pt x="76" y="3"/>
                    <a:pt x="76" y="2"/>
                  </a:cubicBezTo>
                  <a:cubicBezTo>
                    <a:pt x="74" y="3"/>
                    <a:pt x="71" y="3"/>
                    <a:pt x="71" y="3"/>
                  </a:cubicBezTo>
                  <a:cubicBezTo>
                    <a:pt x="71" y="3"/>
                    <a:pt x="66" y="7"/>
                    <a:pt x="66" y="9"/>
                  </a:cubicBezTo>
                  <a:cubicBezTo>
                    <a:pt x="66" y="10"/>
                    <a:pt x="66" y="13"/>
                    <a:pt x="64" y="11"/>
                  </a:cubicBezTo>
                  <a:cubicBezTo>
                    <a:pt x="63" y="10"/>
                    <a:pt x="58" y="10"/>
                    <a:pt x="57" y="11"/>
                  </a:cubicBezTo>
                  <a:cubicBezTo>
                    <a:pt x="56" y="12"/>
                    <a:pt x="54" y="8"/>
                    <a:pt x="52" y="9"/>
                  </a:cubicBezTo>
                  <a:cubicBezTo>
                    <a:pt x="50" y="10"/>
                    <a:pt x="47" y="8"/>
                    <a:pt x="46" y="9"/>
                  </a:cubicBezTo>
                  <a:cubicBezTo>
                    <a:pt x="46" y="10"/>
                    <a:pt x="43" y="9"/>
                    <a:pt x="41" y="8"/>
                  </a:cubicBezTo>
                  <a:cubicBezTo>
                    <a:pt x="39" y="7"/>
                    <a:pt x="35" y="8"/>
                    <a:pt x="34" y="7"/>
                  </a:cubicBezTo>
                  <a:cubicBezTo>
                    <a:pt x="32" y="5"/>
                    <a:pt x="23" y="5"/>
                    <a:pt x="20" y="5"/>
                  </a:cubicBezTo>
                  <a:cubicBezTo>
                    <a:pt x="17" y="5"/>
                    <a:pt x="16" y="7"/>
                    <a:pt x="15" y="8"/>
                  </a:cubicBezTo>
                  <a:cubicBezTo>
                    <a:pt x="13" y="10"/>
                    <a:pt x="12" y="9"/>
                    <a:pt x="10" y="9"/>
                  </a:cubicBezTo>
                  <a:cubicBezTo>
                    <a:pt x="10" y="10"/>
                    <a:pt x="11" y="11"/>
                    <a:pt x="11" y="12"/>
                  </a:cubicBezTo>
                  <a:cubicBezTo>
                    <a:pt x="12" y="13"/>
                    <a:pt x="15" y="18"/>
                    <a:pt x="14" y="20"/>
                  </a:cubicBezTo>
                  <a:cubicBezTo>
                    <a:pt x="13" y="21"/>
                    <a:pt x="12" y="21"/>
                    <a:pt x="11" y="23"/>
                  </a:cubicBezTo>
                  <a:cubicBezTo>
                    <a:pt x="10" y="24"/>
                    <a:pt x="3" y="29"/>
                    <a:pt x="3" y="30"/>
                  </a:cubicBezTo>
                  <a:cubicBezTo>
                    <a:pt x="3" y="31"/>
                    <a:pt x="4" y="35"/>
                    <a:pt x="3" y="36"/>
                  </a:cubicBezTo>
                  <a:cubicBezTo>
                    <a:pt x="2" y="37"/>
                    <a:pt x="0" y="40"/>
                    <a:pt x="0" y="42"/>
                  </a:cubicBezTo>
                  <a:cubicBezTo>
                    <a:pt x="0" y="43"/>
                    <a:pt x="2" y="45"/>
                    <a:pt x="3" y="46"/>
                  </a:cubicBezTo>
                  <a:cubicBezTo>
                    <a:pt x="4" y="46"/>
                    <a:pt x="4" y="46"/>
                    <a:pt x="5" y="47"/>
                  </a:cubicBezTo>
                  <a:cubicBezTo>
                    <a:pt x="6" y="46"/>
                    <a:pt x="7" y="46"/>
                    <a:pt x="8" y="46"/>
                  </a:cubicBezTo>
                  <a:cubicBezTo>
                    <a:pt x="9" y="46"/>
                    <a:pt x="14" y="48"/>
                    <a:pt x="16" y="48"/>
                  </a:cubicBezTo>
                  <a:cubicBezTo>
                    <a:pt x="17" y="48"/>
                    <a:pt x="20" y="48"/>
                    <a:pt x="21" y="49"/>
                  </a:cubicBezTo>
                  <a:cubicBezTo>
                    <a:pt x="21" y="50"/>
                    <a:pt x="23" y="49"/>
                    <a:pt x="24" y="48"/>
                  </a:cubicBezTo>
                  <a:cubicBezTo>
                    <a:pt x="25" y="47"/>
                    <a:pt x="27" y="48"/>
                    <a:pt x="28" y="48"/>
                  </a:cubicBezTo>
                  <a:cubicBezTo>
                    <a:pt x="30" y="48"/>
                    <a:pt x="32" y="47"/>
                    <a:pt x="33" y="45"/>
                  </a:cubicBezTo>
                  <a:cubicBezTo>
                    <a:pt x="33" y="44"/>
                    <a:pt x="41" y="42"/>
                    <a:pt x="42" y="42"/>
                  </a:cubicBezTo>
                  <a:cubicBezTo>
                    <a:pt x="44" y="42"/>
                    <a:pt x="47" y="46"/>
                    <a:pt x="49" y="46"/>
                  </a:cubicBezTo>
                  <a:cubicBezTo>
                    <a:pt x="51" y="46"/>
                    <a:pt x="54" y="47"/>
                    <a:pt x="55" y="50"/>
                  </a:cubicBezTo>
                  <a:cubicBezTo>
                    <a:pt x="56" y="53"/>
                    <a:pt x="58" y="57"/>
                    <a:pt x="60" y="58"/>
                  </a:cubicBezTo>
                  <a:cubicBezTo>
                    <a:pt x="61" y="59"/>
                    <a:pt x="61" y="62"/>
                    <a:pt x="61" y="63"/>
                  </a:cubicBezTo>
                  <a:cubicBezTo>
                    <a:pt x="61" y="64"/>
                    <a:pt x="59" y="63"/>
                    <a:pt x="56" y="62"/>
                  </a:cubicBezTo>
                  <a:cubicBezTo>
                    <a:pt x="53" y="61"/>
                    <a:pt x="53" y="64"/>
                    <a:pt x="53" y="66"/>
                  </a:cubicBezTo>
                  <a:cubicBezTo>
                    <a:pt x="53" y="67"/>
                    <a:pt x="49" y="72"/>
                    <a:pt x="48" y="73"/>
                  </a:cubicBezTo>
                  <a:cubicBezTo>
                    <a:pt x="47" y="74"/>
                    <a:pt x="50" y="75"/>
                    <a:pt x="51" y="75"/>
                  </a:cubicBezTo>
                  <a:cubicBezTo>
                    <a:pt x="52" y="75"/>
                    <a:pt x="55" y="73"/>
                    <a:pt x="56" y="73"/>
                  </a:cubicBezTo>
                  <a:cubicBezTo>
                    <a:pt x="56" y="73"/>
                    <a:pt x="57" y="74"/>
                    <a:pt x="59" y="75"/>
                  </a:cubicBezTo>
                  <a:cubicBezTo>
                    <a:pt x="58" y="71"/>
                    <a:pt x="59" y="72"/>
                    <a:pt x="62" y="69"/>
                  </a:cubicBezTo>
                  <a:cubicBezTo>
                    <a:pt x="66" y="66"/>
                    <a:pt x="66" y="62"/>
                    <a:pt x="69" y="61"/>
                  </a:cubicBezTo>
                  <a:cubicBezTo>
                    <a:pt x="72" y="60"/>
                    <a:pt x="74" y="59"/>
                    <a:pt x="78" y="60"/>
                  </a:cubicBezTo>
                  <a:cubicBezTo>
                    <a:pt x="83" y="60"/>
                    <a:pt x="76" y="63"/>
                    <a:pt x="79" y="65"/>
                  </a:cubicBezTo>
                  <a:cubicBezTo>
                    <a:pt x="82" y="67"/>
                    <a:pt x="92" y="64"/>
                    <a:pt x="92" y="67"/>
                  </a:cubicBezTo>
                  <a:cubicBezTo>
                    <a:pt x="93" y="69"/>
                    <a:pt x="81" y="72"/>
                    <a:pt x="81" y="73"/>
                  </a:cubicBezTo>
                  <a:cubicBezTo>
                    <a:pt x="82" y="74"/>
                    <a:pt x="88" y="75"/>
                    <a:pt x="90" y="76"/>
                  </a:cubicBezTo>
                  <a:cubicBezTo>
                    <a:pt x="92" y="78"/>
                    <a:pt x="89" y="81"/>
                    <a:pt x="90" y="83"/>
                  </a:cubicBezTo>
                  <a:cubicBezTo>
                    <a:pt x="91" y="84"/>
                    <a:pt x="94" y="83"/>
                    <a:pt x="96" y="81"/>
                  </a:cubicBezTo>
                  <a:cubicBezTo>
                    <a:pt x="99" y="79"/>
                    <a:pt x="101" y="80"/>
                    <a:pt x="104" y="78"/>
                  </a:cubicBezTo>
                  <a:cubicBezTo>
                    <a:pt x="107" y="76"/>
                    <a:pt x="114" y="78"/>
                    <a:pt x="115" y="76"/>
                  </a:cubicBezTo>
                  <a:cubicBezTo>
                    <a:pt x="116" y="75"/>
                    <a:pt x="113" y="74"/>
                    <a:pt x="107" y="74"/>
                  </a:cubicBezTo>
                  <a:cubicBezTo>
                    <a:pt x="101" y="75"/>
                    <a:pt x="100" y="69"/>
                    <a:pt x="100" y="68"/>
                  </a:cubicBezTo>
                  <a:cubicBezTo>
                    <a:pt x="100" y="66"/>
                    <a:pt x="107" y="61"/>
                    <a:pt x="110" y="61"/>
                  </a:cubicBezTo>
                  <a:cubicBezTo>
                    <a:pt x="114" y="61"/>
                    <a:pt x="117" y="60"/>
                    <a:pt x="121" y="58"/>
                  </a:cubicBezTo>
                  <a:cubicBezTo>
                    <a:pt x="122" y="57"/>
                    <a:pt x="125" y="57"/>
                    <a:pt x="127" y="56"/>
                  </a:cubicBezTo>
                  <a:cubicBezTo>
                    <a:pt x="127" y="55"/>
                    <a:pt x="126" y="53"/>
                    <a:pt x="127" y="52"/>
                  </a:cubicBezTo>
                  <a:close/>
                </a:path>
              </a:pathLst>
            </a:custGeom>
            <a:grpFill/>
            <a:ln w="9525" cap="flat">
              <a:solidFill>
                <a:schemeClr val="bg1">
                  <a:lumMod val="85000"/>
                </a:schemeClr>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2400" dirty="0"/>
            </a:p>
          </p:txBody>
        </p:sp>
        <p:sp>
          <p:nvSpPr>
            <p:cNvPr id="113" name="Freeform 84">
              <a:extLst>
                <a:ext uri="{FF2B5EF4-FFF2-40B4-BE49-F238E27FC236}">
                  <a16:creationId xmlns:a16="http://schemas.microsoft.com/office/drawing/2014/main" id="{7B995414-C285-405E-A0A2-3932A552E08B}"/>
                </a:ext>
              </a:extLst>
            </p:cNvPr>
            <p:cNvSpPr>
              <a:spLocks/>
            </p:cNvSpPr>
            <p:nvPr/>
          </p:nvSpPr>
          <p:spPr bwMode="auto">
            <a:xfrm>
              <a:off x="4816476" y="1806575"/>
              <a:ext cx="187325" cy="138113"/>
            </a:xfrm>
            <a:custGeom>
              <a:avLst/>
              <a:gdLst>
                <a:gd name="T0" fmla="*/ 71 w 75"/>
                <a:gd name="T1" fmla="*/ 27 h 55"/>
                <a:gd name="T2" fmla="*/ 66 w 75"/>
                <a:gd name="T3" fmla="*/ 22 h 55"/>
                <a:gd name="T4" fmla="*/ 62 w 75"/>
                <a:gd name="T5" fmla="*/ 17 h 55"/>
                <a:gd name="T6" fmla="*/ 61 w 75"/>
                <a:gd name="T7" fmla="*/ 11 h 55"/>
                <a:gd name="T8" fmla="*/ 61 w 75"/>
                <a:gd name="T9" fmla="*/ 6 h 55"/>
                <a:gd name="T10" fmla="*/ 53 w 75"/>
                <a:gd name="T11" fmla="*/ 4 h 55"/>
                <a:gd name="T12" fmla="*/ 49 w 75"/>
                <a:gd name="T13" fmla="*/ 4 h 55"/>
                <a:gd name="T14" fmla="*/ 45 w 75"/>
                <a:gd name="T15" fmla="*/ 2 h 55"/>
                <a:gd name="T16" fmla="*/ 40 w 75"/>
                <a:gd name="T17" fmla="*/ 1 h 55"/>
                <a:gd name="T18" fmla="*/ 40 w 75"/>
                <a:gd name="T19" fmla="*/ 0 h 55"/>
                <a:gd name="T20" fmla="*/ 38 w 75"/>
                <a:gd name="T21" fmla="*/ 1 h 55"/>
                <a:gd name="T22" fmla="*/ 34 w 75"/>
                <a:gd name="T23" fmla="*/ 4 h 55"/>
                <a:gd name="T24" fmla="*/ 29 w 75"/>
                <a:gd name="T25" fmla="*/ 5 h 55"/>
                <a:gd name="T26" fmla="*/ 27 w 75"/>
                <a:gd name="T27" fmla="*/ 9 h 55"/>
                <a:gd name="T28" fmla="*/ 26 w 75"/>
                <a:gd name="T29" fmla="*/ 12 h 55"/>
                <a:gd name="T30" fmla="*/ 23 w 75"/>
                <a:gd name="T31" fmla="*/ 14 h 55"/>
                <a:gd name="T32" fmla="*/ 19 w 75"/>
                <a:gd name="T33" fmla="*/ 18 h 55"/>
                <a:gd name="T34" fmla="*/ 18 w 75"/>
                <a:gd name="T35" fmla="*/ 22 h 55"/>
                <a:gd name="T36" fmla="*/ 13 w 75"/>
                <a:gd name="T37" fmla="*/ 23 h 55"/>
                <a:gd name="T38" fmla="*/ 9 w 75"/>
                <a:gd name="T39" fmla="*/ 25 h 55"/>
                <a:gd name="T40" fmla="*/ 3 w 75"/>
                <a:gd name="T41" fmla="*/ 25 h 55"/>
                <a:gd name="T42" fmla="*/ 3 w 75"/>
                <a:gd name="T43" fmla="*/ 26 h 55"/>
                <a:gd name="T44" fmla="*/ 4 w 75"/>
                <a:gd name="T45" fmla="*/ 32 h 55"/>
                <a:gd name="T46" fmla="*/ 4 w 75"/>
                <a:gd name="T47" fmla="*/ 39 h 55"/>
                <a:gd name="T48" fmla="*/ 0 w 75"/>
                <a:gd name="T49" fmla="*/ 43 h 55"/>
                <a:gd name="T50" fmla="*/ 2 w 75"/>
                <a:gd name="T51" fmla="*/ 47 h 55"/>
                <a:gd name="T52" fmla="*/ 2 w 75"/>
                <a:gd name="T53" fmla="*/ 51 h 55"/>
                <a:gd name="T54" fmla="*/ 7 w 75"/>
                <a:gd name="T55" fmla="*/ 50 h 55"/>
                <a:gd name="T56" fmla="*/ 12 w 75"/>
                <a:gd name="T57" fmla="*/ 47 h 55"/>
                <a:gd name="T58" fmla="*/ 26 w 75"/>
                <a:gd name="T59" fmla="*/ 49 h 55"/>
                <a:gd name="T60" fmla="*/ 33 w 75"/>
                <a:gd name="T61" fmla="*/ 50 h 55"/>
                <a:gd name="T62" fmla="*/ 38 w 75"/>
                <a:gd name="T63" fmla="*/ 51 h 55"/>
                <a:gd name="T64" fmla="*/ 44 w 75"/>
                <a:gd name="T65" fmla="*/ 51 h 55"/>
                <a:gd name="T66" fmla="*/ 49 w 75"/>
                <a:gd name="T67" fmla="*/ 53 h 55"/>
                <a:gd name="T68" fmla="*/ 56 w 75"/>
                <a:gd name="T69" fmla="*/ 53 h 55"/>
                <a:gd name="T70" fmla="*/ 58 w 75"/>
                <a:gd name="T71" fmla="*/ 51 h 55"/>
                <a:gd name="T72" fmla="*/ 63 w 75"/>
                <a:gd name="T73" fmla="*/ 45 h 55"/>
                <a:gd name="T74" fmla="*/ 68 w 75"/>
                <a:gd name="T75" fmla="*/ 44 h 55"/>
                <a:gd name="T76" fmla="*/ 66 w 75"/>
                <a:gd name="T77" fmla="*/ 41 h 55"/>
                <a:gd name="T78" fmla="*/ 65 w 75"/>
                <a:gd name="T79" fmla="*/ 34 h 55"/>
                <a:gd name="T80" fmla="*/ 71 w 75"/>
                <a:gd name="T81" fmla="*/ 34 h 55"/>
                <a:gd name="T82" fmla="*/ 75 w 75"/>
                <a:gd name="T83" fmla="*/ 31 h 55"/>
                <a:gd name="T84" fmla="*/ 71 w 75"/>
                <a:gd name="T85" fmla="*/ 27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5" h="55">
                  <a:moveTo>
                    <a:pt x="71" y="27"/>
                  </a:moveTo>
                  <a:cubicBezTo>
                    <a:pt x="69" y="26"/>
                    <a:pt x="68" y="23"/>
                    <a:pt x="66" y="22"/>
                  </a:cubicBezTo>
                  <a:cubicBezTo>
                    <a:pt x="64" y="21"/>
                    <a:pt x="64" y="18"/>
                    <a:pt x="62" y="17"/>
                  </a:cubicBezTo>
                  <a:cubicBezTo>
                    <a:pt x="60" y="16"/>
                    <a:pt x="61" y="13"/>
                    <a:pt x="61" y="11"/>
                  </a:cubicBezTo>
                  <a:cubicBezTo>
                    <a:pt x="61" y="9"/>
                    <a:pt x="62" y="6"/>
                    <a:pt x="61" y="6"/>
                  </a:cubicBezTo>
                  <a:cubicBezTo>
                    <a:pt x="60" y="5"/>
                    <a:pt x="55" y="3"/>
                    <a:pt x="53" y="4"/>
                  </a:cubicBezTo>
                  <a:cubicBezTo>
                    <a:pt x="51" y="5"/>
                    <a:pt x="50" y="5"/>
                    <a:pt x="49" y="4"/>
                  </a:cubicBezTo>
                  <a:cubicBezTo>
                    <a:pt x="48" y="2"/>
                    <a:pt x="47" y="1"/>
                    <a:pt x="45" y="2"/>
                  </a:cubicBezTo>
                  <a:cubicBezTo>
                    <a:pt x="43" y="2"/>
                    <a:pt x="42" y="1"/>
                    <a:pt x="40" y="1"/>
                  </a:cubicBezTo>
                  <a:cubicBezTo>
                    <a:pt x="40" y="0"/>
                    <a:pt x="40" y="0"/>
                    <a:pt x="40" y="0"/>
                  </a:cubicBezTo>
                  <a:cubicBezTo>
                    <a:pt x="39" y="0"/>
                    <a:pt x="38" y="0"/>
                    <a:pt x="38" y="1"/>
                  </a:cubicBezTo>
                  <a:cubicBezTo>
                    <a:pt x="36" y="2"/>
                    <a:pt x="36" y="4"/>
                    <a:pt x="34" y="4"/>
                  </a:cubicBezTo>
                  <a:cubicBezTo>
                    <a:pt x="33" y="4"/>
                    <a:pt x="31" y="3"/>
                    <a:pt x="29" y="5"/>
                  </a:cubicBezTo>
                  <a:cubicBezTo>
                    <a:pt x="27" y="6"/>
                    <a:pt x="27" y="8"/>
                    <a:pt x="27" y="9"/>
                  </a:cubicBezTo>
                  <a:cubicBezTo>
                    <a:pt x="27" y="10"/>
                    <a:pt x="27" y="12"/>
                    <a:pt x="26" y="12"/>
                  </a:cubicBezTo>
                  <a:cubicBezTo>
                    <a:pt x="24" y="12"/>
                    <a:pt x="25" y="14"/>
                    <a:pt x="23" y="14"/>
                  </a:cubicBezTo>
                  <a:cubicBezTo>
                    <a:pt x="22" y="15"/>
                    <a:pt x="19" y="17"/>
                    <a:pt x="19" y="18"/>
                  </a:cubicBezTo>
                  <a:cubicBezTo>
                    <a:pt x="19" y="19"/>
                    <a:pt x="19" y="22"/>
                    <a:pt x="18" y="22"/>
                  </a:cubicBezTo>
                  <a:cubicBezTo>
                    <a:pt x="17" y="22"/>
                    <a:pt x="14" y="22"/>
                    <a:pt x="13" y="23"/>
                  </a:cubicBezTo>
                  <a:cubicBezTo>
                    <a:pt x="12" y="25"/>
                    <a:pt x="11" y="26"/>
                    <a:pt x="9" y="25"/>
                  </a:cubicBezTo>
                  <a:cubicBezTo>
                    <a:pt x="8" y="25"/>
                    <a:pt x="5" y="25"/>
                    <a:pt x="3" y="25"/>
                  </a:cubicBezTo>
                  <a:cubicBezTo>
                    <a:pt x="3" y="25"/>
                    <a:pt x="3" y="25"/>
                    <a:pt x="3" y="26"/>
                  </a:cubicBezTo>
                  <a:cubicBezTo>
                    <a:pt x="2" y="28"/>
                    <a:pt x="3" y="30"/>
                    <a:pt x="4" y="32"/>
                  </a:cubicBezTo>
                  <a:cubicBezTo>
                    <a:pt x="5" y="33"/>
                    <a:pt x="6" y="38"/>
                    <a:pt x="4" y="39"/>
                  </a:cubicBezTo>
                  <a:cubicBezTo>
                    <a:pt x="3" y="39"/>
                    <a:pt x="0" y="41"/>
                    <a:pt x="0" y="43"/>
                  </a:cubicBezTo>
                  <a:cubicBezTo>
                    <a:pt x="0" y="44"/>
                    <a:pt x="3" y="45"/>
                    <a:pt x="2" y="47"/>
                  </a:cubicBezTo>
                  <a:cubicBezTo>
                    <a:pt x="2" y="48"/>
                    <a:pt x="2" y="50"/>
                    <a:pt x="2" y="51"/>
                  </a:cubicBezTo>
                  <a:cubicBezTo>
                    <a:pt x="4" y="51"/>
                    <a:pt x="5" y="52"/>
                    <a:pt x="7" y="50"/>
                  </a:cubicBezTo>
                  <a:cubicBezTo>
                    <a:pt x="8" y="49"/>
                    <a:pt x="9" y="47"/>
                    <a:pt x="12" y="47"/>
                  </a:cubicBezTo>
                  <a:cubicBezTo>
                    <a:pt x="15" y="47"/>
                    <a:pt x="24" y="47"/>
                    <a:pt x="26" y="49"/>
                  </a:cubicBezTo>
                  <a:cubicBezTo>
                    <a:pt x="27" y="50"/>
                    <a:pt x="31" y="49"/>
                    <a:pt x="33" y="50"/>
                  </a:cubicBezTo>
                  <a:cubicBezTo>
                    <a:pt x="35" y="51"/>
                    <a:pt x="38" y="52"/>
                    <a:pt x="38" y="51"/>
                  </a:cubicBezTo>
                  <a:cubicBezTo>
                    <a:pt x="39" y="50"/>
                    <a:pt x="42" y="52"/>
                    <a:pt x="44" y="51"/>
                  </a:cubicBezTo>
                  <a:cubicBezTo>
                    <a:pt x="46" y="50"/>
                    <a:pt x="48" y="54"/>
                    <a:pt x="49" y="53"/>
                  </a:cubicBezTo>
                  <a:cubicBezTo>
                    <a:pt x="50" y="52"/>
                    <a:pt x="55" y="52"/>
                    <a:pt x="56" y="53"/>
                  </a:cubicBezTo>
                  <a:cubicBezTo>
                    <a:pt x="58" y="55"/>
                    <a:pt x="58" y="52"/>
                    <a:pt x="58" y="51"/>
                  </a:cubicBezTo>
                  <a:cubicBezTo>
                    <a:pt x="58" y="49"/>
                    <a:pt x="63" y="45"/>
                    <a:pt x="63" y="45"/>
                  </a:cubicBezTo>
                  <a:cubicBezTo>
                    <a:pt x="63" y="45"/>
                    <a:pt x="66" y="45"/>
                    <a:pt x="68" y="44"/>
                  </a:cubicBezTo>
                  <a:cubicBezTo>
                    <a:pt x="67" y="44"/>
                    <a:pt x="67" y="43"/>
                    <a:pt x="66" y="41"/>
                  </a:cubicBezTo>
                  <a:cubicBezTo>
                    <a:pt x="66" y="37"/>
                    <a:pt x="64" y="35"/>
                    <a:pt x="65" y="34"/>
                  </a:cubicBezTo>
                  <a:cubicBezTo>
                    <a:pt x="66" y="32"/>
                    <a:pt x="69" y="35"/>
                    <a:pt x="71" y="34"/>
                  </a:cubicBezTo>
                  <a:cubicBezTo>
                    <a:pt x="73" y="34"/>
                    <a:pt x="75" y="32"/>
                    <a:pt x="75" y="31"/>
                  </a:cubicBezTo>
                  <a:cubicBezTo>
                    <a:pt x="75" y="29"/>
                    <a:pt x="72" y="27"/>
                    <a:pt x="71" y="27"/>
                  </a:cubicBezTo>
                  <a:close/>
                </a:path>
              </a:pathLst>
            </a:custGeom>
            <a:grpFill/>
            <a:ln w="9525" cap="flat">
              <a:solidFill>
                <a:schemeClr val="bg1">
                  <a:lumMod val="85000"/>
                </a:schemeClr>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2400" dirty="0"/>
            </a:p>
          </p:txBody>
        </p:sp>
        <p:sp>
          <p:nvSpPr>
            <p:cNvPr id="114" name="Freeform 85">
              <a:extLst>
                <a:ext uri="{FF2B5EF4-FFF2-40B4-BE49-F238E27FC236}">
                  <a16:creationId xmlns:a16="http://schemas.microsoft.com/office/drawing/2014/main" id="{BF40F56B-9BD0-40A4-B8C1-7CAE34FE5505}"/>
                </a:ext>
              </a:extLst>
            </p:cNvPr>
            <p:cNvSpPr>
              <a:spLocks/>
            </p:cNvSpPr>
            <p:nvPr/>
          </p:nvSpPr>
          <p:spPr bwMode="auto">
            <a:xfrm>
              <a:off x="4768851" y="1751013"/>
              <a:ext cx="147638" cy="69850"/>
            </a:xfrm>
            <a:custGeom>
              <a:avLst/>
              <a:gdLst>
                <a:gd name="T0" fmla="*/ 20 w 59"/>
                <a:gd name="T1" fmla="*/ 20 h 28"/>
                <a:gd name="T2" fmla="*/ 30 w 59"/>
                <a:gd name="T3" fmla="*/ 20 h 28"/>
                <a:gd name="T4" fmla="*/ 35 w 59"/>
                <a:gd name="T5" fmla="*/ 22 h 28"/>
                <a:gd name="T6" fmla="*/ 42 w 59"/>
                <a:gd name="T7" fmla="*/ 26 h 28"/>
                <a:gd name="T8" fmla="*/ 46 w 59"/>
                <a:gd name="T9" fmla="*/ 28 h 28"/>
                <a:gd name="T10" fmla="*/ 48 w 59"/>
                <a:gd name="T11" fmla="*/ 27 h 28"/>
                <a:gd name="T12" fmla="*/ 53 w 59"/>
                <a:gd name="T13" fmla="*/ 26 h 28"/>
                <a:gd name="T14" fmla="*/ 57 w 59"/>
                <a:gd name="T15" fmla="*/ 23 h 28"/>
                <a:gd name="T16" fmla="*/ 59 w 59"/>
                <a:gd name="T17" fmla="*/ 22 h 28"/>
                <a:gd name="T18" fmla="*/ 57 w 59"/>
                <a:gd name="T19" fmla="*/ 17 h 28"/>
                <a:gd name="T20" fmla="*/ 55 w 59"/>
                <a:gd name="T21" fmla="*/ 12 h 28"/>
                <a:gd name="T22" fmla="*/ 54 w 59"/>
                <a:gd name="T23" fmla="*/ 8 h 28"/>
                <a:gd name="T24" fmla="*/ 53 w 59"/>
                <a:gd name="T25" fmla="*/ 6 h 28"/>
                <a:gd name="T26" fmla="*/ 45 w 59"/>
                <a:gd name="T27" fmla="*/ 5 h 28"/>
                <a:gd name="T28" fmla="*/ 37 w 59"/>
                <a:gd name="T29" fmla="*/ 1 h 28"/>
                <a:gd name="T30" fmla="*/ 28 w 59"/>
                <a:gd name="T31" fmla="*/ 1 h 28"/>
                <a:gd name="T32" fmla="*/ 27 w 59"/>
                <a:gd name="T33" fmla="*/ 9 h 28"/>
                <a:gd name="T34" fmla="*/ 21 w 59"/>
                <a:gd name="T35" fmla="*/ 12 h 28"/>
                <a:gd name="T36" fmla="*/ 14 w 59"/>
                <a:gd name="T37" fmla="*/ 3 h 28"/>
                <a:gd name="T38" fmla="*/ 6 w 59"/>
                <a:gd name="T39" fmla="*/ 7 h 28"/>
                <a:gd name="T40" fmla="*/ 3 w 59"/>
                <a:gd name="T41" fmla="*/ 13 h 28"/>
                <a:gd name="T42" fmla="*/ 2 w 59"/>
                <a:gd name="T43" fmla="*/ 21 h 28"/>
                <a:gd name="T44" fmla="*/ 2 w 59"/>
                <a:gd name="T45" fmla="*/ 22 h 28"/>
                <a:gd name="T46" fmla="*/ 8 w 59"/>
                <a:gd name="T47" fmla="*/ 20 h 28"/>
                <a:gd name="T48" fmla="*/ 20 w 59"/>
                <a:gd name="T49" fmla="*/ 2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9" h="28">
                  <a:moveTo>
                    <a:pt x="20" y="20"/>
                  </a:moveTo>
                  <a:cubicBezTo>
                    <a:pt x="22" y="20"/>
                    <a:pt x="27" y="21"/>
                    <a:pt x="30" y="20"/>
                  </a:cubicBezTo>
                  <a:cubicBezTo>
                    <a:pt x="33" y="19"/>
                    <a:pt x="33" y="22"/>
                    <a:pt x="35" y="22"/>
                  </a:cubicBezTo>
                  <a:cubicBezTo>
                    <a:pt x="37" y="21"/>
                    <a:pt x="40" y="24"/>
                    <a:pt x="42" y="26"/>
                  </a:cubicBezTo>
                  <a:cubicBezTo>
                    <a:pt x="44" y="27"/>
                    <a:pt x="45" y="27"/>
                    <a:pt x="46" y="28"/>
                  </a:cubicBezTo>
                  <a:cubicBezTo>
                    <a:pt x="47" y="28"/>
                    <a:pt x="47" y="27"/>
                    <a:pt x="48" y="27"/>
                  </a:cubicBezTo>
                  <a:cubicBezTo>
                    <a:pt x="50" y="25"/>
                    <a:pt x="52" y="26"/>
                    <a:pt x="53" y="26"/>
                  </a:cubicBezTo>
                  <a:cubicBezTo>
                    <a:pt x="55" y="26"/>
                    <a:pt x="55" y="24"/>
                    <a:pt x="57" y="23"/>
                  </a:cubicBezTo>
                  <a:cubicBezTo>
                    <a:pt x="57" y="22"/>
                    <a:pt x="58" y="22"/>
                    <a:pt x="59" y="22"/>
                  </a:cubicBezTo>
                  <a:cubicBezTo>
                    <a:pt x="58" y="21"/>
                    <a:pt x="58" y="18"/>
                    <a:pt x="57" y="17"/>
                  </a:cubicBezTo>
                  <a:cubicBezTo>
                    <a:pt x="56" y="16"/>
                    <a:pt x="54" y="14"/>
                    <a:pt x="55" y="12"/>
                  </a:cubicBezTo>
                  <a:cubicBezTo>
                    <a:pt x="55" y="11"/>
                    <a:pt x="55" y="9"/>
                    <a:pt x="54" y="8"/>
                  </a:cubicBezTo>
                  <a:cubicBezTo>
                    <a:pt x="53" y="7"/>
                    <a:pt x="53" y="7"/>
                    <a:pt x="53" y="6"/>
                  </a:cubicBezTo>
                  <a:cubicBezTo>
                    <a:pt x="50" y="6"/>
                    <a:pt x="46" y="5"/>
                    <a:pt x="45" y="5"/>
                  </a:cubicBezTo>
                  <a:cubicBezTo>
                    <a:pt x="43" y="6"/>
                    <a:pt x="38" y="1"/>
                    <a:pt x="37" y="1"/>
                  </a:cubicBezTo>
                  <a:cubicBezTo>
                    <a:pt x="36" y="0"/>
                    <a:pt x="32" y="0"/>
                    <a:pt x="28" y="1"/>
                  </a:cubicBezTo>
                  <a:cubicBezTo>
                    <a:pt x="26" y="3"/>
                    <a:pt x="28" y="5"/>
                    <a:pt x="27" y="9"/>
                  </a:cubicBezTo>
                  <a:cubicBezTo>
                    <a:pt x="27" y="13"/>
                    <a:pt x="23" y="12"/>
                    <a:pt x="21" y="12"/>
                  </a:cubicBezTo>
                  <a:cubicBezTo>
                    <a:pt x="19" y="12"/>
                    <a:pt x="15" y="5"/>
                    <a:pt x="14" y="3"/>
                  </a:cubicBezTo>
                  <a:cubicBezTo>
                    <a:pt x="13" y="2"/>
                    <a:pt x="9" y="5"/>
                    <a:pt x="6" y="7"/>
                  </a:cubicBezTo>
                  <a:cubicBezTo>
                    <a:pt x="3" y="9"/>
                    <a:pt x="5" y="12"/>
                    <a:pt x="3" y="13"/>
                  </a:cubicBezTo>
                  <a:cubicBezTo>
                    <a:pt x="1" y="15"/>
                    <a:pt x="0" y="18"/>
                    <a:pt x="2" y="21"/>
                  </a:cubicBezTo>
                  <a:cubicBezTo>
                    <a:pt x="2" y="21"/>
                    <a:pt x="2" y="21"/>
                    <a:pt x="2" y="22"/>
                  </a:cubicBezTo>
                  <a:cubicBezTo>
                    <a:pt x="4" y="21"/>
                    <a:pt x="7" y="21"/>
                    <a:pt x="8" y="20"/>
                  </a:cubicBezTo>
                  <a:cubicBezTo>
                    <a:pt x="11" y="18"/>
                    <a:pt x="18" y="20"/>
                    <a:pt x="20" y="20"/>
                  </a:cubicBezTo>
                  <a:close/>
                </a:path>
              </a:pathLst>
            </a:custGeom>
            <a:grpFill/>
            <a:ln w="9525" cap="flat">
              <a:solidFill>
                <a:schemeClr val="bg1">
                  <a:lumMod val="85000"/>
                </a:schemeClr>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2400" dirty="0"/>
            </a:p>
          </p:txBody>
        </p:sp>
        <p:sp>
          <p:nvSpPr>
            <p:cNvPr id="115" name="Freeform 86">
              <a:extLst>
                <a:ext uri="{FF2B5EF4-FFF2-40B4-BE49-F238E27FC236}">
                  <a16:creationId xmlns:a16="http://schemas.microsoft.com/office/drawing/2014/main" id="{36312666-5FD6-4DD6-8A68-9C25D63C0E4B}"/>
                </a:ext>
              </a:extLst>
            </p:cNvPr>
            <p:cNvSpPr>
              <a:spLocks/>
            </p:cNvSpPr>
            <p:nvPr/>
          </p:nvSpPr>
          <p:spPr bwMode="auto">
            <a:xfrm>
              <a:off x="4768851" y="1797050"/>
              <a:ext cx="114300" cy="74613"/>
            </a:xfrm>
            <a:custGeom>
              <a:avLst/>
              <a:gdLst>
                <a:gd name="T0" fmla="*/ 6 w 46"/>
                <a:gd name="T1" fmla="*/ 15 h 30"/>
                <a:gd name="T2" fmla="*/ 11 w 46"/>
                <a:gd name="T3" fmla="*/ 17 h 30"/>
                <a:gd name="T4" fmla="*/ 16 w 46"/>
                <a:gd name="T5" fmla="*/ 19 h 30"/>
                <a:gd name="T6" fmla="*/ 16 w 46"/>
                <a:gd name="T7" fmla="*/ 25 h 30"/>
                <a:gd name="T8" fmla="*/ 22 w 46"/>
                <a:gd name="T9" fmla="*/ 29 h 30"/>
                <a:gd name="T10" fmla="*/ 28 w 46"/>
                <a:gd name="T11" fmla="*/ 29 h 30"/>
                <a:gd name="T12" fmla="*/ 32 w 46"/>
                <a:gd name="T13" fmla="*/ 27 h 30"/>
                <a:gd name="T14" fmla="*/ 37 w 46"/>
                <a:gd name="T15" fmla="*/ 26 h 30"/>
                <a:gd name="T16" fmla="*/ 38 w 46"/>
                <a:gd name="T17" fmla="*/ 22 h 30"/>
                <a:gd name="T18" fmla="*/ 42 w 46"/>
                <a:gd name="T19" fmla="*/ 18 h 30"/>
                <a:gd name="T20" fmla="*/ 45 w 46"/>
                <a:gd name="T21" fmla="*/ 16 h 30"/>
                <a:gd name="T22" fmla="*/ 46 w 46"/>
                <a:gd name="T23" fmla="*/ 13 h 30"/>
                <a:gd name="T24" fmla="*/ 46 w 46"/>
                <a:gd name="T25" fmla="*/ 10 h 30"/>
                <a:gd name="T26" fmla="*/ 42 w 46"/>
                <a:gd name="T27" fmla="*/ 8 h 30"/>
                <a:gd name="T28" fmla="*/ 35 w 46"/>
                <a:gd name="T29" fmla="*/ 4 h 30"/>
                <a:gd name="T30" fmla="*/ 30 w 46"/>
                <a:gd name="T31" fmla="*/ 2 h 30"/>
                <a:gd name="T32" fmla="*/ 20 w 46"/>
                <a:gd name="T33" fmla="*/ 2 h 30"/>
                <a:gd name="T34" fmla="*/ 8 w 46"/>
                <a:gd name="T35" fmla="*/ 2 h 30"/>
                <a:gd name="T36" fmla="*/ 2 w 46"/>
                <a:gd name="T37" fmla="*/ 4 h 30"/>
                <a:gd name="T38" fmla="*/ 1 w 46"/>
                <a:gd name="T39" fmla="*/ 12 h 30"/>
                <a:gd name="T40" fmla="*/ 1 w 46"/>
                <a:gd name="T41" fmla="*/ 14 h 30"/>
                <a:gd name="T42" fmla="*/ 6 w 46"/>
                <a:gd name="T43" fmla="*/ 1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6" h="30">
                  <a:moveTo>
                    <a:pt x="6" y="15"/>
                  </a:moveTo>
                  <a:cubicBezTo>
                    <a:pt x="7" y="16"/>
                    <a:pt x="10" y="17"/>
                    <a:pt x="11" y="17"/>
                  </a:cubicBezTo>
                  <a:cubicBezTo>
                    <a:pt x="12" y="16"/>
                    <a:pt x="16" y="18"/>
                    <a:pt x="16" y="19"/>
                  </a:cubicBezTo>
                  <a:cubicBezTo>
                    <a:pt x="16" y="21"/>
                    <a:pt x="15" y="25"/>
                    <a:pt x="16" y="25"/>
                  </a:cubicBezTo>
                  <a:cubicBezTo>
                    <a:pt x="16" y="25"/>
                    <a:pt x="22" y="27"/>
                    <a:pt x="22" y="29"/>
                  </a:cubicBezTo>
                  <a:cubicBezTo>
                    <a:pt x="24" y="29"/>
                    <a:pt x="27" y="29"/>
                    <a:pt x="28" y="29"/>
                  </a:cubicBezTo>
                  <a:cubicBezTo>
                    <a:pt x="30" y="30"/>
                    <a:pt x="31" y="29"/>
                    <a:pt x="32" y="27"/>
                  </a:cubicBezTo>
                  <a:cubicBezTo>
                    <a:pt x="33" y="26"/>
                    <a:pt x="36" y="26"/>
                    <a:pt x="37" y="26"/>
                  </a:cubicBezTo>
                  <a:cubicBezTo>
                    <a:pt x="38" y="26"/>
                    <a:pt x="38" y="23"/>
                    <a:pt x="38" y="22"/>
                  </a:cubicBezTo>
                  <a:cubicBezTo>
                    <a:pt x="38" y="21"/>
                    <a:pt x="41" y="19"/>
                    <a:pt x="42" y="18"/>
                  </a:cubicBezTo>
                  <a:cubicBezTo>
                    <a:pt x="44" y="18"/>
                    <a:pt x="43" y="16"/>
                    <a:pt x="45" y="16"/>
                  </a:cubicBezTo>
                  <a:cubicBezTo>
                    <a:pt x="46" y="16"/>
                    <a:pt x="46" y="14"/>
                    <a:pt x="46" y="13"/>
                  </a:cubicBezTo>
                  <a:cubicBezTo>
                    <a:pt x="46" y="12"/>
                    <a:pt x="46" y="11"/>
                    <a:pt x="46" y="10"/>
                  </a:cubicBezTo>
                  <a:cubicBezTo>
                    <a:pt x="45" y="9"/>
                    <a:pt x="44" y="9"/>
                    <a:pt x="42" y="8"/>
                  </a:cubicBezTo>
                  <a:cubicBezTo>
                    <a:pt x="40" y="6"/>
                    <a:pt x="37" y="3"/>
                    <a:pt x="35" y="4"/>
                  </a:cubicBezTo>
                  <a:cubicBezTo>
                    <a:pt x="33" y="4"/>
                    <a:pt x="33" y="1"/>
                    <a:pt x="30" y="2"/>
                  </a:cubicBezTo>
                  <a:cubicBezTo>
                    <a:pt x="27" y="3"/>
                    <a:pt x="22" y="2"/>
                    <a:pt x="20" y="2"/>
                  </a:cubicBezTo>
                  <a:cubicBezTo>
                    <a:pt x="18" y="2"/>
                    <a:pt x="11" y="0"/>
                    <a:pt x="8" y="2"/>
                  </a:cubicBezTo>
                  <a:cubicBezTo>
                    <a:pt x="7" y="3"/>
                    <a:pt x="4" y="3"/>
                    <a:pt x="2" y="4"/>
                  </a:cubicBezTo>
                  <a:cubicBezTo>
                    <a:pt x="3" y="7"/>
                    <a:pt x="3" y="10"/>
                    <a:pt x="1" y="12"/>
                  </a:cubicBezTo>
                  <a:cubicBezTo>
                    <a:pt x="0" y="14"/>
                    <a:pt x="0" y="14"/>
                    <a:pt x="1" y="14"/>
                  </a:cubicBezTo>
                  <a:cubicBezTo>
                    <a:pt x="3" y="14"/>
                    <a:pt x="6" y="14"/>
                    <a:pt x="6" y="15"/>
                  </a:cubicBezTo>
                  <a:close/>
                </a:path>
              </a:pathLst>
            </a:custGeom>
            <a:grpFill/>
            <a:ln w="9525" cap="flat">
              <a:solidFill>
                <a:schemeClr val="bg1">
                  <a:lumMod val="85000"/>
                </a:schemeClr>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2400" dirty="0"/>
            </a:p>
          </p:txBody>
        </p:sp>
        <p:sp>
          <p:nvSpPr>
            <p:cNvPr id="116" name="Freeform 87">
              <a:extLst>
                <a:ext uri="{FF2B5EF4-FFF2-40B4-BE49-F238E27FC236}">
                  <a16:creationId xmlns:a16="http://schemas.microsoft.com/office/drawing/2014/main" id="{B26E950B-325B-44E8-AE4B-97A2041961BB}"/>
                </a:ext>
              </a:extLst>
            </p:cNvPr>
            <p:cNvSpPr>
              <a:spLocks/>
            </p:cNvSpPr>
            <p:nvPr/>
          </p:nvSpPr>
          <p:spPr bwMode="auto">
            <a:xfrm>
              <a:off x="4478338" y="2039938"/>
              <a:ext cx="90488" cy="50800"/>
            </a:xfrm>
            <a:custGeom>
              <a:avLst/>
              <a:gdLst>
                <a:gd name="T0" fmla="*/ 32 w 36"/>
                <a:gd name="T1" fmla="*/ 8 h 20"/>
                <a:gd name="T2" fmla="*/ 28 w 36"/>
                <a:gd name="T3" fmla="*/ 6 h 20"/>
                <a:gd name="T4" fmla="*/ 28 w 36"/>
                <a:gd name="T5" fmla="*/ 2 h 20"/>
                <a:gd name="T6" fmla="*/ 23 w 36"/>
                <a:gd name="T7" fmla="*/ 0 h 20"/>
                <a:gd name="T8" fmla="*/ 18 w 36"/>
                <a:gd name="T9" fmla="*/ 0 h 20"/>
                <a:gd name="T10" fmla="*/ 11 w 36"/>
                <a:gd name="T11" fmla="*/ 1 h 20"/>
                <a:gd name="T12" fmla="*/ 10 w 36"/>
                <a:gd name="T13" fmla="*/ 2 h 20"/>
                <a:gd name="T14" fmla="*/ 6 w 36"/>
                <a:gd name="T15" fmla="*/ 5 h 20"/>
                <a:gd name="T16" fmla="*/ 1 w 36"/>
                <a:gd name="T17" fmla="*/ 12 h 20"/>
                <a:gd name="T18" fmla="*/ 2 w 36"/>
                <a:gd name="T19" fmla="*/ 14 h 20"/>
                <a:gd name="T20" fmla="*/ 5 w 36"/>
                <a:gd name="T21" fmla="*/ 15 h 20"/>
                <a:gd name="T22" fmla="*/ 7 w 36"/>
                <a:gd name="T23" fmla="*/ 19 h 20"/>
                <a:gd name="T24" fmla="*/ 7 w 36"/>
                <a:gd name="T25" fmla="*/ 19 h 20"/>
                <a:gd name="T26" fmla="*/ 14 w 36"/>
                <a:gd name="T27" fmla="*/ 18 h 20"/>
                <a:gd name="T28" fmla="*/ 18 w 36"/>
                <a:gd name="T29" fmla="*/ 13 h 20"/>
                <a:gd name="T30" fmla="*/ 22 w 36"/>
                <a:gd name="T31" fmla="*/ 18 h 20"/>
                <a:gd name="T32" fmla="*/ 24 w 36"/>
                <a:gd name="T33" fmla="*/ 15 h 20"/>
                <a:gd name="T34" fmla="*/ 27 w 36"/>
                <a:gd name="T35" fmla="*/ 14 h 20"/>
                <a:gd name="T36" fmla="*/ 31 w 36"/>
                <a:gd name="T37" fmla="*/ 13 h 20"/>
                <a:gd name="T38" fmla="*/ 33 w 36"/>
                <a:gd name="T39" fmla="*/ 12 h 20"/>
                <a:gd name="T40" fmla="*/ 35 w 36"/>
                <a:gd name="T41" fmla="*/ 10 h 20"/>
                <a:gd name="T42" fmla="*/ 36 w 36"/>
                <a:gd name="T43" fmla="*/ 8 h 20"/>
                <a:gd name="T44" fmla="*/ 32 w 36"/>
                <a:gd name="T45" fmla="*/ 8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6" h="20">
                  <a:moveTo>
                    <a:pt x="32" y="8"/>
                  </a:moveTo>
                  <a:cubicBezTo>
                    <a:pt x="31" y="9"/>
                    <a:pt x="28" y="6"/>
                    <a:pt x="28" y="6"/>
                  </a:cubicBezTo>
                  <a:cubicBezTo>
                    <a:pt x="28" y="5"/>
                    <a:pt x="28" y="3"/>
                    <a:pt x="28" y="2"/>
                  </a:cubicBezTo>
                  <a:cubicBezTo>
                    <a:pt x="27" y="2"/>
                    <a:pt x="25" y="1"/>
                    <a:pt x="23" y="0"/>
                  </a:cubicBezTo>
                  <a:cubicBezTo>
                    <a:pt x="21" y="0"/>
                    <a:pt x="20" y="0"/>
                    <a:pt x="18" y="0"/>
                  </a:cubicBezTo>
                  <a:cubicBezTo>
                    <a:pt x="17" y="1"/>
                    <a:pt x="13" y="1"/>
                    <a:pt x="11" y="1"/>
                  </a:cubicBezTo>
                  <a:cubicBezTo>
                    <a:pt x="11" y="1"/>
                    <a:pt x="11" y="2"/>
                    <a:pt x="10" y="2"/>
                  </a:cubicBezTo>
                  <a:cubicBezTo>
                    <a:pt x="8" y="2"/>
                    <a:pt x="6" y="4"/>
                    <a:pt x="6" y="5"/>
                  </a:cubicBezTo>
                  <a:cubicBezTo>
                    <a:pt x="6" y="7"/>
                    <a:pt x="2" y="9"/>
                    <a:pt x="1" y="12"/>
                  </a:cubicBezTo>
                  <a:cubicBezTo>
                    <a:pt x="0" y="15"/>
                    <a:pt x="0" y="16"/>
                    <a:pt x="2" y="14"/>
                  </a:cubicBezTo>
                  <a:cubicBezTo>
                    <a:pt x="3" y="12"/>
                    <a:pt x="5" y="13"/>
                    <a:pt x="5" y="15"/>
                  </a:cubicBezTo>
                  <a:cubicBezTo>
                    <a:pt x="5" y="16"/>
                    <a:pt x="8" y="17"/>
                    <a:pt x="7" y="19"/>
                  </a:cubicBezTo>
                  <a:cubicBezTo>
                    <a:pt x="7" y="19"/>
                    <a:pt x="7" y="19"/>
                    <a:pt x="7" y="19"/>
                  </a:cubicBezTo>
                  <a:cubicBezTo>
                    <a:pt x="9" y="19"/>
                    <a:pt x="13" y="18"/>
                    <a:pt x="14" y="18"/>
                  </a:cubicBezTo>
                  <a:cubicBezTo>
                    <a:pt x="15" y="18"/>
                    <a:pt x="17" y="13"/>
                    <a:pt x="18" y="13"/>
                  </a:cubicBezTo>
                  <a:cubicBezTo>
                    <a:pt x="18" y="12"/>
                    <a:pt x="20" y="16"/>
                    <a:pt x="22" y="18"/>
                  </a:cubicBezTo>
                  <a:cubicBezTo>
                    <a:pt x="24" y="20"/>
                    <a:pt x="24" y="17"/>
                    <a:pt x="24" y="15"/>
                  </a:cubicBezTo>
                  <a:cubicBezTo>
                    <a:pt x="24" y="14"/>
                    <a:pt x="26" y="13"/>
                    <a:pt x="27" y="14"/>
                  </a:cubicBezTo>
                  <a:cubicBezTo>
                    <a:pt x="28" y="14"/>
                    <a:pt x="31" y="14"/>
                    <a:pt x="31" y="13"/>
                  </a:cubicBezTo>
                  <a:cubicBezTo>
                    <a:pt x="31" y="11"/>
                    <a:pt x="32" y="12"/>
                    <a:pt x="33" y="12"/>
                  </a:cubicBezTo>
                  <a:cubicBezTo>
                    <a:pt x="34" y="12"/>
                    <a:pt x="35" y="10"/>
                    <a:pt x="35" y="10"/>
                  </a:cubicBezTo>
                  <a:cubicBezTo>
                    <a:pt x="36" y="8"/>
                    <a:pt x="36" y="8"/>
                    <a:pt x="36" y="8"/>
                  </a:cubicBezTo>
                  <a:cubicBezTo>
                    <a:pt x="35" y="8"/>
                    <a:pt x="33" y="7"/>
                    <a:pt x="32" y="8"/>
                  </a:cubicBezTo>
                  <a:close/>
                </a:path>
              </a:pathLst>
            </a:custGeom>
            <a:grpFill/>
            <a:ln w="9525" cap="flat">
              <a:solidFill>
                <a:schemeClr val="bg1">
                  <a:lumMod val="85000"/>
                </a:schemeClr>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2400" dirty="0"/>
            </a:p>
          </p:txBody>
        </p:sp>
        <p:sp>
          <p:nvSpPr>
            <p:cNvPr id="117" name="Freeform 88">
              <a:extLst>
                <a:ext uri="{FF2B5EF4-FFF2-40B4-BE49-F238E27FC236}">
                  <a16:creationId xmlns:a16="http://schemas.microsoft.com/office/drawing/2014/main" id="{A748EFDB-D1E1-4868-A505-5AAC6BD3F5A8}"/>
                </a:ext>
              </a:extLst>
            </p:cNvPr>
            <p:cNvSpPr>
              <a:spLocks/>
            </p:cNvSpPr>
            <p:nvPr/>
          </p:nvSpPr>
          <p:spPr bwMode="auto">
            <a:xfrm>
              <a:off x="4476751" y="1846263"/>
              <a:ext cx="180975" cy="204788"/>
            </a:xfrm>
            <a:custGeom>
              <a:avLst/>
              <a:gdLst>
                <a:gd name="T0" fmla="*/ 9 w 72"/>
                <a:gd name="T1" fmla="*/ 21 h 81"/>
                <a:gd name="T2" fmla="*/ 5 w 72"/>
                <a:gd name="T3" fmla="*/ 25 h 81"/>
                <a:gd name="T4" fmla="*/ 8 w 72"/>
                <a:gd name="T5" fmla="*/ 29 h 81"/>
                <a:gd name="T6" fmla="*/ 6 w 72"/>
                <a:gd name="T7" fmla="*/ 32 h 81"/>
                <a:gd name="T8" fmla="*/ 2 w 72"/>
                <a:gd name="T9" fmla="*/ 34 h 81"/>
                <a:gd name="T10" fmla="*/ 1 w 72"/>
                <a:gd name="T11" fmla="*/ 38 h 81"/>
                <a:gd name="T12" fmla="*/ 0 w 72"/>
                <a:gd name="T13" fmla="*/ 44 h 81"/>
                <a:gd name="T14" fmla="*/ 2 w 72"/>
                <a:gd name="T15" fmla="*/ 49 h 81"/>
                <a:gd name="T16" fmla="*/ 1 w 72"/>
                <a:gd name="T17" fmla="*/ 52 h 81"/>
                <a:gd name="T18" fmla="*/ 3 w 72"/>
                <a:gd name="T19" fmla="*/ 59 h 81"/>
                <a:gd name="T20" fmla="*/ 5 w 72"/>
                <a:gd name="T21" fmla="*/ 60 h 81"/>
                <a:gd name="T22" fmla="*/ 10 w 72"/>
                <a:gd name="T23" fmla="*/ 62 h 81"/>
                <a:gd name="T24" fmla="*/ 14 w 72"/>
                <a:gd name="T25" fmla="*/ 64 h 81"/>
                <a:gd name="T26" fmla="*/ 16 w 72"/>
                <a:gd name="T27" fmla="*/ 66 h 81"/>
                <a:gd name="T28" fmla="*/ 13 w 72"/>
                <a:gd name="T29" fmla="*/ 73 h 81"/>
                <a:gd name="T30" fmla="*/ 12 w 72"/>
                <a:gd name="T31" fmla="*/ 78 h 81"/>
                <a:gd name="T32" fmla="*/ 19 w 72"/>
                <a:gd name="T33" fmla="*/ 77 h 81"/>
                <a:gd name="T34" fmla="*/ 24 w 72"/>
                <a:gd name="T35" fmla="*/ 77 h 81"/>
                <a:gd name="T36" fmla="*/ 29 w 72"/>
                <a:gd name="T37" fmla="*/ 79 h 81"/>
                <a:gd name="T38" fmla="*/ 30 w 72"/>
                <a:gd name="T39" fmla="*/ 78 h 81"/>
                <a:gd name="T40" fmla="*/ 35 w 72"/>
                <a:gd name="T41" fmla="*/ 80 h 81"/>
                <a:gd name="T42" fmla="*/ 39 w 72"/>
                <a:gd name="T43" fmla="*/ 79 h 81"/>
                <a:gd name="T44" fmla="*/ 44 w 72"/>
                <a:gd name="T45" fmla="*/ 79 h 81"/>
                <a:gd name="T46" fmla="*/ 52 w 72"/>
                <a:gd name="T47" fmla="*/ 77 h 81"/>
                <a:gd name="T48" fmla="*/ 55 w 72"/>
                <a:gd name="T49" fmla="*/ 75 h 81"/>
                <a:gd name="T50" fmla="*/ 59 w 72"/>
                <a:gd name="T51" fmla="*/ 70 h 81"/>
                <a:gd name="T52" fmla="*/ 63 w 72"/>
                <a:gd name="T53" fmla="*/ 66 h 81"/>
                <a:gd name="T54" fmla="*/ 55 w 72"/>
                <a:gd name="T55" fmla="*/ 60 h 81"/>
                <a:gd name="T56" fmla="*/ 52 w 72"/>
                <a:gd name="T57" fmla="*/ 53 h 81"/>
                <a:gd name="T58" fmla="*/ 51 w 72"/>
                <a:gd name="T59" fmla="*/ 49 h 81"/>
                <a:gd name="T60" fmla="*/ 60 w 72"/>
                <a:gd name="T61" fmla="*/ 46 h 81"/>
                <a:gd name="T62" fmla="*/ 66 w 72"/>
                <a:gd name="T63" fmla="*/ 43 h 81"/>
                <a:gd name="T64" fmla="*/ 71 w 72"/>
                <a:gd name="T65" fmla="*/ 42 h 81"/>
                <a:gd name="T66" fmla="*/ 71 w 72"/>
                <a:gd name="T67" fmla="*/ 38 h 81"/>
                <a:gd name="T68" fmla="*/ 69 w 72"/>
                <a:gd name="T69" fmla="*/ 31 h 81"/>
                <a:gd name="T70" fmla="*/ 68 w 72"/>
                <a:gd name="T71" fmla="*/ 27 h 81"/>
                <a:gd name="T72" fmla="*/ 66 w 72"/>
                <a:gd name="T73" fmla="*/ 23 h 81"/>
                <a:gd name="T74" fmla="*/ 66 w 72"/>
                <a:gd name="T75" fmla="*/ 20 h 81"/>
                <a:gd name="T76" fmla="*/ 66 w 72"/>
                <a:gd name="T77" fmla="*/ 12 h 81"/>
                <a:gd name="T78" fmla="*/ 66 w 72"/>
                <a:gd name="T79" fmla="*/ 11 h 81"/>
                <a:gd name="T80" fmla="*/ 65 w 72"/>
                <a:gd name="T81" fmla="*/ 10 h 81"/>
                <a:gd name="T82" fmla="*/ 60 w 72"/>
                <a:gd name="T83" fmla="*/ 7 h 81"/>
                <a:gd name="T84" fmla="*/ 61 w 72"/>
                <a:gd name="T85" fmla="*/ 2 h 81"/>
                <a:gd name="T86" fmla="*/ 54 w 72"/>
                <a:gd name="T87" fmla="*/ 4 h 81"/>
                <a:gd name="T88" fmla="*/ 45 w 72"/>
                <a:gd name="T89" fmla="*/ 10 h 81"/>
                <a:gd name="T90" fmla="*/ 41 w 72"/>
                <a:gd name="T91" fmla="*/ 7 h 81"/>
                <a:gd name="T92" fmla="*/ 38 w 72"/>
                <a:gd name="T93" fmla="*/ 5 h 81"/>
                <a:gd name="T94" fmla="*/ 32 w 72"/>
                <a:gd name="T95" fmla="*/ 2 h 81"/>
                <a:gd name="T96" fmla="*/ 31 w 72"/>
                <a:gd name="T97" fmla="*/ 0 h 81"/>
                <a:gd name="T98" fmla="*/ 28 w 72"/>
                <a:gd name="T99" fmla="*/ 0 h 81"/>
                <a:gd name="T100" fmla="*/ 21 w 72"/>
                <a:gd name="T101" fmla="*/ 0 h 81"/>
                <a:gd name="T102" fmla="*/ 22 w 72"/>
                <a:gd name="T103" fmla="*/ 4 h 81"/>
                <a:gd name="T104" fmla="*/ 25 w 72"/>
                <a:gd name="T105" fmla="*/ 10 h 81"/>
                <a:gd name="T106" fmla="*/ 21 w 72"/>
                <a:gd name="T107" fmla="*/ 14 h 81"/>
                <a:gd name="T108" fmla="*/ 15 w 72"/>
                <a:gd name="T109" fmla="*/ 13 h 81"/>
                <a:gd name="T110" fmla="*/ 9 w 72"/>
                <a:gd name="T111" fmla="*/ 14 h 81"/>
                <a:gd name="T112" fmla="*/ 9 w 72"/>
                <a:gd name="T113" fmla="*/ 15 h 81"/>
                <a:gd name="T114" fmla="*/ 9 w 72"/>
                <a:gd name="T115" fmla="*/ 2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2" h="81">
                  <a:moveTo>
                    <a:pt x="9" y="21"/>
                  </a:moveTo>
                  <a:cubicBezTo>
                    <a:pt x="7" y="24"/>
                    <a:pt x="5" y="24"/>
                    <a:pt x="5" y="25"/>
                  </a:cubicBezTo>
                  <a:cubicBezTo>
                    <a:pt x="6" y="25"/>
                    <a:pt x="8" y="28"/>
                    <a:pt x="8" y="29"/>
                  </a:cubicBezTo>
                  <a:cubicBezTo>
                    <a:pt x="7" y="30"/>
                    <a:pt x="6" y="29"/>
                    <a:pt x="6" y="32"/>
                  </a:cubicBezTo>
                  <a:cubicBezTo>
                    <a:pt x="6" y="34"/>
                    <a:pt x="3" y="34"/>
                    <a:pt x="2" y="34"/>
                  </a:cubicBezTo>
                  <a:cubicBezTo>
                    <a:pt x="0" y="34"/>
                    <a:pt x="2" y="36"/>
                    <a:pt x="1" y="38"/>
                  </a:cubicBezTo>
                  <a:cubicBezTo>
                    <a:pt x="0" y="39"/>
                    <a:pt x="0" y="43"/>
                    <a:pt x="0" y="44"/>
                  </a:cubicBezTo>
                  <a:cubicBezTo>
                    <a:pt x="0" y="45"/>
                    <a:pt x="3" y="48"/>
                    <a:pt x="2" y="49"/>
                  </a:cubicBezTo>
                  <a:cubicBezTo>
                    <a:pt x="2" y="50"/>
                    <a:pt x="0" y="51"/>
                    <a:pt x="1" y="52"/>
                  </a:cubicBezTo>
                  <a:cubicBezTo>
                    <a:pt x="1" y="53"/>
                    <a:pt x="3" y="54"/>
                    <a:pt x="3" y="59"/>
                  </a:cubicBezTo>
                  <a:cubicBezTo>
                    <a:pt x="4" y="59"/>
                    <a:pt x="5" y="59"/>
                    <a:pt x="5" y="60"/>
                  </a:cubicBezTo>
                  <a:cubicBezTo>
                    <a:pt x="6" y="61"/>
                    <a:pt x="8" y="62"/>
                    <a:pt x="10" y="62"/>
                  </a:cubicBezTo>
                  <a:cubicBezTo>
                    <a:pt x="12" y="62"/>
                    <a:pt x="13" y="64"/>
                    <a:pt x="14" y="64"/>
                  </a:cubicBezTo>
                  <a:cubicBezTo>
                    <a:pt x="15" y="63"/>
                    <a:pt x="18" y="64"/>
                    <a:pt x="16" y="66"/>
                  </a:cubicBezTo>
                  <a:cubicBezTo>
                    <a:pt x="14" y="68"/>
                    <a:pt x="13" y="71"/>
                    <a:pt x="13" y="73"/>
                  </a:cubicBezTo>
                  <a:cubicBezTo>
                    <a:pt x="12" y="74"/>
                    <a:pt x="12" y="76"/>
                    <a:pt x="12" y="78"/>
                  </a:cubicBezTo>
                  <a:cubicBezTo>
                    <a:pt x="14" y="78"/>
                    <a:pt x="18" y="78"/>
                    <a:pt x="19" y="77"/>
                  </a:cubicBezTo>
                  <a:cubicBezTo>
                    <a:pt x="21" y="77"/>
                    <a:pt x="22" y="77"/>
                    <a:pt x="24" y="77"/>
                  </a:cubicBezTo>
                  <a:cubicBezTo>
                    <a:pt x="26" y="78"/>
                    <a:pt x="28" y="79"/>
                    <a:pt x="29" y="79"/>
                  </a:cubicBezTo>
                  <a:cubicBezTo>
                    <a:pt x="29" y="79"/>
                    <a:pt x="29" y="78"/>
                    <a:pt x="30" y="78"/>
                  </a:cubicBezTo>
                  <a:cubicBezTo>
                    <a:pt x="32" y="78"/>
                    <a:pt x="33" y="81"/>
                    <a:pt x="35" y="80"/>
                  </a:cubicBezTo>
                  <a:cubicBezTo>
                    <a:pt x="36" y="78"/>
                    <a:pt x="38" y="78"/>
                    <a:pt x="39" y="79"/>
                  </a:cubicBezTo>
                  <a:cubicBezTo>
                    <a:pt x="41" y="80"/>
                    <a:pt x="43" y="80"/>
                    <a:pt x="44" y="79"/>
                  </a:cubicBezTo>
                  <a:cubicBezTo>
                    <a:pt x="45" y="77"/>
                    <a:pt x="51" y="76"/>
                    <a:pt x="52" y="77"/>
                  </a:cubicBezTo>
                  <a:cubicBezTo>
                    <a:pt x="53" y="77"/>
                    <a:pt x="57" y="79"/>
                    <a:pt x="55" y="75"/>
                  </a:cubicBezTo>
                  <a:cubicBezTo>
                    <a:pt x="54" y="70"/>
                    <a:pt x="58" y="71"/>
                    <a:pt x="59" y="70"/>
                  </a:cubicBezTo>
                  <a:cubicBezTo>
                    <a:pt x="59" y="68"/>
                    <a:pt x="64" y="67"/>
                    <a:pt x="63" y="66"/>
                  </a:cubicBezTo>
                  <a:cubicBezTo>
                    <a:pt x="62" y="65"/>
                    <a:pt x="56" y="61"/>
                    <a:pt x="55" y="60"/>
                  </a:cubicBezTo>
                  <a:cubicBezTo>
                    <a:pt x="53" y="59"/>
                    <a:pt x="53" y="55"/>
                    <a:pt x="52" y="53"/>
                  </a:cubicBezTo>
                  <a:cubicBezTo>
                    <a:pt x="51" y="51"/>
                    <a:pt x="49" y="49"/>
                    <a:pt x="51" y="49"/>
                  </a:cubicBezTo>
                  <a:cubicBezTo>
                    <a:pt x="54" y="48"/>
                    <a:pt x="58" y="47"/>
                    <a:pt x="60" y="46"/>
                  </a:cubicBezTo>
                  <a:cubicBezTo>
                    <a:pt x="62" y="44"/>
                    <a:pt x="65" y="44"/>
                    <a:pt x="66" y="43"/>
                  </a:cubicBezTo>
                  <a:cubicBezTo>
                    <a:pt x="68" y="41"/>
                    <a:pt x="70" y="43"/>
                    <a:pt x="71" y="42"/>
                  </a:cubicBezTo>
                  <a:cubicBezTo>
                    <a:pt x="71" y="41"/>
                    <a:pt x="72" y="39"/>
                    <a:pt x="71" y="38"/>
                  </a:cubicBezTo>
                  <a:cubicBezTo>
                    <a:pt x="70" y="37"/>
                    <a:pt x="69" y="35"/>
                    <a:pt x="69" y="31"/>
                  </a:cubicBezTo>
                  <a:cubicBezTo>
                    <a:pt x="69" y="28"/>
                    <a:pt x="68" y="29"/>
                    <a:pt x="68" y="27"/>
                  </a:cubicBezTo>
                  <a:cubicBezTo>
                    <a:pt x="68" y="26"/>
                    <a:pt x="67" y="24"/>
                    <a:pt x="66" y="23"/>
                  </a:cubicBezTo>
                  <a:cubicBezTo>
                    <a:pt x="65" y="23"/>
                    <a:pt x="64" y="22"/>
                    <a:pt x="66" y="20"/>
                  </a:cubicBezTo>
                  <a:cubicBezTo>
                    <a:pt x="67" y="18"/>
                    <a:pt x="66" y="13"/>
                    <a:pt x="66" y="12"/>
                  </a:cubicBezTo>
                  <a:cubicBezTo>
                    <a:pt x="66" y="11"/>
                    <a:pt x="66" y="11"/>
                    <a:pt x="66" y="11"/>
                  </a:cubicBezTo>
                  <a:cubicBezTo>
                    <a:pt x="65" y="11"/>
                    <a:pt x="65" y="10"/>
                    <a:pt x="65" y="10"/>
                  </a:cubicBezTo>
                  <a:cubicBezTo>
                    <a:pt x="65" y="8"/>
                    <a:pt x="63" y="7"/>
                    <a:pt x="60" y="7"/>
                  </a:cubicBezTo>
                  <a:cubicBezTo>
                    <a:pt x="57" y="7"/>
                    <a:pt x="62" y="4"/>
                    <a:pt x="61" y="2"/>
                  </a:cubicBezTo>
                  <a:cubicBezTo>
                    <a:pt x="60" y="1"/>
                    <a:pt x="57" y="5"/>
                    <a:pt x="54" y="4"/>
                  </a:cubicBezTo>
                  <a:cubicBezTo>
                    <a:pt x="51" y="3"/>
                    <a:pt x="47" y="8"/>
                    <a:pt x="45" y="10"/>
                  </a:cubicBezTo>
                  <a:cubicBezTo>
                    <a:pt x="42" y="12"/>
                    <a:pt x="39" y="9"/>
                    <a:pt x="41" y="7"/>
                  </a:cubicBezTo>
                  <a:cubicBezTo>
                    <a:pt x="43" y="4"/>
                    <a:pt x="41" y="4"/>
                    <a:pt x="38" y="5"/>
                  </a:cubicBezTo>
                  <a:cubicBezTo>
                    <a:pt x="35" y="6"/>
                    <a:pt x="32" y="5"/>
                    <a:pt x="32" y="2"/>
                  </a:cubicBezTo>
                  <a:cubicBezTo>
                    <a:pt x="32" y="2"/>
                    <a:pt x="32" y="1"/>
                    <a:pt x="31" y="0"/>
                  </a:cubicBezTo>
                  <a:cubicBezTo>
                    <a:pt x="30" y="1"/>
                    <a:pt x="29" y="1"/>
                    <a:pt x="28" y="0"/>
                  </a:cubicBezTo>
                  <a:cubicBezTo>
                    <a:pt x="27" y="0"/>
                    <a:pt x="24" y="0"/>
                    <a:pt x="21" y="0"/>
                  </a:cubicBezTo>
                  <a:cubicBezTo>
                    <a:pt x="22" y="1"/>
                    <a:pt x="23" y="2"/>
                    <a:pt x="22" y="4"/>
                  </a:cubicBezTo>
                  <a:cubicBezTo>
                    <a:pt x="21" y="6"/>
                    <a:pt x="23" y="7"/>
                    <a:pt x="25" y="10"/>
                  </a:cubicBezTo>
                  <a:cubicBezTo>
                    <a:pt x="26" y="13"/>
                    <a:pt x="21" y="12"/>
                    <a:pt x="21" y="14"/>
                  </a:cubicBezTo>
                  <a:cubicBezTo>
                    <a:pt x="21" y="16"/>
                    <a:pt x="17" y="14"/>
                    <a:pt x="15" y="13"/>
                  </a:cubicBezTo>
                  <a:cubicBezTo>
                    <a:pt x="14" y="12"/>
                    <a:pt x="9" y="13"/>
                    <a:pt x="9" y="14"/>
                  </a:cubicBezTo>
                  <a:cubicBezTo>
                    <a:pt x="9" y="14"/>
                    <a:pt x="9" y="15"/>
                    <a:pt x="9" y="15"/>
                  </a:cubicBezTo>
                  <a:cubicBezTo>
                    <a:pt x="10" y="18"/>
                    <a:pt x="10" y="20"/>
                    <a:pt x="9" y="21"/>
                  </a:cubicBezTo>
                  <a:close/>
                </a:path>
              </a:pathLst>
            </a:custGeom>
            <a:grpFill/>
            <a:ln w="9525" cap="flat">
              <a:solidFill>
                <a:schemeClr val="bg1">
                  <a:lumMod val="85000"/>
                </a:schemeClr>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2400" dirty="0"/>
            </a:p>
          </p:txBody>
        </p:sp>
        <p:sp>
          <p:nvSpPr>
            <p:cNvPr id="118" name="Freeform 89">
              <a:extLst>
                <a:ext uri="{FF2B5EF4-FFF2-40B4-BE49-F238E27FC236}">
                  <a16:creationId xmlns:a16="http://schemas.microsoft.com/office/drawing/2014/main" id="{741F4D99-0BA2-4733-9333-05D679AE665C}"/>
                </a:ext>
              </a:extLst>
            </p:cNvPr>
            <p:cNvSpPr>
              <a:spLocks/>
            </p:cNvSpPr>
            <p:nvPr/>
          </p:nvSpPr>
          <p:spPr bwMode="auto">
            <a:xfrm>
              <a:off x="4770438" y="1354138"/>
              <a:ext cx="214313" cy="339725"/>
            </a:xfrm>
            <a:custGeom>
              <a:avLst/>
              <a:gdLst>
                <a:gd name="T0" fmla="*/ 72 w 85"/>
                <a:gd name="T1" fmla="*/ 113 h 135"/>
                <a:gd name="T2" fmla="*/ 84 w 85"/>
                <a:gd name="T3" fmla="*/ 102 h 135"/>
                <a:gd name="T4" fmla="*/ 82 w 85"/>
                <a:gd name="T5" fmla="*/ 96 h 135"/>
                <a:gd name="T6" fmla="*/ 72 w 85"/>
                <a:gd name="T7" fmla="*/ 88 h 135"/>
                <a:gd name="T8" fmla="*/ 77 w 85"/>
                <a:gd name="T9" fmla="*/ 83 h 135"/>
                <a:gd name="T10" fmla="*/ 72 w 85"/>
                <a:gd name="T11" fmla="*/ 79 h 135"/>
                <a:gd name="T12" fmla="*/ 74 w 85"/>
                <a:gd name="T13" fmla="*/ 75 h 135"/>
                <a:gd name="T14" fmla="*/ 70 w 85"/>
                <a:gd name="T15" fmla="*/ 72 h 135"/>
                <a:gd name="T16" fmla="*/ 71 w 85"/>
                <a:gd name="T17" fmla="*/ 70 h 135"/>
                <a:gd name="T18" fmla="*/ 70 w 85"/>
                <a:gd name="T19" fmla="*/ 64 h 135"/>
                <a:gd name="T20" fmla="*/ 73 w 85"/>
                <a:gd name="T21" fmla="*/ 59 h 135"/>
                <a:gd name="T22" fmla="*/ 65 w 85"/>
                <a:gd name="T23" fmla="*/ 47 h 135"/>
                <a:gd name="T24" fmla="*/ 68 w 85"/>
                <a:gd name="T25" fmla="*/ 42 h 135"/>
                <a:gd name="T26" fmla="*/ 73 w 85"/>
                <a:gd name="T27" fmla="*/ 36 h 135"/>
                <a:gd name="T28" fmla="*/ 67 w 85"/>
                <a:gd name="T29" fmla="*/ 30 h 135"/>
                <a:gd name="T30" fmla="*/ 62 w 85"/>
                <a:gd name="T31" fmla="*/ 27 h 135"/>
                <a:gd name="T32" fmla="*/ 61 w 85"/>
                <a:gd name="T33" fmla="*/ 23 h 135"/>
                <a:gd name="T34" fmla="*/ 62 w 85"/>
                <a:gd name="T35" fmla="*/ 19 h 135"/>
                <a:gd name="T36" fmla="*/ 65 w 85"/>
                <a:gd name="T37" fmla="*/ 16 h 135"/>
                <a:gd name="T38" fmla="*/ 67 w 85"/>
                <a:gd name="T39" fmla="*/ 13 h 135"/>
                <a:gd name="T40" fmla="*/ 67 w 85"/>
                <a:gd name="T41" fmla="*/ 9 h 135"/>
                <a:gd name="T42" fmla="*/ 58 w 85"/>
                <a:gd name="T43" fmla="*/ 3 h 135"/>
                <a:gd name="T44" fmla="*/ 52 w 85"/>
                <a:gd name="T45" fmla="*/ 3 h 135"/>
                <a:gd name="T46" fmla="*/ 44 w 85"/>
                <a:gd name="T47" fmla="*/ 5 h 135"/>
                <a:gd name="T48" fmla="*/ 39 w 85"/>
                <a:gd name="T49" fmla="*/ 10 h 135"/>
                <a:gd name="T50" fmla="*/ 37 w 85"/>
                <a:gd name="T51" fmla="*/ 17 h 135"/>
                <a:gd name="T52" fmla="*/ 34 w 85"/>
                <a:gd name="T53" fmla="*/ 22 h 135"/>
                <a:gd name="T54" fmla="*/ 29 w 85"/>
                <a:gd name="T55" fmla="*/ 21 h 135"/>
                <a:gd name="T56" fmla="*/ 23 w 85"/>
                <a:gd name="T57" fmla="*/ 20 h 135"/>
                <a:gd name="T58" fmla="*/ 14 w 85"/>
                <a:gd name="T59" fmla="*/ 20 h 135"/>
                <a:gd name="T60" fmla="*/ 6 w 85"/>
                <a:gd name="T61" fmla="*/ 13 h 135"/>
                <a:gd name="T62" fmla="*/ 0 w 85"/>
                <a:gd name="T63" fmla="*/ 17 h 135"/>
                <a:gd name="T64" fmla="*/ 9 w 85"/>
                <a:gd name="T65" fmla="*/ 24 h 135"/>
                <a:gd name="T66" fmla="*/ 21 w 85"/>
                <a:gd name="T67" fmla="*/ 31 h 135"/>
                <a:gd name="T68" fmla="*/ 21 w 85"/>
                <a:gd name="T69" fmla="*/ 38 h 135"/>
                <a:gd name="T70" fmla="*/ 23 w 85"/>
                <a:gd name="T71" fmla="*/ 45 h 135"/>
                <a:gd name="T72" fmla="*/ 23 w 85"/>
                <a:gd name="T73" fmla="*/ 52 h 135"/>
                <a:gd name="T74" fmla="*/ 24 w 85"/>
                <a:gd name="T75" fmla="*/ 57 h 135"/>
                <a:gd name="T76" fmla="*/ 25 w 85"/>
                <a:gd name="T77" fmla="*/ 61 h 135"/>
                <a:gd name="T78" fmla="*/ 32 w 85"/>
                <a:gd name="T79" fmla="*/ 63 h 135"/>
                <a:gd name="T80" fmla="*/ 34 w 85"/>
                <a:gd name="T81" fmla="*/ 69 h 135"/>
                <a:gd name="T82" fmla="*/ 33 w 85"/>
                <a:gd name="T83" fmla="*/ 72 h 135"/>
                <a:gd name="T84" fmla="*/ 29 w 85"/>
                <a:gd name="T85" fmla="*/ 76 h 135"/>
                <a:gd name="T86" fmla="*/ 20 w 85"/>
                <a:gd name="T87" fmla="*/ 84 h 135"/>
                <a:gd name="T88" fmla="*/ 16 w 85"/>
                <a:gd name="T89" fmla="*/ 88 h 135"/>
                <a:gd name="T90" fmla="*/ 11 w 85"/>
                <a:gd name="T91" fmla="*/ 92 h 135"/>
                <a:gd name="T92" fmla="*/ 6 w 85"/>
                <a:gd name="T93" fmla="*/ 95 h 135"/>
                <a:gd name="T94" fmla="*/ 2 w 85"/>
                <a:gd name="T95" fmla="*/ 100 h 135"/>
                <a:gd name="T96" fmla="*/ 3 w 85"/>
                <a:gd name="T97" fmla="*/ 104 h 135"/>
                <a:gd name="T98" fmla="*/ 3 w 85"/>
                <a:gd name="T99" fmla="*/ 110 h 135"/>
                <a:gd name="T100" fmla="*/ 5 w 85"/>
                <a:gd name="T101" fmla="*/ 119 h 135"/>
                <a:gd name="T102" fmla="*/ 3 w 85"/>
                <a:gd name="T103" fmla="*/ 127 h 135"/>
                <a:gd name="T104" fmla="*/ 10 w 85"/>
                <a:gd name="T105" fmla="*/ 130 h 135"/>
                <a:gd name="T106" fmla="*/ 15 w 85"/>
                <a:gd name="T107" fmla="*/ 133 h 135"/>
                <a:gd name="T108" fmla="*/ 24 w 85"/>
                <a:gd name="T109" fmla="*/ 135 h 135"/>
                <a:gd name="T110" fmla="*/ 49 w 85"/>
                <a:gd name="T111" fmla="*/ 129 h 135"/>
                <a:gd name="T112" fmla="*/ 56 w 85"/>
                <a:gd name="T113" fmla="*/ 128 h 135"/>
                <a:gd name="T114" fmla="*/ 60 w 85"/>
                <a:gd name="T115" fmla="*/ 123 h 135"/>
                <a:gd name="T116" fmla="*/ 72 w 85"/>
                <a:gd name="T117" fmla="*/ 113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5" h="135">
                  <a:moveTo>
                    <a:pt x="72" y="113"/>
                  </a:moveTo>
                  <a:cubicBezTo>
                    <a:pt x="74" y="109"/>
                    <a:pt x="83" y="106"/>
                    <a:pt x="84" y="102"/>
                  </a:cubicBezTo>
                  <a:cubicBezTo>
                    <a:pt x="85" y="100"/>
                    <a:pt x="85" y="99"/>
                    <a:pt x="82" y="96"/>
                  </a:cubicBezTo>
                  <a:cubicBezTo>
                    <a:pt x="79" y="92"/>
                    <a:pt x="72" y="90"/>
                    <a:pt x="72" y="88"/>
                  </a:cubicBezTo>
                  <a:cubicBezTo>
                    <a:pt x="71" y="86"/>
                    <a:pt x="77" y="86"/>
                    <a:pt x="77" y="83"/>
                  </a:cubicBezTo>
                  <a:cubicBezTo>
                    <a:pt x="76" y="81"/>
                    <a:pt x="74" y="81"/>
                    <a:pt x="72" y="79"/>
                  </a:cubicBezTo>
                  <a:cubicBezTo>
                    <a:pt x="71" y="77"/>
                    <a:pt x="74" y="76"/>
                    <a:pt x="74" y="75"/>
                  </a:cubicBezTo>
                  <a:cubicBezTo>
                    <a:pt x="73" y="74"/>
                    <a:pt x="70" y="74"/>
                    <a:pt x="70" y="72"/>
                  </a:cubicBezTo>
                  <a:cubicBezTo>
                    <a:pt x="69" y="71"/>
                    <a:pt x="72" y="71"/>
                    <a:pt x="71" y="70"/>
                  </a:cubicBezTo>
                  <a:cubicBezTo>
                    <a:pt x="71" y="69"/>
                    <a:pt x="69" y="66"/>
                    <a:pt x="70" y="64"/>
                  </a:cubicBezTo>
                  <a:cubicBezTo>
                    <a:pt x="72" y="62"/>
                    <a:pt x="76" y="64"/>
                    <a:pt x="73" y="59"/>
                  </a:cubicBezTo>
                  <a:cubicBezTo>
                    <a:pt x="70" y="54"/>
                    <a:pt x="66" y="48"/>
                    <a:pt x="65" y="47"/>
                  </a:cubicBezTo>
                  <a:cubicBezTo>
                    <a:pt x="64" y="45"/>
                    <a:pt x="66" y="43"/>
                    <a:pt x="68" y="42"/>
                  </a:cubicBezTo>
                  <a:cubicBezTo>
                    <a:pt x="69" y="41"/>
                    <a:pt x="73" y="38"/>
                    <a:pt x="73" y="36"/>
                  </a:cubicBezTo>
                  <a:cubicBezTo>
                    <a:pt x="73" y="35"/>
                    <a:pt x="68" y="31"/>
                    <a:pt x="67" y="30"/>
                  </a:cubicBezTo>
                  <a:cubicBezTo>
                    <a:pt x="66" y="30"/>
                    <a:pt x="63" y="30"/>
                    <a:pt x="62" y="27"/>
                  </a:cubicBezTo>
                  <a:cubicBezTo>
                    <a:pt x="61" y="25"/>
                    <a:pt x="60" y="24"/>
                    <a:pt x="61" y="23"/>
                  </a:cubicBezTo>
                  <a:cubicBezTo>
                    <a:pt x="62" y="21"/>
                    <a:pt x="62" y="20"/>
                    <a:pt x="62" y="19"/>
                  </a:cubicBezTo>
                  <a:cubicBezTo>
                    <a:pt x="62" y="17"/>
                    <a:pt x="65" y="18"/>
                    <a:pt x="65" y="16"/>
                  </a:cubicBezTo>
                  <a:cubicBezTo>
                    <a:pt x="65" y="15"/>
                    <a:pt x="66" y="14"/>
                    <a:pt x="67" y="13"/>
                  </a:cubicBezTo>
                  <a:cubicBezTo>
                    <a:pt x="67" y="12"/>
                    <a:pt x="67" y="10"/>
                    <a:pt x="67" y="9"/>
                  </a:cubicBezTo>
                  <a:cubicBezTo>
                    <a:pt x="66" y="7"/>
                    <a:pt x="60" y="6"/>
                    <a:pt x="58" y="3"/>
                  </a:cubicBezTo>
                  <a:cubicBezTo>
                    <a:pt x="57" y="0"/>
                    <a:pt x="53" y="2"/>
                    <a:pt x="52" y="3"/>
                  </a:cubicBezTo>
                  <a:cubicBezTo>
                    <a:pt x="51" y="5"/>
                    <a:pt x="44" y="3"/>
                    <a:pt x="44" y="5"/>
                  </a:cubicBezTo>
                  <a:cubicBezTo>
                    <a:pt x="44" y="7"/>
                    <a:pt x="39" y="8"/>
                    <a:pt x="39" y="10"/>
                  </a:cubicBezTo>
                  <a:cubicBezTo>
                    <a:pt x="39" y="13"/>
                    <a:pt x="41" y="18"/>
                    <a:pt x="37" y="17"/>
                  </a:cubicBezTo>
                  <a:cubicBezTo>
                    <a:pt x="34" y="17"/>
                    <a:pt x="36" y="19"/>
                    <a:pt x="34" y="22"/>
                  </a:cubicBezTo>
                  <a:cubicBezTo>
                    <a:pt x="32" y="25"/>
                    <a:pt x="32" y="20"/>
                    <a:pt x="29" y="21"/>
                  </a:cubicBezTo>
                  <a:cubicBezTo>
                    <a:pt x="27" y="21"/>
                    <a:pt x="24" y="18"/>
                    <a:pt x="23" y="20"/>
                  </a:cubicBezTo>
                  <a:cubicBezTo>
                    <a:pt x="22" y="22"/>
                    <a:pt x="18" y="21"/>
                    <a:pt x="14" y="20"/>
                  </a:cubicBezTo>
                  <a:cubicBezTo>
                    <a:pt x="11" y="19"/>
                    <a:pt x="9" y="14"/>
                    <a:pt x="6" y="13"/>
                  </a:cubicBezTo>
                  <a:cubicBezTo>
                    <a:pt x="4" y="13"/>
                    <a:pt x="1" y="15"/>
                    <a:pt x="0" y="17"/>
                  </a:cubicBezTo>
                  <a:cubicBezTo>
                    <a:pt x="3" y="19"/>
                    <a:pt x="5" y="22"/>
                    <a:pt x="9" y="24"/>
                  </a:cubicBezTo>
                  <a:cubicBezTo>
                    <a:pt x="13" y="26"/>
                    <a:pt x="21" y="28"/>
                    <a:pt x="21" y="31"/>
                  </a:cubicBezTo>
                  <a:cubicBezTo>
                    <a:pt x="20" y="33"/>
                    <a:pt x="19" y="37"/>
                    <a:pt x="21" y="38"/>
                  </a:cubicBezTo>
                  <a:cubicBezTo>
                    <a:pt x="23" y="39"/>
                    <a:pt x="21" y="44"/>
                    <a:pt x="23" y="45"/>
                  </a:cubicBezTo>
                  <a:cubicBezTo>
                    <a:pt x="25" y="47"/>
                    <a:pt x="24" y="52"/>
                    <a:pt x="23" y="52"/>
                  </a:cubicBezTo>
                  <a:cubicBezTo>
                    <a:pt x="21" y="52"/>
                    <a:pt x="23" y="55"/>
                    <a:pt x="24" y="57"/>
                  </a:cubicBezTo>
                  <a:cubicBezTo>
                    <a:pt x="25" y="57"/>
                    <a:pt x="25" y="59"/>
                    <a:pt x="25" y="61"/>
                  </a:cubicBezTo>
                  <a:cubicBezTo>
                    <a:pt x="28" y="61"/>
                    <a:pt x="30" y="62"/>
                    <a:pt x="32" y="63"/>
                  </a:cubicBezTo>
                  <a:cubicBezTo>
                    <a:pt x="35" y="65"/>
                    <a:pt x="34" y="67"/>
                    <a:pt x="34" y="69"/>
                  </a:cubicBezTo>
                  <a:cubicBezTo>
                    <a:pt x="35" y="72"/>
                    <a:pt x="35" y="73"/>
                    <a:pt x="33" y="72"/>
                  </a:cubicBezTo>
                  <a:cubicBezTo>
                    <a:pt x="31" y="71"/>
                    <a:pt x="30" y="72"/>
                    <a:pt x="29" y="76"/>
                  </a:cubicBezTo>
                  <a:cubicBezTo>
                    <a:pt x="28" y="79"/>
                    <a:pt x="23" y="84"/>
                    <a:pt x="20" y="84"/>
                  </a:cubicBezTo>
                  <a:cubicBezTo>
                    <a:pt x="18" y="84"/>
                    <a:pt x="18" y="87"/>
                    <a:pt x="16" y="88"/>
                  </a:cubicBezTo>
                  <a:cubicBezTo>
                    <a:pt x="13" y="88"/>
                    <a:pt x="11" y="89"/>
                    <a:pt x="11" y="92"/>
                  </a:cubicBezTo>
                  <a:cubicBezTo>
                    <a:pt x="12" y="94"/>
                    <a:pt x="8" y="95"/>
                    <a:pt x="6" y="95"/>
                  </a:cubicBezTo>
                  <a:cubicBezTo>
                    <a:pt x="4" y="95"/>
                    <a:pt x="4" y="99"/>
                    <a:pt x="2" y="100"/>
                  </a:cubicBezTo>
                  <a:cubicBezTo>
                    <a:pt x="0" y="101"/>
                    <a:pt x="1" y="102"/>
                    <a:pt x="3" y="104"/>
                  </a:cubicBezTo>
                  <a:cubicBezTo>
                    <a:pt x="4" y="107"/>
                    <a:pt x="3" y="108"/>
                    <a:pt x="3" y="110"/>
                  </a:cubicBezTo>
                  <a:cubicBezTo>
                    <a:pt x="4" y="112"/>
                    <a:pt x="7" y="115"/>
                    <a:pt x="5" y="119"/>
                  </a:cubicBezTo>
                  <a:cubicBezTo>
                    <a:pt x="3" y="123"/>
                    <a:pt x="1" y="128"/>
                    <a:pt x="3" y="127"/>
                  </a:cubicBezTo>
                  <a:cubicBezTo>
                    <a:pt x="4" y="127"/>
                    <a:pt x="8" y="131"/>
                    <a:pt x="10" y="130"/>
                  </a:cubicBezTo>
                  <a:cubicBezTo>
                    <a:pt x="12" y="130"/>
                    <a:pt x="13" y="134"/>
                    <a:pt x="15" y="133"/>
                  </a:cubicBezTo>
                  <a:cubicBezTo>
                    <a:pt x="17" y="132"/>
                    <a:pt x="17" y="135"/>
                    <a:pt x="24" y="135"/>
                  </a:cubicBezTo>
                  <a:cubicBezTo>
                    <a:pt x="30" y="135"/>
                    <a:pt x="44" y="129"/>
                    <a:pt x="49" y="129"/>
                  </a:cubicBezTo>
                  <a:cubicBezTo>
                    <a:pt x="52" y="129"/>
                    <a:pt x="54" y="129"/>
                    <a:pt x="56" y="128"/>
                  </a:cubicBezTo>
                  <a:cubicBezTo>
                    <a:pt x="57" y="127"/>
                    <a:pt x="58" y="125"/>
                    <a:pt x="60" y="123"/>
                  </a:cubicBezTo>
                  <a:cubicBezTo>
                    <a:pt x="63" y="120"/>
                    <a:pt x="70" y="118"/>
                    <a:pt x="72" y="113"/>
                  </a:cubicBezTo>
                  <a:close/>
                </a:path>
              </a:pathLst>
            </a:custGeom>
            <a:grpFill/>
            <a:ln w="9525" cap="flat">
              <a:solidFill>
                <a:schemeClr val="bg1">
                  <a:lumMod val="85000"/>
                </a:schemeClr>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2400" dirty="0"/>
            </a:p>
          </p:txBody>
        </p:sp>
        <p:sp>
          <p:nvSpPr>
            <p:cNvPr id="119" name="Freeform 90">
              <a:extLst>
                <a:ext uri="{FF2B5EF4-FFF2-40B4-BE49-F238E27FC236}">
                  <a16:creationId xmlns:a16="http://schemas.microsoft.com/office/drawing/2014/main" id="{6A08B58A-3418-4438-8AC2-A6C459E482D8}"/>
                </a:ext>
              </a:extLst>
            </p:cNvPr>
            <p:cNvSpPr>
              <a:spLocks/>
            </p:cNvSpPr>
            <p:nvPr/>
          </p:nvSpPr>
          <p:spPr bwMode="auto">
            <a:xfrm>
              <a:off x="5041901" y="2416175"/>
              <a:ext cx="427038" cy="341313"/>
            </a:xfrm>
            <a:custGeom>
              <a:avLst/>
              <a:gdLst>
                <a:gd name="T0" fmla="*/ 102 w 170"/>
                <a:gd name="T1" fmla="*/ 29 h 136"/>
                <a:gd name="T2" fmla="*/ 87 w 170"/>
                <a:gd name="T3" fmla="*/ 27 h 136"/>
                <a:gd name="T4" fmla="*/ 78 w 170"/>
                <a:gd name="T5" fmla="*/ 24 h 136"/>
                <a:gd name="T6" fmla="*/ 59 w 170"/>
                <a:gd name="T7" fmla="*/ 10 h 136"/>
                <a:gd name="T8" fmla="*/ 43 w 170"/>
                <a:gd name="T9" fmla="*/ 0 h 136"/>
                <a:gd name="T10" fmla="*/ 36 w 170"/>
                <a:gd name="T11" fmla="*/ 0 h 136"/>
                <a:gd name="T12" fmla="*/ 28 w 170"/>
                <a:gd name="T13" fmla="*/ 3 h 136"/>
                <a:gd name="T14" fmla="*/ 20 w 170"/>
                <a:gd name="T15" fmla="*/ 8 h 136"/>
                <a:gd name="T16" fmla="*/ 26 w 170"/>
                <a:gd name="T17" fmla="*/ 15 h 136"/>
                <a:gd name="T18" fmla="*/ 21 w 170"/>
                <a:gd name="T19" fmla="*/ 19 h 136"/>
                <a:gd name="T20" fmla="*/ 16 w 170"/>
                <a:gd name="T21" fmla="*/ 21 h 136"/>
                <a:gd name="T22" fmla="*/ 10 w 170"/>
                <a:gd name="T23" fmla="*/ 26 h 136"/>
                <a:gd name="T24" fmla="*/ 2 w 170"/>
                <a:gd name="T25" fmla="*/ 22 h 136"/>
                <a:gd name="T26" fmla="*/ 1 w 170"/>
                <a:gd name="T27" fmla="*/ 25 h 136"/>
                <a:gd name="T28" fmla="*/ 1 w 170"/>
                <a:gd name="T29" fmla="*/ 27 h 136"/>
                <a:gd name="T30" fmla="*/ 2 w 170"/>
                <a:gd name="T31" fmla="*/ 36 h 136"/>
                <a:gd name="T32" fmla="*/ 8 w 170"/>
                <a:gd name="T33" fmla="*/ 44 h 136"/>
                <a:gd name="T34" fmla="*/ 20 w 170"/>
                <a:gd name="T35" fmla="*/ 62 h 136"/>
                <a:gd name="T36" fmla="*/ 26 w 170"/>
                <a:gd name="T37" fmla="*/ 71 h 136"/>
                <a:gd name="T38" fmla="*/ 33 w 170"/>
                <a:gd name="T39" fmla="*/ 80 h 136"/>
                <a:gd name="T40" fmla="*/ 36 w 170"/>
                <a:gd name="T41" fmla="*/ 89 h 136"/>
                <a:gd name="T42" fmla="*/ 42 w 170"/>
                <a:gd name="T43" fmla="*/ 102 h 136"/>
                <a:gd name="T44" fmla="*/ 51 w 170"/>
                <a:gd name="T45" fmla="*/ 113 h 136"/>
                <a:gd name="T46" fmla="*/ 59 w 170"/>
                <a:gd name="T47" fmla="*/ 125 h 136"/>
                <a:gd name="T48" fmla="*/ 61 w 170"/>
                <a:gd name="T49" fmla="*/ 131 h 136"/>
                <a:gd name="T50" fmla="*/ 64 w 170"/>
                <a:gd name="T51" fmla="*/ 136 h 136"/>
                <a:gd name="T52" fmla="*/ 68 w 170"/>
                <a:gd name="T53" fmla="*/ 134 h 136"/>
                <a:gd name="T54" fmla="*/ 68 w 170"/>
                <a:gd name="T55" fmla="*/ 130 h 136"/>
                <a:gd name="T56" fmla="*/ 71 w 170"/>
                <a:gd name="T57" fmla="*/ 127 h 136"/>
                <a:gd name="T58" fmla="*/ 77 w 170"/>
                <a:gd name="T59" fmla="*/ 128 h 136"/>
                <a:gd name="T60" fmla="*/ 87 w 170"/>
                <a:gd name="T61" fmla="*/ 129 h 136"/>
                <a:gd name="T62" fmla="*/ 98 w 170"/>
                <a:gd name="T63" fmla="*/ 130 h 136"/>
                <a:gd name="T64" fmla="*/ 104 w 170"/>
                <a:gd name="T65" fmla="*/ 128 h 136"/>
                <a:gd name="T66" fmla="*/ 116 w 170"/>
                <a:gd name="T67" fmla="*/ 117 h 136"/>
                <a:gd name="T68" fmla="*/ 132 w 170"/>
                <a:gd name="T69" fmla="*/ 117 h 136"/>
                <a:gd name="T70" fmla="*/ 164 w 170"/>
                <a:gd name="T71" fmla="*/ 106 h 136"/>
                <a:gd name="T72" fmla="*/ 170 w 170"/>
                <a:gd name="T73" fmla="*/ 89 h 136"/>
                <a:gd name="T74" fmla="*/ 166 w 170"/>
                <a:gd name="T75" fmla="*/ 83 h 136"/>
                <a:gd name="T76" fmla="*/ 145 w 170"/>
                <a:gd name="T77" fmla="*/ 81 h 136"/>
                <a:gd name="T78" fmla="*/ 139 w 170"/>
                <a:gd name="T79" fmla="*/ 73 h 136"/>
                <a:gd name="T80" fmla="*/ 136 w 170"/>
                <a:gd name="T81" fmla="*/ 67 h 136"/>
                <a:gd name="T82" fmla="*/ 129 w 170"/>
                <a:gd name="T83" fmla="*/ 63 h 136"/>
                <a:gd name="T84" fmla="*/ 125 w 170"/>
                <a:gd name="T85" fmla="*/ 54 h 136"/>
                <a:gd name="T86" fmla="*/ 121 w 170"/>
                <a:gd name="T87" fmla="*/ 45 h 136"/>
                <a:gd name="T88" fmla="*/ 113 w 170"/>
                <a:gd name="T89" fmla="*/ 36 h 136"/>
                <a:gd name="T90" fmla="*/ 112 w 170"/>
                <a:gd name="T91" fmla="*/ 32 h 136"/>
                <a:gd name="T92" fmla="*/ 106 w 170"/>
                <a:gd name="T93" fmla="*/ 32 h 136"/>
                <a:gd name="T94" fmla="*/ 102 w 170"/>
                <a:gd name="T95" fmla="*/ 29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70" h="136">
                  <a:moveTo>
                    <a:pt x="102" y="29"/>
                  </a:moveTo>
                  <a:cubicBezTo>
                    <a:pt x="102" y="29"/>
                    <a:pt x="89" y="27"/>
                    <a:pt x="87" y="27"/>
                  </a:cubicBezTo>
                  <a:cubicBezTo>
                    <a:pt x="86" y="27"/>
                    <a:pt x="81" y="26"/>
                    <a:pt x="78" y="24"/>
                  </a:cubicBezTo>
                  <a:cubicBezTo>
                    <a:pt x="75" y="21"/>
                    <a:pt x="61" y="11"/>
                    <a:pt x="59" y="10"/>
                  </a:cubicBezTo>
                  <a:cubicBezTo>
                    <a:pt x="56" y="8"/>
                    <a:pt x="46" y="1"/>
                    <a:pt x="43" y="0"/>
                  </a:cubicBezTo>
                  <a:cubicBezTo>
                    <a:pt x="40" y="0"/>
                    <a:pt x="40" y="0"/>
                    <a:pt x="36" y="0"/>
                  </a:cubicBezTo>
                  <a:cubicBezTo>
                    <a:pt x="33" y="0"/>
                    <a:pt x="34" y="3"/>
                    <a:pt x="28" y="3"/>
                  </a:cubicBezTo>
                  <a:cubicBezTo>
                    <a:pt x="21" y="3"/>
                    <a:pt x="18" y="7"/>
                    <a:pt x="20" y="8"/>
                  </a:cubicBezTo>
                  <a:cubicBezTo>
                    <a:pt x="22" y="9"/>
                    <a:pt x="28" y="14"/>
                    <a:pt x="26" y="15"/>
                  </a:cubicBezTo>
                  <a:cubicBezTo>
                    <a:pt x="24" y="16"/>
                    <a:pt x="24" y="19"/>
                    <a:pt x="21" y="19"/>
                  </a:cubicBezTo>
                  <a:cubicBezTo>
                    <a:pt x="19" y="19"/>
                    <a:pt x="16" y="19"/>
                    <a:pt x="16" y="21"/>
                  </a:cubicBezTo>
                  <a:cubicBezTo>
                    <a:pt x="16" y="23"/>
                    <a:pt x="13" y="26"/>
                    <a:pt x="10" y="26"/>
                  </a:cubicBezTo>
                  <a:cubicBezTo>
                    <a:pt x="8" y="26"/>
                    <a:pt x="4" y="24"/>
                    <a:pt x="2" y="22"/>
                  </a:cubicBezTo>
                  <a:cubicBezTo>
                    <a:pt x="1" y="25"/>
                    <a:pt x="1" y="25"/>
                    <a:pt x="1" y="25"/>
                  </a:cubicBezTo>
                  <a:cubicBezTo>
                    <a:pt x="1" y="27"/>
                    <a:pt x="1" y="27"/>
                    <a:pt x="1" y="27"/>
                  </a:cubicBezTo>
                  <a:cubicBezTo>
                    <a:pt x="1" y="28"/>
                    <a:pt x="0" y="35"/>
                    <a:pt x="2" y="36"/>
                  </a:cubicBezTo>
                  <a:cubicBezTo>
                    <a:pt x="4" y="37"/>
                    <a:pt x="5" y="40"/>
                    <a:pt x="8" y="44"/>
                  </a:cubicBezTo>
                  <a:cubicBezTo>
                    <a:pt x="12" y="48"/>
                    <a:pt x="20" y="59"/>
                    <a:pt x="20" y="62"/>
                  </a:cubicBezTo>
                  <a:cubicBezTo>
                    <a:pt x="20" y="65"/>
                    <a:pt x="21" y="68"/>
                    <a:pt x="26" y="71"/>
                  </a:cubicBezTo>
                  <a:cubicBezTo>
                    <a:pt x="31" y="74"/>
                    <a:pt x="31" y="78"/>
                    <a:pt x="33" y="80"/>
                  </a:cubicBezTo>
                  <a:cubicBezTo>
                    <a:pt x="36" y="82"/>
                    <a:pt x="35" y="84"/>
                    <a:pt x="36" y="89"/>
                  </a:cubicBezTo>
                  <a:cubicBezTo>
                    <a:pt x="36" y="94"/>
                    <a:pt x="38" y="100"/>
                    <a:pt x="42" y="102"/>
                  </a:cubicBezTo>
                  <a:cubicBezTo>
                    <a:pt x="46" y="105"/>
                    <a:pt x="49" y="108"/>
                    <a:pt x="51" y="113"/>
                  </a:cubicBezTo>
                  <a:cubicBezTo>
                    <a:pt x="53" y="118"/>
                    <a:pt x="56" y="122"/>
                    <a:pt x="59" y="125"/>
                  </a:cubicBezTo>
                  <a:cubicBezTo>
                    <a:pt x="61" y="128"/>
                    <a:pt x="60" y="129"/>
                    <a:pt x="61" y="131"/>
                  </a:cubicBezTo>
                  <a:cubicBezTo>
                    <a:pt x="62" y="132"/>
                    <a:pt x="63" y="134"/>
                    <a:pt x="64" y="136"/>
                  </a:cubicBezTo>
                  <a:cubicBezTo>
                    <a:pt x="66" y="135"/>
                    <a:pt x="68" y="134"/>
                    <a:pt x="68" y="134"/>
                  </a:cubicBezTo>
                  <a:cubicBezTo>
                    <a:pt x="68" y="133"/>
                    <a:pt x="67" y="131"/>
                    <a:pt x="68" y="130"/>
                  </a:cubicBezTo>
                  <a:cubicBezTo>
                    <a:pt x="68" y="129"/>
                    <a:pt x="70" y="127"/>
                    <a:pt x="71" y="127"/>
                  </a:cubicBezTo>
                  <a:cubicBezTo>
                    <a:pt x="72" y="126"/>
                    <a:pt x="74" y="128"/>
                    <a:pt x="77" y="128"/>
                  </a:cubicBezTo>
                  <a:cubicBezTo>
                    <a:pt x="80" y="127"/>
                    <a:pt x="86" y="128"/>
                    <a:pt x="87" y="129"/>
                  </a:cubicBezTo>
                  <a:cubicBezTo>
                    <a:pt x="88" y="129"/>
                    <a:pt x="96" y="129"/>
                    <a:pt x="98" y="130"/>
                  </a:cubicBezTo>
                  <a:cubicBezTo>
                    <a:pt x="100" y="132"/>
                    <a:pt x="102" y="131"/>
                    <a:pt x="104" y="128"/>
                  </a:cubicBezTo>
                  <a:cubicBezTo>
                    <a:pt x="105" y="125"/>
                    <a:pt x="115" y="118"/>
                    <a:pt x="116" y="117"/>
                  </a:cubicBezTo>
                  <a:cubicBezTo>
                    <a:pt x="117" y="117"/>
                    <a:pt x="128" y="117"/>
                    <a:pt x="132" y="117"/>
                  </a:cubicBezTo>
                  <a:cubicBezTo>
                    <a:pt x="136" y="116"/>
                    <a:pt x="163" y="107"/>
                    <a:pt x="164" y="106"/>
                  </a:cubicBezTo>
                  <a:cubicBezTo>
                    <a:pt x="165" y="105"/>
                    <a:pt x="170" y="91"/>
                    <a:pt x="170" y="89"/>
                  </a:cubicBezTo>
                  <a:cubicBezTo>
                    <a:pt x="170" y="88"/>
                    <a:pt x="168" y="83"/>
                    <a:pt x="166" y="83"/>
                  </a:cubicBezTo>
                  <a:cubicBezTo>
                    <a:pt x="164" y="84"/>
                    <a:pt x="147" y="82"/>
                    <a:pt x="145" y="81"/>
                  </a:cubicBezTo>
                  <a:cubicBezTo>
                    <a:pt x="145" y="81"/>
                    <a:pt x="140" y="77"/>
                    <a:pt x="139" y="73"/>
                  </a:cubicBezTo>
                  <a:cubicBezTo>
                    <a:pt x="138" y="72"/>
                    <a:pt x="137" y="69"/>
                    <a:pt x="136" y="67"/>
                  </a:cubicBezTo>
                  <a:cubicBezTo>
                    <a:pt x="134" y="68"/>
                    <a:pt x="131" y="67"/>
                    <a:pt x="129" y="63"/>
                  </a:cubicBezTo>
                  <a:cubicBezTo>
                    <a:pt x="128" y="62"/>
                    <a:pt x="124" y="56"/>
                    <a:pt x="125" y="54"/>
                  </a:cubicBezTo>
                  <a:cubicBezTo>
                    <a:pt x="127" y="52"/>
                    <a:pt x="124" y="48"/>
                    <a:pt x="121" y="45"/>
                  </a:cubicBezTo>
                  <a:cubicBezTo>
                    <a:pt x="119" y="43"/>
                    <a:pt x="114" y="39"/>
                    <a:pt x="113" y="36"/>
                  </a:cubicBezTo>
                  <a:cubicBezTo>
                    <a:pt x="113" y="35"/>
                    <a:pt x="113" y="34"/>
                    <a:pt x="112" y="32"/>
                  </a:cubicBezTo>
                  <a:cubicBezTo>
                    <a:pt x="106" y="32"/>
                    <a:pt x="106" y="32"/>
                    <a:pt x="106" y="32"/>
                  </a:cubicBezTo>
                  <a:lnTo>
                    <a:pt x="102" y="29"/>
                  </a:lnTo>
                  <a:close/>
                </a:path>
              </a:pathLst>
            </a:custGeom>
            <a:grpFill/>
            <a:ln w="9525" cap="flat">
              <a:solidFill>
                <a:schemeClr val="bg1">
                  <a:lumMod val="85000"/>
                </a:schemeClr>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2400" dirty="0"/>
            </a:p>
          </p:txBody>
        </p:sp>
        <p:sp>
          <p:nvSpPr>
            <p:cNvPr id="120" name="Freeform 91">
              <a:extLst>
                <a:ext uri="{FF2B5EF4-FFF2-40B4-BE49-F238E27FC236}">
                  <a16:creationId xmlns:a16="http://schemas.microsoft.com/office/drawing/2014/main" id="{05D06F10-3A98-48C9-B535-0592CA1ED3F6}"/>
                </a:ext>
              </a:extLst>
            </p:cNvPr>
            <p:cNvSpPr>
              <a:spLocks/>
            </p:cNvSpPr>
            <p:nvPr/>
          </p:nvSpPr>
          <p:spPr bwMode="auto">
            <a:xfrm>
              <a:off x="5394326" y="2574925"/>
              <a:ext cx="160338" cy="180975"/>
            </a:xfrm>
            <a:custGeom>
              <a:avLst/>
              <a:gdLst>
                <a:gd name="T0" fmla="*/ 32 w 64"/>
                <a:gd name="T1" fmla="*/ 1 h 72"/>
                <a:gd name="T2" fmla="*/ 32 w 64"/>
                <a:gd name="T3" fmla="*/ 7 h 72"/>
                <a:gd name="T4" fmla="*/ 27 w 64"/>
                <a:gd name="T5" fmla="*/ 14 h 72"/>
                <a:gd name="T6" fmla="*/ 24 w 64"/>
                <a:gd name="T7" fmla="*/ 20 h 72"/>
                <a:gd name="T8" fmla="*/ 26 w 64"/>
                <a:gd name="T9" fmla="*/ 20 h 72"/>
                <a:gd name="T10" fmla="*/ 30 w 64"/>
                <a:gd name="T11" fmla="*/ 26 h 72"/>
                <a:gd name="T12" fmla="*/ 24 w 64"/>
                <a:gd name="T13" fmla="*/ 43 h 72"/>
                <a:gd name="T14" fmla="*/ 0 w 64"/>
                <a:gd name="T15" fmla="*/ 51 h 72"/>
                <a:gd name="T16" fmla="*/ 10 w 64"/>
                <a:gd name="T17" fmla="*/ 72 h 72"/>
                <a:gd name="T18" fmla="*/ 12 w 64"/>
                <a:gd name="T19" fmla="*/ 71 h 72"/>
                <a:gd name="T20" fmla="*/ 25 w 64"/>
                <a:gd name="T21" fmla="*/ 68 h 72"/>
                <a:gd name="T22" fmla="*/ 28 w 64"/>
                <a:gd name="T23" fmla="*/ 62 h 72"/>
                <a:gd name="T24" fmla="*/ 37 w 64"/>
                <a:gd name="T25" fmla="*/ 61 h 72"/>
                <a:gd name="T26" fmla="*/ 42 w 64"/>
                <a:gd name="T27" fmla="*/ 53 h 72"/>
                <a:gd name="T28" fmla="*/ 47 w 64"/>
                <a:gd name="T29" fmla="*/ 51 h 72"/>
                <a:gd name="T30" fmla="*/ 50 w 64"/>
                <a:gd name="T31" fmla="*/ 40 h 72"/>
                <a:gd name="T32" fmla="*/ 56 w 64"/>
                <a:gd name="T33" fmla="*/ 35 h 72"/>
                <a:gd name="T34" fmla="*/ 63 w 64"/>
                <a:gd name="T35" fmla="*/ 26 h 72"/>
                <a:gd name="T36" fmla="*/ 62 w 64"/>
                <a:gd name="T37" fmla="*/ 22 h 72"/>
                <a:gd name="T38" fmla="*/ 55 w 64"/>
                <a:gd name="T39" fmla="*/ 13 h 72"/>
                <a:gd name="T40" fmla="*/ 42 w 64"/>
                <a:gd name="T41" fmla="*/ 8 h 72"/>
                <a:gd name="T42" fmla="*/ 38 w 64"/>
                <a:gd name="T43" fmla="*/ 0 h 72"/>
                <a:gd name="T44" fmla="*/ 35 w 64"/>
                <a:gd name="T45" fmla="*/ 1 h 72"/>
                <a:gd name="T46" fmla="*/ 32 w 64"/>
                <a:gd name="T47" fmla="*/ 1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72">
                  <a:moveTo>
                    <a:pt x="32" y="1"/>
                  </a:moveTo>
                  <a:cubicBezTo>
                    <a:pt x="32" y="7"/>
                    <a:pt x="32" y="7"/>
                    <a:pt x="32" y="7"/>
                  </a:cubicBezTo>
                  <a:cubicBezTo>
                    <a:pt x="27" y="14"/>
                    <a:pt x="27" y="14"/>
                    <a:pt x="27" y="14"/>
                  </a:cubicBezTo>
                  <a:cubicBezTo>
                    <a:pt x="24" y="20"/>
                    <a:pt x="24" y="20"/>
                    <a:pt x="24" y="20"/>
                  </a:cubicBezTo>
                  <a:cubicBezTo>
                    <a:pt x="25" y="20"/>
                    <a:pt x="25" y="21"/>
                    <a:pt x="26" y="20"/>
                  </a:cubicBezTo>
                  <a:cubicBezTo>
                    <a:pt x="28" y="20"/>
                    <a:pt x="30" y="25"/>
                    <a:pt x="30" y="26"/>
                  </a:cubicBezTo>
                  <a:cubicBezTo>
                    <a:pt x="30" y="28"/>
                    <a:pt x="25" y="42"/>
                    <a:pt x="24" y="43"/>
                  </a:cubicBezTo>
                  <a:cubicBezTo>
                    <a:pt x="23" y="44"/>
                    <a:pt x="9" y="48"/>
                    <a:pt x="0" y="51"/>
                  </a:cubicBezTo>
                  <a:cubicBezTo>
                    <a:pt x="2" y="56"/>
                    <a:pt x="6" y="64"/>
                    <a:pt x="10" y="72"/>
                  </a:cubicBezTo>
                  <a:cubicBezTo>
                    <a:pt x="10" y="71"/>
                    <a:pt x="11" y="71"/>
                    <a:pt x="12" y="71"/>
                  </a:cubicBezTo>
                  <a:cubicBezTo>
                    <a:pt x="16" y="68"/>
                    <a:pt x="21" y="69"/>
                    <a:pt x="25" y="68"/>
                  </a:cubicBezTo>
                  <a:cubicBezTo>
                    <a:pt x="28" y="67"/>
                    <a:pt x="25" y="65"/>
                    <a:pt x="28" y="62"/>
                  </a:cubicBezTo>
                  <a:cubicBezTo>
                    <a:pt x="31" y="60"/>
                    <a:pt x="35" y="61"/>
                    <a:pt x="37" y="61"/>
                  </a:cubicBezTo>
                  <a:cubicBezTo>
                    <a:pt x="38" y="60"/>
                    <a:pt x="39" y="54"/>
                    <a:pt x="42" y="53"/>
                  </a:cubicBezTo>
                  <a:cubicBezTo>
                    <a:pt x="44" y="52"/>
                    <a:pt x="47" y="53"/>
                    <a:pt x="47" y="51"/>
                  </a:cubicBezTo>
                  <a:cubicBezTo>
                    <a:pt x="47" y="48"/>
                    <a:pt x="47" y="40"/>
                    <a:pt x="50" y="40"/>
                  </a:cubicBezTo>
                  <a:cubicBezTo>
                    <a:pt x="52" y="39"/>
                    <a:pt x="56" y="37"/>
                    <a:pt x="56" y="35"/>
                  </a:cubicBezTo>
                  <a:cubicBezTo>
                    <a:pt x="56" y="34"/>
                    <a:pt x="61" y="29"/>
                    <a:pt x="63" y="26"/>
                  </a:cubicBezTo>
                  <a:cubicBezTo>
                    <a:pt x="64" y="23"/>
                    <a:pt x="64" y="22"/>
                    <a:pt x="62" y="22"/>
                  </a:cubicBezTo>
                  <a:cubicBezTo>
                    <a:pt x="60" y="21"/>
                    <a:pt x="56" y="15"/>
                    <a:pt x="55" y="13"/>
                  </a:cubicBezTo>
                  <a:cubicBezTo>
                    <a:pt x="54" y="11"/>
                    <a:pt x="48" y="12"/>
                    <a:pt x="42" y="8"/>
                  </a:cubicBezTo>
                  <a:cubicBezTo>
                    <a:pt x="40" y="6"/>
                    <a:pt x="38" y="3"/>
                    <a:pt x="38" y="0"/>
                  </a:cubicBezTo>
                  <a:cubicBezTo>
                    <a:pt x="35" y="1"/>
                    <a:pt x="35" y="1"/>
                    <a:pt x="35" y="1"/>
                  </a:cubicBezTo>
                  <a:lnTo>
                    <a:pt x="32" y="1"/>
                  </a:lnTo>
                  <a:close/>
                </a:path>
              </a:pathLst>
            </a:custGeom>
            <a:grpFill/>
            <a:ln w="9525" cap="flat">
              <a:solidFill>
                <a:schemeClr val="bg1">
                  <a:lumMod val="85000"/>
                </a:schemeClr>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2400" dirty="0"/>
            </a:p>
          </p:txBody>
        </p:sp>
        <p:sp>
          <p:nvSpPr>
            <p:cNvPr id="121" name="Freeform 92">
              <a:extLst>
                <a:ext uri="{FF2B5EF4-FFF2-40B4-BE49-F238E27FC236}">
                  <a16:creationId xmlns:a16="http://schemas.microsoft.com/office/drawing/2014/main" id="{8A2AF767-3D41-42C1-8377-9377CAFA6D18}"/>
                </a:ext>
              </a:extLst>
            </p:cNvPr>
            <p:cNvSpPr>
              <a:spLocks/>
            </p:cNvSpPr>
            <p:nvPr/>
          </p:nvSpPr>
          <p:spPr bwMode="auto">
            <a:xfrm>
              <a:off x="5367338" y="2551113"/>
              <a:ext cx="23813" cy="34925"/>
            </a:xfrm>
            <a:custGeom>
              <a:avLst/>
              <a:gdLst>
                <a:gd name="T0" fmla="*/ 7 w 10"/>
                <a:gd name="T1" fmla="*/ 13 h 14"/>
                <a:gd name="T2" fmla="*/ 7 w 10"/>
                <a:gd name="T3" fmla="*/ 11 h 14"/>
                <a:gd name="T4" fmla="*/ 6 w 10"/>
                <a:gd name="T5" fmla="*/ 1 h 14"/>
                <a:gd name="T6" fmla="*/ 1 w 10"/>
                <a:gd name="T7" fmla="*/ 9 h 14"/>
                <a:gd name="T8" fmla="*/ 0 w 10"/>
                <a:gd name="T9" fmla="*/ 9 h 14"/>
                <a:gd name="T10" fmla="*/ 7 w 10"/>
                <a:gd name="T11" fmla="*/ 13 h 14"/>
              </a:gdLst>
              <a:ahLst/>
              <a:cxnLst>
                <a:cxn ang="0">
                  <a:pos x="T0" y="T1"/>
                </a:cxn>
                <a:cxn ang="0">
                  <a:pos x="T2" y="T3"/>
                </a:cxn>
                <a:cxn ang="0">
                  <a:pos x="T4" y="T5"/>
                </a:cxn>
                <a:cxn ang="0">
                  <a:pos x="T6" y="T7"/>
                </a:cxn>
                <a:cxn ang="0">
                  <a:pos x="T8" y="T9"/>
                </a:cxn>
                <a:cxn ang="0">
                  <a:pos x="T10" y="T11"/>
                </a:cxn>
              </a:cxnLst>
              <a:rect l="0" t="0" r="r" b="b"/>
              <a:pathLst>
                <a:path w="10" h="14">
                  <a:moveTo>
                    <a:pt x="7" y="13"/>
                  </a:moveTo>
                  <a:cubicBezTo>
                    <a:pt x="7" y="13"/>
                    <a:pt x="7" y="12"/>
                    <a:pt x="7" y="11"/>
                  </a:cubicBezTo>
                  <a:cubicBezTo>
                    <a:pt x="9" y="9"/>
                    <a:pt x="10" y="2"/>
                    <a:pt x="6" y="1"/>
                  </a:cubicBezTo>
                  <a:cubicBezTo>
                    <a:pt x="3" y="0"/>
                    <a:pt x="1" y="7"/>
                    <a:pt x="1" y="9"/>
                  </a:cubicBezTo>
                  <a:cubicBezTo>
                    <a:pt x="1" y="9"/>
                    <a:pt x="1" y="9"/>
                    <a:pt x="0" y="9"/>
                  </a:cubicBezTo>
                  <a:cubicBezTo>
                    <a:pt x="2" y="13"/>
                    <a:pt x="5" y="14"/>
                    <a:pt x="7" y="13"/>
                  </a:cubicBezTo>
                  <a:close/>
                </a:path>
              </a:pathLst>
            </a:custGeom>
            <a:grpFill/>
            <a:ln w="9525" cap="flat">
              <a:solidFill>
                <a:schemeClr val="bg1">
                  <a:lumMod val="85000"/>
                </a:schemeClr>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2400" dirty="0"/>
            </a:p>
          </p:txBody>
        </p:sp>
        <p:sp>
          <p:nvSpPr>
            <p:cNvPr id="122" name="Freeform 93">
              <a:extLst>
                <a:ext uri="{FF2B5EF4-FFF2-40B4-BE49-F238E27FC236}">
                  <a16:creationId xmlns:a16="http://schemas.microsoft.com/office/drawing/2014/main" id="{95A4CDA9-DE0F-4458-A6F6-E52E0752F820}"/>
                </a:ext>
              </a:extLst>
            </p:cNvPr>
            <p:cNvSpPr>
              <a:spLocks/>
            </p:cNvSpPr>
            <p:nvPr/>
          </p:nvSpPr>
          <p:spPr bwMode="auto">
            <a:xfrm>
              <a:off x="5391151" y="2546350"/>
              <a:ext cx="98425" cy="77788"/>
            </a:xfrm>
            <a:custGeom>
              <a:avLst/>
              <a:gdLst>
                <a:gd name="T0" fmla="*/ 6 w 39"/>
                <a:gd name="T1" fmla="*/ 29 h 31"/>
                <a:gd name="T2" fmla="*/ 25 w 39"/>
                <a:gd name="T3" fmla="*/ 31 h 31"/>
                <a:gd name="T4" fmla="*/ 28 w 39"/>
                <a:gd name="T5" fmla="*/ 25 h 31"/>
                <a:gd name="T6" fmla="*/ 33 w 39"/>
                <a:gd name="T7" fmla="*/ 18 h 31"/>
                <a:gd name="T8" fmla="*/ 33 w 39"/>
                <a:gd name="T9" fmla="*/ 12 h 31"/>
                <a:gd name="T10" fmla="*/ 36 w 39"/>
                <a:gd name="T11" fmla="*/ 12 h 31"/>
                <a:gd name="T12" fmla="*/ 39 w 39"/>
                <a:gd name="T13" fmla="*/ 11 h 31"/>
                <a:gd name="T14" fmla="*/ 36 w 39"/>
                <a:gd name="T15" fmla="*/ 1 h 31"/>
                <a:gd name="T16" fmla="*/ 27 w 39"/>
                <a:gd name="T17" fmla="*/ 11 h 31"/>
                <a:gd name="T18" fmla="*/ 12 w 39"/>
                <a:gd name="T19" fmla="*/ 19 h 31"/>
                <a:gd name="T20" fmla="*/ 2 w 39"/>
                <a:gd name="T21" fmla="*/ 21 h 31"/>
                <a:gd name="T22" fmla="*/ 0 w 39"/>
                <a:gd name="T23" fmla="*/ 21 h 31"/>
                <a:gd name="T24" fmla="*/ 6 w 39"/>
                <a:gd name="T25" fmla="*/ 29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 h="31">
                  <a:moveTo>
                    <a:pt x="6" y="29"/>
                  </a:moveTo>
                  <a:cubicBezTo>
                    <a:pt x="7" y="30"/>
                    <a:pt x="20" y="31"/>
                    <a:pt x="25" y="31"/>
                  </a:cubicBezTo>
                  <a:cubicBezTo>
                    <a:pt x="28" y="25"/>
                    <a:pt x="28" y="25"/>
                    <a:pt x="28" y="25"/>
                  </a:cubicBezTo>
                  <a:cubicBezTo>
                    <a:pt x="33" y="18"/>
                    <a:pt x="33" y="18"/>
                    <a:pt x="33" y="18"/>
                  </a:cubicBezTo>
                  <a:cubicBezTo>
                    <a:pt x="33" y="12"/>
                    <a:pt x="33" y="12"/>
                    <a:pt x="33" y="12"/>
                  </a:cubicBezTo>
                  <a:cubicBezTo>
                    <a:pt x="36" y="12"/>
                    <a:pt x="36" y="12"/>
                    <a:pt x="36" y="12"/>
                  </a:cubicBezTo>
                  <a:cubicBezTo>
                    <a:pt x="39" y="11"/>
                    <a:pt x="39" y="11"/>
                    <a:pt x="39" y="11"/>
                  </a:cubicBezTo>
                  <a:cubicBezTo>
                    <a:pt x="37" y="6"/>
                    <a:pt x="37" y="1"/>
                    <a:pt x="36" y="1"/>
                  </a:cubicBezTo>
                  <a:cubicBezTo>
                    <a:pt x="35" y="0"/>
                    <a:pt x="29" y="7"/>
                    <a:pt x="27" y="11"/>
                  </a:cubicBezTo>
                  <a:cubicBezTo>
                    <a:pt x="24" y="16"/>
                    <a:pt x="18" y="20"/>
                    <a:pt x="12" y="19"/>
                  </a:cubicBezTo>
                  <a:cubicBezTo>
                    <a:pt x="6" y="17"/>
                    <a:pt x="4" y="20"/>
                    <a:pt x="2" y="21"/>
                  </a:cubicBezTo>
                  <a:cubicBezTo>
                    <a:pt x="2" y="21"/>
                    <a:pt x="1" y="21"/>
                    <a:pt x="0" y="21"/>
                  </a:cubicBezTo>
                  <a:cubicBezTo>
                    <a:pt x="1" y="25"/>
                    <a:pt x="6" y="29"/>
                    <a:pt x="6" y="29"/>
                  </a:cubicBezTo>
                  <a:close/>
                </a:path>
              </a:pathLst>
            </a:custGeom>
            <a:grpFill/>
            <a:ln w="9525" cap="flat">
              <a:solidFill>
                <a:schemeClr val="bg1">
                  <a:lumMod val="85000"/>
                </a:schemeClr>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2400" dirty="0"/>
            </a:p>
          </p:txBody>
        </p:sp>
        <p:sp>
          <p:nvSpPr>
            <p:cNvPr id="123" name="Freeform 94">
              <a:extLst>
                <a:ext uri="{FF2B5EF4-FFF2-40B4-BE49-F238E27FC236}">
                  <a16:creationId xmlns:a16="http://schemas.microsoft.com/office/drawing/2014/main" id="{2DF6FA2A-01DC-4FBB-9DCB-56D9A32B19DB}"/>
                </a:ext>
              </a:extLst>
            </p:cNvPr>
            <p:cNvSpPr>
              <a:spLocks noEditPoints="1"/>
            </p:cNvSpPr>
            <p:nvPr/>
          </p:nvSpPr>
          <p:spPr bwMode="auto">
            <a:xfrm>
              <a:off x="6346826" y="2962275"/>
              <a:ext cx="395288" cy="120650"/>
            </a:xfrm>
            <a:custGeom>
              <a:avLst/>
              <a:gdLst>
                <a:gd name="T0" fmla="*/ 29 w 157"/>
                <a:gd name="T1" fmla="*/ 17 h 48"/>
                <a:gd name="T2" fmla="*/ 22 w 157"/>
                <a:gd name="T3" fmla="*/ 9 h 48"/>
                <a:gd name="T4" fmla="*/ 19 w 157"/>
                <a:gd name="T5" fmla="*/ 5 h 48"/>
                <a:gd name="T6" fmla="*/ 18 w 157"/>
                <a:gd name="T7" fmla="*/ 4 h 48"/>
                <a:gd name="T8" fmla="*/ 15 w 157"/>
                <a:gd name="T9" fmla="*/ 7 h 48"/>
                <a:gd name="T10" fmla="*/ 9 w 157"/>
                <a:gd name="T11" fmla="*/ 6 h 48"/>
                <a:gd name="T12" fmla="*/ 5 w 157"/>
                <a:gd name="T13" fmla="*/ 1 h 48"/>
                <a:gd name="T14" fmla="*/ 0 w 157"/>
                <a:gd name="T15" fmla="*/ 1 h 48"/>
                <a:gd name="T16" fmla="*/ 3 w 157"/>
                <a:gd name="T17" fmla="*/ 13 h 48"/>
                <a:gd name="T18" fmla="*/ 11 w 157"/>
                <a:gd name="T19" fmla="*/ 29 h 48"/>
                <a:gd name="T20" fmla="*/ 19 w 157"/>
                <a:gd name="T21" fmla="*/ 36 h 48"/>
                <a:gd name="T22" fmla="*/ 34 w 157"/>
                <a:gd name="T23" fmla="*/ 44 h 48"/>
                <a:gd name="T24" fmla="*/ 29 w 157"/>
                <a:gd name="T25" fmla="*/ 33 h 48"/>
                <a:gd name="T26" fmla="*/ 29 w 157"/>
                <a:gd name="T27" fmla="*/ 17 h 48"/>
                <a:gd name="T28" fmla="*/ 150 w 157"/>
                <a:gd name="T29" fmla="*/ 8 h 48"/>
                <a:gd name="T30" fmla="*/ 143 w 157"/>
                <a:gd name="T31" fmla="*/ 6 h 48"/>
                <a:gd name="T32" fmla="*/ 136 w 157"/>
                <a:gd name="T33" fmla="*/ 0 h 48"/>
                <a:gd name="T34" fmla="*/ 129 w 157"/>
                <a:gd name="T35" fmla="*/ 8 h 48"/>
                <a:gd name="T36" fmla="*/ 125 w 157"/>
                <a:gd name="T37" fmla="*/ 14 h 48"/>
                <a:gd name="T38" fmla="*/ 123 w 157"/>
                <a:gd name="T39" fmla="*/ 16 h 48"/>
                <a:gd name="T40" fmla="*/ 123 w 157"/>
                <a:gd name="T41" fmla="*/ 20 h 48"/>
                <a:gd name="T42" fmla="*/ 118 w 157"/>
                <a:gd name="T43" fmla="*/ 22 h 48"/>
                <a:gd name="T44" fmla="*/ 114 w 157"/>
                <a:gd name="T45" fmla="*/ 17 h 48"/>
                <a:gd name="T46" fmla="*/ 114 w 157"/>
                <a:gd name="T47" fmla="*/ 17 h 48"/>
                <a:gd name="T48" fmla="*/ 106 w 157"/>
                <a:gd name="T49" fmla="*/ 28 h 48"/>
                <a:gd name="T50" fmla="*/ 95 w 157"/>
                <a:gd name="T51" fmla="*/ 31 h 48"/>
                <a:gd name="T52" fmla="*/ 90 w 157"/>
                <a:gd name="T53" fmla="*/ 42 h 48"/>
                <a:gd name="T54" fmla="*/ 78 w 157"/>
                <a:gd name="T55" fmla="*/ 39 h 48"/>
                <a:gd name="T56" fmla="*/ 80 w 157"/>
                <a:gd name="T57" fmla="*/ 44 h 48"/>
                <a:gd name="T58" fmla="*/ 87 w 157"/>
                <a:gd name="T59" fmla="*/ 47 h 48"/>
                <a:gd name="T60" fmla="*/ 97 w 157"/>
                <a:gd name="T61" fmla="*/ 46 h 48"/>
                <a:gd name="T62" fmla="*/ 105 w 157"/>
                <a:gd name="T63" fmla="*/ 43 h 48"/>
                <a:gd name="T64" fmla="*/ 113 w 157"/>
                <a:gd name="T65" fmla="*/ 44 h 48"/>
                <a:gd name="T66" fmla="*/ 120 w 157"/>
                <a:gd name="T67" fmla="*/ 39 h 48"/>
                <a:gd name="T68" fmla="*/ 122 w 157"/>
                <a:gd name="T69" fmla="*/ 32 h 48"/>
                <a:gd name="T70" fmla="*/ 127 w 157"/>
                <a:gd name="T71" fmla="*/ 25 h 48"/>
                <a:gd name="T72" fmla="*/ 140 w 157"/>
                <a:gd name="T73" fmla="*/ 19 h 48"/>
                <a:gd name="T74" fmla="*/ 143 w 157"/>
                <a:gd name="T75" fmla="*/ 21 h 48"/>
                <a:gd name="T76" fmla="*/ 148 w 157"/>
                <a:gd name="T77" fmla="*/ 16 h 48"/>
                <a:gd name="T78" fmla="*/ 156 w 157"/>
                <a:gd name="T79" fmla="*/ 13 h 48"/>
                <a:gd name="T80" fmla="*/ 150 w 157"/>
                <a:gd name="T81" fmla="*/ 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57" h="48">
                  <a:moveTo>
                    <a:pt x="29" y="17"/>
                  </a:moveTo>
                  <a:cubicBezTo>
                    <a:pt x="29" y="12"/>
                    <a:pt x="24" y="12"/>
                    <a:pt x="22" y="9"/>
                  </a:cubicBezTo>
                  <a:cubicBezTo>
                    <a:pt x="21" y="5"/>
                    <a:pt x="19" y="7"/>
                    <a:pt x="19" y="5"/>
                  </a:cubicBezTo>
                  <a:cubicBezTo>
                    <a:pt x="18" y="5"/>
                    <a:pt x="18" y="4"/>
                    <a:pt x="18" y="4"/>
                  </a:cubicBezTo>
                  <a:cubicBezTo>
                    <a:pt x="15" y="5"/>
                    <a:pt x="16" y="7"/>
                    <a:pt x="15" y="7"/>
                  </a:cubicBezTo>
                  <a:cubicBezTo>
                    <a:pt x="14" y="7"/>
                    <a:pt x="9" y="8"/>
                    <a:pt x="9" y="6"/>
                  </a:cubicBezTo>
                  <a:cubicBezTo>
                    <a:pt x="9" y="5"/>
                    <a:pt x="8" y="2"/>
                    <a:pt x="5" y="1"/>
                  </a:cubicBezTo>
                  <a:cubicBezTo>
                    <a:pt x="4" y="1"/>
                    <a:pt x="2" y="1"/>
                    <a:pt x="0" y="1"/>
                  </a:cubicBezTo>
                  <a:cubicBezTo>
                    <a:pt x="2" y="5"/>
                    <a:pt x="3" y="10"/>
                    <a:pt x="3" y="13"/>
                  </a:cubicBezTo>
                  <a:cubicBezTo>
                    <a:pt x="3" y="18"/>
                    <a:pt x="10" y="26"/>
                    <a:pt x="11" y="29"/>
                  </a:cubicBezTo>
                  <a:cubicBezTo>
                    <a:pt x="12" y="32"/>
                    <a:pt x="14" y="33"/>
                    <a:pt x="19" y="36"/>
                  </a:cubicBezTo>
                  <a:cubicBezTo>
                    <a:pt x="23" y="40"/>
                    <a:pt x="32" y="45"/>
                    <a:pt x="34" y="44"/>
                  </a:cubicBezTo>
                  <a:cubicBezTo>
                    <a:pt x="36" y="43"/>
                    <a:pt x="31" y="35"/>
                    <a:pt x="29" y="33"/>
                  </a:cubicBezTo>
                  <a:cubicBezTo>
                    <a:pt x="26" y="30"/>
                    <a:pt x="28" y="23"/>
                    <a:pt x="29" y="17"/>
                  </a:cubicBezTo>
                  <a:close/>
                  <a:moveTo>
                    <a:pt x="150" y="8"/>
                  </a:moveTo>
                  <a:cubicBezTo>
                    <a:pt x="148" y="9"/>
                    <a:pt x="143" y="8"/>
                    <a:pt x="143" y="6"/>
                  </a:cubicBezTo>
                  <a:cubicBezTo>
                    <a:pt x="143" y="4"/>
                    <a:pt x="139" y="0"/>
                    <a:pt x="136" y="0"/>
                  </a:cubicBezTo>
                  <a:cubicBezTo>
                    <a:pt x="133" y="0"/>
                    <a:pt x="130" y="6"/>
                    <a:pt x="129" y="8"/>
                  </a:cubicBezTo>
                  <a:cubicBezTo>
                    <a:pt x="129" y="10"/>
                    <a:pt x="125" y="10"/>
                    <a:pt x="125" y="14"/>
                  </a:cubicBezTo>
                  <a:cubicBezTo>
                    <a:pt x="125" y="15"/>
                    <a:pt x="124" y="15"/>
                    <a:pt x="123" y="16"/>
                  </a:cubicBezTo>
                  <a:cubicBezTo>
                    <a:pt x="124" y="19"/>
                    <a:pt x="124" y="21"/>
                    <a:pt x="123" y="20"/>
                  </a:cubicBezTo>
                  <a:cubicBezTo>
                    <a:pt x="121" y="20"/>
                    <a:pt x="121" y="22"/>
                    <a:pt x="118" y="22"/>
                  </a:cubicBezTo>
                  <a:cubicBezTo>
                    <a:pt x="117" y="22"/>
                    <a:pt x="116" y="20"/>
                    <a:pt x="114" y="17"/>
                  </a:cubicBezTo>
                  <a:cubicBezTo>
                    <a:pt x="114" y="17"/>
                    <a:pt x="114" y="17"/>
                    <a:pt x="114" y="17"/>
                  </a:cubicBezTo>
                  <a:cubicBezTo>
                    <a:pt x="112" y="17"/>
                    <a:pt x="107" y="23"/>
                    <a:pt x="106" y="28"/>
                  </a:cubicBezTo>
                  <a:cubicBezTo>
                    <a:pt x="106" y="32"/>
                    <a:pt x="101" y="31"/>
                    <a:pt x="95" y="31"/>
                  </a:cubicBezTo>
                  <a:cubicBezTo>
                    <a:pt x="88" y="32"/>
                    <a:pt x="91" y="39"/>
                    <a:pt x="90" y="42"/>
                  </a:cubicBezTo>
                  <a:cubicBezTo>
                    <a:pt x="88" y="44"/>
                    <a:pt x="81" y="39"/>
                    <a:pt x="78" y="39"/>
                  </a:cubicBezTo>
                  <a:cubicBezTo>
                    <a:pt x="78" y="41"/>
                    <a:pt x="79" y="44"/>
                    <a:pt x="80" y="44"/>
                  </a:cubicBezTo>
                  <a:cubicBezTo>
                    <a:pt x="82" y="44"/>
                    <a:pt x="85" y="48"/>
                    <a:pt x="87" y="47"/>
                  </a:cubicBezTo>
                  <a:cubicBezTo>
                    <a:pt x="89" y="46"/>
                    <a:pt x="94" y="47"/>
                    <a:pt x="97" y="46"/>
                  </a:cubicBezTo>
                  <a:cubicBezTo>
                    <a:pt x="100" y="45"/>
                    <a:pt x="101" y="43"/>
                    <a:pt x="105" y="43"/>
                  </a:cubicBezTo>
                  <a:cubicBezTo>
                    <a:pt x="110" y="43"/>
                    <a:pt x="108" y="47"/>
                    <a:pt x="113" y="44"/>
                  </a:cubicBezTo>
                  <a:cubicBezTo>
                    <a:pt x="118" y="42"/>
                    <a:pt x="121" y="44"/>
                    <a:pt x="120" y="39"/>
                  </a:cubicBezTo>
                  <a:cubicBezTo>
                    <a:pt x="120" y="35"/>
                    <a:pt x="123" y="35"/>
                    <a:pt x="122" y="32"/>
                  </a:cubicBezTo>
                  <a:cubicBezTo>
                    <a:pt x="122" y="29"/>
                    <a:pt x="128" y="31"/>
                    <a:pt x="127" y="25"/>
                  </a:cubicBezTo>
                  <a:cubicBezTo>
                    <a:pt x="127" y="19"/>
                    <a:pt x="136" y="19"/>
                    <a:pt x="140" y="19"/>
                  </a:cubicBezTo>
                  <a:cubicBezTo>
                    <a:pt x="140" y="19"/>
                    <a:pt x="142" y="20"/>
                    <a:pt x="143" y="21"/>
                  </a:cubicBezTo>
                  <a:cubicBezTo>
                    <a:pt x="146" y="19"/>
                    <a:pt x="150" y="18"/>
                    <a:pt x="148" y="16"/>
                  </a:cubicBezTo>
                  <a:cubicBezTo>
                    <a:pt x="146" y="14"/>
                    <a:pt x="155" y="16"/>
                    <a:pt x="156" y="13"/>
                  </a:cubicBezTo>
                  <a:cubicBezTo>
                    <a:pt x="157" y="10"/>
                    <a:pt x="152" y="8"/>
                    <a:pt x="150" y="8"/>
                  </a:cubicBezTo>
                  <a:close/>
                </a:path>
              </a:pathLst>
            </a:custGeom>
            <a:grpFill/>
            <a:ln w="9525" cap="flat">
              <a:solidFill>
                <a:schemeClr val="bg1">
                  <a:lumMod val="85000"/>
                </a:schemeClr>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2400" dirty="0"/>
            </a:p>
          </p:txBody>
        </p:sp>
        <p:sp>
          <p:nvSpPr>
            <p:cNvPr id="124" name="Freeform 95">
              <a:extLst>
                <a:ext uri="{FF2B5EF4-FFF2-40B4-BE49-F238E27FC236}">
                  <a16:creationId xmlns:a16="http://schemas.microsoft.com/office/drawing/2014/main" id="{FB8228C2-8D92-4743-B2B7-65337B764378}"/>
                </a:ext>
              </a:extLst>
            </p:cNvPr>
            <p:cNvSpPr>
              <a:spLocks/>
            </p:cNvSpPr>
            <p:nvPr/>
          </p:nvSpPr>
          <p:spPr bwMode="auto">
            <a:xfrm>
              <a:off x="6634163" y="3001963"/>
              <a:ext cx="25400" cy="15875"/>
            </a:xfrm>
            <a:custGeom>
              <a:avLst/>
              <a:gdLst>
                <a:gd name="T0" fmla="*/ 4 w 10"/>
                <a:gd name="T1" fmla="*/ 6 h 6"/>
                <a:gd name="T2" fmla="*/ 9 w 10"/>
                <a:gd name="T3" fmla="*/ 4 h 6"/>
                <a:gd name="T4" fmla="*/ 9 w 10"/>
                <a:gd name="T5" fmla="*/ 0 h 6"/>
                <a:gd name="T6" fmla="*/ 5 w 10"/>
                <a:gd name="T7" fmla="*/ 2 h 6"/>
                <a:gd name="T8" fmla="*/ 0 w 10"/>
                <a:gd name="T9" fmla="*/ 1 h 6"/>
                <a:gd name="T10" fmla="*/ 4 w 10"/>
                <a:gd name="T11" fmla="*/ 6 h 6"/>
              </a:gdLst>
              <a:ahLst/>
              <a:cxnLst>
                <a:cxn ang="0">
                  <a:pos x="T0" y="T1"/>
                </a:cxn>
                <a:cxn ang="0">
                  <a:pos x="T2" y="T3"/>
                </a:cxn>
                <a:cxn ang="0">
                  <a:pos x="T4" y="T5"/>
                </a:cxn>
                <a:cxn ang="0">
                  <a:pos x="T6" y="T7"/>
                </a:cxn>
                <a:cxn ang="0">
                  <a:pos x="T8" y="T9"/>
                </a:cxn>
                <a:cxn ang="0">
                  <a:pos x="T10" y="T11"/>
                </a:cxn>
              </a:cxnLst>
              <a:rect l="0" t="0" r="r" b="b"/>
              <a:pathLst>
                <a:path w="10" h="6">
                  <a:moveTo>
                    <a:pt x="4" y="6"/>
                  </a:moveTo>
                  <a:cubicBezTo>
                    <a:pt x="7" y="6"/>
                    <a:pt x="7" y="4"/>
                    <a:pt x="9" y="4"/>
                  </a:cubicBezTo>
                  <a:cubicBezTo>
                    <a:pt x="10" y="5"/>
                    <a:pt x="10" y="3"/>
                    <a:pt x="9" y="0"/>
                  </a:cubicBezTo>
                  <a:cubicBezTo>
                    <a:pt x="8" y="0"/>
                    <a:pt x="5" y="0"/>
                    <a:pt x="5" y="2"/>
                  </a:cubicBezTo>
                  <a:cubicBezTo>
                    <a:pt x="5" y="4"/>
                    <a:pt x="2" y="1"/>
                    <a:pt x="0" y="1"/>
                  </a:cubicBezTo>
                  <a:cubicBezTo>
                    <a:pt x="2" y="4"/>
                    <a:pt x="3" y="6"/>
                    <a:pt x="4" y="6"/>
                  </a:cubicBezTo>
                  <a:close/>
                </a:path>
              </a:pathLst>
            </a:custGeom>
            <a:grpFill/>
            <a:ln w="9525" cap="flat">
              <a:solidFill>
                <a:schemeClr val="bg1">
                  <a:lumMod val="85000"/>
                </a:schemeClr>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2400" dirty="0"/>
            </a:p>
          </p:txBody>
        </p:sp>
        <p:sp>
          <p:nvSpPr>
            <p:cNvPr id="125" name="Freeform 96">
              <a:extLst>
                <a:ext uri="{FF2B5EF4-FFF2-40B4-BE49-F238E27FC236}">
                  <a16:creationId xmlns:a16="http://schemas.microsoft.com/office/drawing/2014/main" id="{52246AE7-1F13-4A81-B71F-FF8D76427627}"/>
                </a:ext>
              </a:extLst>
            </p:cNvPr>
            <p:cNvSpPr>
              <a:spLocks/>
            </p:cNvSpPr>
            <p:nvPr/>
          </p:nvSpPr>
          <p:spPr bwMode="auto">
            <a:xfrm>
              <a:off x="5127626" y="2292350"/>
              <a:ext cx="198438" cy="193675"/>
            </a:xfrm>
            <a:custGeom>
              <a:avLst/>
              <a:gdLst>
                <a:gd name="T0" fmla="*/ 66 w 79"/>
                <a:gd name="T1" fmla="*/ 70 h 77"/>
                <a:gd name="T2" fmla="*/ 70 w 79"/>
                <a:gd name="T3" fmla="*/ 67 h 77"/>
                <a:gd name="T4" fmla="*/ 75 w 79"/>
                <a:gd name="T5" fmla="*/ 70 h 77"/>
                <a:gd name="T6" fmla="*/ 79 w 79"/>
                <a:gd name="T7" fmla="*/ 68 h 77"/>
                <a:gd name="T8" fmla="*/ 74 w 79"/>
                <a:gd name="T9" fmla="*/ 62 h 77"/>
                <a:gd name="T10" fmla="*/ 71 w 79"/>
                <a:gd name="T11" fmla="*/ 56 h 77"/>
                <a:gd name="T12" fmla="*/ 72 w 79"/>
                <a:gd name="T13" fmla="*/ 51 h 77"/>
                <a:gd name="T14" fmla="*/ 68 w 79"/>
                <a:gd name="T15" fmla="*/ 46 h 77"/>
                <a:gd name="T16" fmla="*/ 59 w 79"/>
                <a:gd name="T17" fmla="*/ 40 h 77"/>
                <a:gd name="T18" fmla="*/ 55 w 79"/>
                <a:gd name="T19" fmla="*/ 36 h 77"/>
                <a:gd name="T20" fmla="*/ 54 w 79"/>
                <a:gd name="T21" fmla="*/ 28 h 77"/>
                <a:gd name="T22" fmla="*/ 58 w 79"/>
                <a:gd name="T23" fmla="*/ 22 h 77"/>
                <a:gd name="T24" fmla="*/ 59 w 79"/>
                <a:gd name="T25" fmla="*/ 17 h 77"/>
                <a:gd name="T26" fmla="*/ 55 w 79"/>
                <a:gd name="T27" fmla="*/ 14 h 77"/>
                <a:gd name="T28" fmla="*/ 51 w 79"/>
                <a:gd name="T29" fmla="*/ 10 h 77"/>
                <a:gd name="T30" fmla="*/ 48 w 79"/>
                <a:gd name="T31" fmla="*/ 3 h 77"/>
                <a:gd name="T32" fmla="*/ 40 w 79"/>
                <a:gd name="T33" fmla="*/ 2 h 77"/>
                <a:gd name="T34" fmla="*/ 32 w 79"/>
                <a:gd name="T35" fmla="*/ 1 h 77"/>
                <a:gd name="T36" fmla="*/ 29 w 79"/>
                <a:gd name="T37" fmla="*/ 3 h 77"/>
                <a:gd name="T38" fmla="*/ 29 w 79"/>
                <a:gd name="T39" fmla="*/ 3 h 77"/>
                <a:gd name="T40" fmla="*/ 24 w 79"/>
                <a:gd name="T41" fmla="*/ 7 h 77"/>
                <a:gd name="T42" fmla="*/ 19 w 79"/>
                <a:gd name="T43" fmla="*/ 11 h 77"/>
                <a:gd name="T44" fmla="*/ 20 w 79"/>
                <a:gd name="T45" fmla="*/ 17 h 77"/>
                <a:gd name="T46" fmla="*/ 19 w 79"/>
                <a:gd name="T47" fmla="*/ 24 h 77"/>
                <a:gd name="T48" fmla="*/ 17 w 79"/>
                <a:gd name="T49" fmla="*/ 28 h 77"/>
                <a:gd name="T50" fmla="*/ 0 w 79"/>
                <a:gd name="T51" fmla="*/ 38 h 77"/>
                <a:gd name="T52" fmla="*/ 1 w 79"/>
                <a:gd name="T53" fmla="*/ 42 h 77"/>
                <a:gd name="T54" fmla="*/ 2 w 79"/>
                <a:gd name="T55" fmla="*/ 49 h 77"/>
                <a:gd name="T56" fmla="*/ 9 w 79"/>
                <a:gd name="T57" fmla="*/ 49 h 77"/>
                <a:gd name="T58" fmla="*/ 25 w 79"/>
                <a:gd name="T59" fmla="*/ 59 h 77"/>
                <a:gd name="T60" fmla="*/ 44 w 79"/>
                <a:gd name="T61" fmla="*/ 73 h 77"/>
                <a:gd name="T62" fmla="*/ 53 w 79"/>
                <a:gd name="T63" fmla="*/ 76 h 77"/>
                <a:gd name="T64" fmla="*/ 63 w 79"/>
                <a:gd name="T65" fmla="*/ 77 h 77"/>
                <a:gd name="T66" fmla="*/ 66 w 79"/>
                <a:gd name="T67" fmla="*/ 7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9" h="77">
                  <a:moveTo>
                    <a:pt x="66" y="70"/>
                  </a:moveTo>
                  <a:cubicBezTo>
                    <a:pt x="67" y="69"/>
                    <a:pt x="67" y="67"/>
                    <a:pt x="70" y="67"/>
                  </a:cubicBezTo>
                  <a:cubicBezTo>
                    <a:pt x="72" y="67"/>
                    <a:pt x="73" y="68"/>
                    <a:pt x="75" y="70"/>
                  </a:cubicBezTo>
                  <a:cubicBezTo>
                    <a:pt x="76" y="69"/>
                    <a:pt x="77" y="69"/>
                    <a:pt x="79" y="68"/>
                  </a:cubicBezTo>
                  <a:cubicBezTo>
                    <a:pt x="76" y="66"/>
                    <a:pt x="74" y="63"/>
                    <a:pt x="74" y="62"/>
                  </a:cubicBezTo>
                  <a:cubicBezTo>
                    <a:pt x="74" y="59"/>
                    <a:pt x="72" y="58"/>
                    <a:pt x="71" y="56"/>
                  </a:cubicBezTo>
                  <a:cubicBezTo>
                    <a:pt x="71" y="55"/>
                    <a:pt x="73" y="52"/>
                    <a:pt x="72" y="51"/>
                  </a:cubicBezTo>
                  <a:cubicBezTo>
                    <a:pt x="71" y="50"/>
                    <a:pt x="70" y="47"/>
                    <a:pt x="68" y="46"/>
                  </a:cubicBezTo>
                  <a:cubicBezTo>
                    <a:pt x="66" y="46"/>
                    <a:pt x="59" y="42"/>
                    <a:pt x="59" y="40"/>
                  </a:cubicBezTo>
                  <a:cubicBezTo>
                    <a:pt x="59" y="38"/>
                    <a:pt x="57" y="36"/>
                    <a:pt x="55" y="36"/>
                  </a:cubicBezTo>
                  <a:cubicBezTo>
                    <a:pt x="54" y="35"/>
                    <a:pt x="53" y="29"/>
                    <a:pt x="54" y="28"/>
                  </a:cubicBezTo>
                  <a:cubicBezTo>
                    <a:pt x="56" y="28"/>
                    <a:pt x="56" y="22"/>
                    <a:pt x="58" y="22"/>
                  </a:cubicBezTo>
                  <a:cubicBezTo>
                    <a:pt x="59" y="22"/>
                    <a:pt x="58" y="19"/>
                    <a:pt x="59" y="17"/>
                  </a:cubicBezTo>
                  <a:cubicBezTo>
                    <a:pt x="59" y="15"/>
                    <a:pt x="57" y="14"/>
                    <a:pt x="55" y="14"/>
                  </a:cubicBezTo>
                  <a:cubicBezTo>
                    <a:pt x="54" y="14"/>
                    <a:pt x="51" y="12"/>
                    <a:pt x="51" y="10"/>
                  </a:cubicBezTo>
                  <a:cubicBezTo>
                    <a:pt x="51" y="8"/>
                    <a:pt x="48" y="4"/>
                    <a:pt x="48" y="3"/>
                  </a:cubicBezTo>
                  <a:cubicBezTo>
                    <a:pt x="48" y="8"/>
                    <a:pt x="41" y="1"/>
                    <a:pt x="40" y="2"/>
                  </a:cubicBezTo>
                  <a:cubicBezTo>
                    <a:pt x="38" y="3"/>
                    <a:pt x="36" y="0"/>
                    <a:pt x="32" y="1"/>
                  </a:cubicBezTo>
                  <a:cubicBezTo>
                    <a:pt x="30" y="1"/>
                    <a:pt x="30" y="2"/>
                    <a:pt x="29" y="3"/>
                  </a:cubicBezTo>
                  <a:cubicBezTo>
                    <a:pt x="29" y="3"/>
                    <a:pt x="29" y="3"/>
                    <a:pt x="29" y="3"/>
                  </a:cubicBezTo>
                  <a:cubicBezTo>
                    <a:pt x="24" y="7"/>
                    <a:pt x="24" y="7"/>
                    <a:pt x="24" y="7"/>
                  </a:cubicBezTo>
                  <a:cubicBezTo>
                    <a:pt x="24" y="7"/>
                    <a:pt x="20" y="8"/>
                    <a:pt x="19" y="11"/>
                  </a:cubicBezTo>
                  <a:cubicBezTo>
                    <a:pt x="18" y="13"/>
                    <a:pt x="21" y="16"/>
                    <a:pt x="20" y="17"/>
                  </a:cubicBezTo>
                  <a:cubicBezTo>
                    <a:pt x="19" y="19"/>
                    <a:pt x="19" y="22"/>
                    <a:pt x="19" y="24"/>
                  </a:cubicBezTo>
                  <a:cubicBezTo>
                    <a:pt x="19" y="25"/>
                    <a:pt x="17" y="28"/>
                    <a:pt x="17" y="28"/>
                  </a:cubicBezTo>
                  <a:cubicBezTo>
                    <a:pt x="17" y="28"/>
                    <a:pt x="8" y="34"/>
                    <a:pt x="0" y="38"/>
                  </a:cubicBezTo>
                  <a:cubicBezTo>
                    <a:pt x="0" y="39"/>
                    <a:pt x="0" y="40"/>
                    <a:pt x="1" y="42"/>
                  </a:cubicBezTo>
                  <a:cubicBezTo>
                    <a:pt x="1" y="43"/>
                    <a:pt x="2" y="47"/>
                    <a:pt x="2" y="49"/>
                  </a:cubicBezTo>
                  <a:cubicBezTo>
                    <a:pt x="6" y="49"/>
                    <a:pt x="6" y="49"/>
                    <a:pt x="9" y="49"/>
                  </a:cubicBezTo>
                  <a:cubicBezTo>
                    <a:pt x="12" y="50"/>
                    <a:pt x="22" y="57"/>
                    <a:pt x="25" y="59"/>
                  </a:cubicBezTo>
                  <a:cubicBezTo>
                    <a:pt x="27" y="60"/>
                    <a:pt x="41" y="70"/>
                    <a:pt x="44" y="73"/>
                  </a:cubicBezTo>
                  <a:cubicBezTo>
                    <a:pt x="47" y="75"/>
                    <a:pt x="52" y="76"/>
                    <a:pt x="53" y="76"/>
                  </a:cubicBezTo>
                  <a:cubicBezTo>
                    <a:pt x="55" y="76"/>
                    <a:pt x="59" y="77"/>
                    <a:pt x="63" y="77"/>
                  </a:cubicBezTo>
                  <a:cubicBezTo>
                    <a:pt x="64" y="74"/>
                    <a:pt x="65" y="71"/>
                    <a:pt x="66" y="70"/>
                  </a:cubicBezTo>
                  <a:close/>
                </a:path>
              </a:pathLst>
            </a:custGeom>
            <a:grpFill/>
            <a:ln w="9525" cap="flat">
              <a:solidFill>
                <a:schemeClr val="bg1">
                  <a:lumMod val="85000"/>
                </a:schemeClr>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2400" dirty="0"/>
            </a:p>
          </p:txBody>
        </p:sp>
        <p:sp>
          <p:nvSpPr>
            <p:cNvPr id="126" name="Freeform 97">
              <a:extLst>
                <a:ext uri="{FF2B5EF4-FFF2-40B4-BE49-F238E27FC236}">
                  <a16:creationId xmlns:a16="http://schemas.microsoft.com/office/drawing/2014/main" id="{BC744038-DB21-4FA8-9DD6-DD1654A5DB22}"/>
                </a:ext>
              </a:extLst>
            </p:cNvPr>
            <p:cNvSpPr>
              <a:spLocks/>
            </p:cNvSpPr>
            <p:nvPr/>
          </p:nvSpPr>
          <p:spPr bwMode="auto">
            <a:xfrm>
              <a:off x="5286376" y="2460625"/>
              <a:ext cx="38100" cy="34925"/>
            </a:xfrm>
            <a:custGeom>
              <a:avLst/>
              <a:gdLst>
                <a:gd name="T0" fmla="*/ 5 w 15"/>
                <a:gd name="T1" fmla="*/ 11 h 14"/>
                <a:gd name="T2" fmla="*/ 9 w 15"/>
                <a:gd name="T3" fmla="*/ 14 h 14"/>
                <a:gd name="T4" fmla="*/ 15 w 15"/>
                <a:gd name="T5" fmla="*/ 14 h 14"/>
                <a:gd name="T6" fmla="*/ 11 w 15"/>
                <a:gd name="T7" fmla="*/ 4 h 14"/>
                <a:gd name="T8" fmla="*/ 12 w 15"/>
                <a:gd name="T9" fmla="*/ 3 h 14"/>
                <a:gd name="T10" fmla="*/ 7 w 15"/>
                <a:gd name="T11" fmla="*/ 0 h 14"/>
                <a:gd name="T12" fmla="*/ 3 w 15"/>
                <a:gd name="T13" fmla="*/ 3 h 14"/>
                <a:gd name="T14" fmla="*/ 0 w 15"/>
                <a:gd name="T15" fmla="*/ 10 h 14"/>
                <a:gd name="T16" fmla="*/ 5 w 15"/>
                <a:gd name="T17" fmla="*/ 11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4">
                  <a:moveTo>
                    <a:pt x="5" y="11"/>
                  </a:moveTo>
                  <a:cubicBezTo>
                    <a:pt x="9" y="14"/>
                    <a:pt x="9" y="14"/>
                    <a:pt x="9" y="14"/>
                  </a:cubicBezTo>
                  <a:cubicBezTo>
                    <a:pt x="15" y="14"/>
                    <a:pt x="15" y="14"/>
                    <a:pt x="15" y="14"/>
                  </a:cubicBezTo>
                  <a:cubicBezTo>
                    <a:pt x="14" y="11"/>
                    <a:pt x="11" y="6"/>
                    <a:pt x="11" y="4"/>
                  </a:cubicBezTo>
                  <a:cubicBezTo>
                    <a:pt x="11" y="4"/>
                    <a:pt x="12" y="3"/>
                    <a:pt x="12" y="3"/>
                  </a:cubicBezTo>
                  <a:cubicBezTo>
                    <a:pt x="10" y="1"/>
                    <a:pt x="9" y="0"/>
                    <a:pt x="7" y="0"/>
                  </a:cubicBezTo>
                  <a:cubicBezTo>
                    <a:pt x="4" y="0"/>
                    <a:pt x="4" y="2"/>
                    <a:pt x="3" y="3"/>
                  </a:cubicBezTo>
                  <a:cubicBezTo>
                    <a:pt x="2" y="4"/>
                    <a:pt x="1" y="7"/>
                    <a:pt x="0" y="10"/>
                  </a:cubicBezTo>
                  <a:cubicBezTo>
                    <a:pt x="2" y="10"/>
                    <a:pt x="5" y="11"/>
                    <a:pt x="5" y="11"/>
                  </a:cubicBezTo>
                  <a:close/>
                </a:path>
              </a:pathLst>
            </a:custGeom>
            <a:grpFill/>
            <a:ln w="9525" cap="flat">
              <a:solidFill>
                <a:schemeClr val="bg1">
                  <a:lumMod val="85000"/>
                </a:schemeClr>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2400" dirty="0"/>
            </a:p>
          </p:txBody>
        </p:sp>
        <p:sp>
          <p:nvSpPr>
            <p:cNvPr id="127" name="Freeform 98">
              <a:extLst>
                <a:ext uri="{FF2B5EF4-FFF2-40B4-BE49-F238E27FC236}">
                  <a16:creationId xmlns:a16="http://schemas.microsoft.com/office/drawing/2014/main" id="{A7C4DE6C-7358-4349-AD09-B60BD57122A1}"/>
                </a:ext>
              </a:extLst>
            </p:cNvPr>
            <p:cNvSpPr>
              <a:spLocks noEditPoints="1"/>
            </p:cNvSpPr>
            <p:nvPr/>
          </p:nvSpPr>
          <p:spPr bwMode="auto">
            <a:xfrm>
              <a:off x="4252913" y="1949450"/>
              <a:ext cx="296863" cy="249238"/>
            </a:xfrm>
            <a:custGeom>
              <a:avLst/>
              <a:gdLst>
                <a:gd name="T0" fmla="*/ 103 w 118"/>
                <a:gd name="T1" fmla="*/ 23 h 99"/>
                <a:gd name="T2" fmla="*/ 99 w 118"/>
                <a:gd name="T3" fmla="*/ 21 h 99"/>
                <a:gd name="T4" fmla="*/ 94 w 118"/>
                <a:gd name="T5" fmla="*/ 19 h 99"/>
                <a:gd name="T6" fmla="*/ 86 w 118"/>
                <a:gd name="T7" fmla="*/ 17 h 99"/>
                <a:gd name="T8" fmla="*/ 81 w 118"/>
                <a:gd name="T9" fmla="*/ 15 h 99"/>
                <a:gd name="T10" fmla="*/ 79 w 118"/>
                <a:gd name="T11" fmla="*/ 11 h 99"/>
                <a:gd name="T12" fmla="*/ 76 w 118"/>
                <a:gd name="T13" fmla="*/ 13 h 99"/>
                <a:gd name="T14" fmla="*/ 73 w 118"/>
                <a:gd name="T15" fmla="*/ 10 h 99"/>
                <a:gd name="T16" fmla="*/ 68 w 118"/>
                <a:gd name="T17" fmla="*/ 7 h 99"/>
                <a:gd name="T18" fmla="*/ 64 w 118"/>
                <a:gd name="T19" fmla="*/ 4 h 99"/>
                <a:gd name="T20" fmla="*/ 61 w 118"/>
                <a:gd name="T21" fmla="*/ 1 h 99"/>
                <a:gd name="T22" fmla="*/ 60 w 118"/>
                <a:gd name="T23" fmla="*/ 0 h 99"/>
                <a:gd name="T24" fmla="*/ 58 w 118"/>
                <a:gd name="T25" fmla="*/ 0 h 99"/>
                <a:gd name="T26" fmla="*/ 54 w 118"/>
                <a:gd name="T27" fmla="*/ 7 h 99"/>
                <a:gd name="T28" fmla="*/ 45 w 118"/>
                <a:gd name="T29" fmla="*/ 13 h 99"/>
                <a:gd name="T30" fmla="*/ 40 w 118"/>
                <a:gd name="T31" fmla="*/ 19 h 99"/>
                <a:gd name="T32" fmla="*/ 30 w 118"/>
                <a:gd name="T33" fmla="*/ 15 h 99"/>
                <a:gd name="T34" fmla="*/ 25 w 118"/>
                <a:gd name="T35" fmla="*/ 18 h 99"/>
                <a:gd name="T36" fmla="*/ 26 w 118"/>
                <a:gd name="T37" fmla="*/ 27 h 99"/>
                <a:gd name="T38" fmla="*/ 19 w 118"/>
                <a:gd name="T39" fmla="*/ 27 h 99"/>
                <a:gd name="T40" fmla="*/ 14 w 118"/>
                <a:gd name="T41" fmla="*/ 24 h 99"/>
                <a:gd name="T42" fmla="*/ 7 w 118"/>
                <a:gd name="T43" fmla="*/ 25 h 99"/>
                <a:gd name="T44" fmla="*/ 2 w 118"/>
                <a:gd name="T45" fmla="*/ 29 h 99"/>
                <a:gd name="T46" fmla="*/ 3 w 118"/>
                <a:gd name="T47" fmla="*/ 34 h 99"/>
                <a:gd name="T48" fmla="*/ 13 w 118"/>
                <a:gd name="T49" fmla="*/ 37 h 99"/>
                <a:gd name="T50" fmla="*/ 20 w 118"/>
                <a:gd name="T51" fmla="*/ 39 h 99"/>
                <a:gd name="T52" fmla="*/ 23 w 118"/>
                <a:gd name="T53" fmla="*/ 43 h 99"/>
                <a:gd name="T54" fmla="*/ 29 w 118"/>
                <a:gd name="T55" fmla="*/ 50 h 99"/>
                <a:gd name="T56" fmla="*/ 31 w 118"/>
                <a:gd name="T57" fmla="*/ 56 h 99"/>
                <a:gd name="T58" fmla="*/ 30 w 118"/>
                <a:gd name="T59" fmla="*/ 66 h 99"/>
                <a:gd name="T60" fmla="*/ 26 w 118"/>
                <a:gd name="T61" fmla="*/ 80 h 99"/>
                <a:gd name="T62" fmla="*/ 26 w 118"/>
                <a:gd name="T63" fmla="*/ 80 h 99"/>
                <a:gd name="T64" fmla="*/ 30 w 118"/>
                <a:gd name="T65" fmla="*/ 82 h 99"/>
                <a:gd name="T66" fmla="*/ 38 w 118"/>
                <a:gd name="T67" fmla="*/ 86 h 99"/>
                <a:gd name="T68" fmla="*/ 45 w 118"/>
                <a:gd name="T69" fmla="*/ 86 h 99"/>
                <a:gd name="T70" fmla="*/ 48 w 118"/>
                <a:gd name="T71" fmla="*/ 86 h 99"/>
                <a:gd name="T72" fmla="*/ 58 w 118"/>
                <a:gd name="T73" fmla="*/ 89 h 99"/>
                <a:gd name="T74" fmla="*/ 66 w 118"/>
                <a:gd name="T75" fmla="*/ 89 h 99"/>
                <a:gd name="T76" fmla="*/ 66 w 118"/>
                <a:gd name="T77" fmla="*/ 87 h 99"/>
                <a:gd name="T78" fmla="*/ 72 w 118"/>
                <a:gd name="T79" fmla="*/ 79 h 99"/>
                <a:gd name="T80" fmla="*/ 87 w 118"/>
                <a:gd name="T81" fmla="*/ 82 h 99"/>
                <a:gd name="T82" fmla="*/ 96 w 118"/>
                <a:gd name="T83" fmla="*/ 79 h 99"/>
                <a:gd name="T84" fmla="*/ 101 w 118"/>
                <a:gd name="T85" fmla="*/ 76 h 99"/>
                <a:gd name="T86" fmla="*/ 102 w 118"/>
                <a:gd name="T87" fmla="*/ 73 h 99"/>
                <a:gd name="T88" fmla="*/ 99 w 118"/>
                <a:gd name="T89" fmla="*/ 72 h 99"/>
                <a:gd name="T90" fmla="*/ 97 w 118"/>
                <a:gd name="T91" fmla="*/ 68 h 99"/>
                <a:gd name="T92" fmla="*/ 94 w 118"/>
                <a:gd name="T93" fmla="*/ 64 h 99"/>
                <a:gd name="T94" fmla="*/ 96 w 118"/>
                <a:gd name="T95" fmla="*/ 62 h 99"/>
                <a:gd name="T96" fmla="*/ 98 w 118"/>
                <a:gd name="T97" fmla="*/ 59 h 99"/>
                <a:gd name="T98" fmla="*/ 97 w 118"/>
                <a:gd name="T99" fmla="*/ 55 h 99"/>
                <a:gd name="T100" fmla="*/ 95 w 118"/>
                <a:gd name="T101" fmla="*/ 51 h 99"/>
                <a:gd name="T102" fmla="*/ 92 w 118"/>
                <a:gd name="T103" fmla="*/ 50 h 99"/>
                <a:gd name="T104" fmla="*/ 91 w 118"/>
                <a:gd name="T105" fmla="*/ 48 h 99"/>
                <a:gd name="T106" fmla="*/ 96 w 118"/>
                <a:gd name="T107" fmla="*/ 41 h 99"/>
                <a:gd name="T108" fmla="*/ 100 w 118"/>
                <a:gd name="T109" fmla="*/ 38 h 99"/>
                <a:gd name="T110" fmla="*/ 102 w 118"/>
                <a:gd name="T111" fmla="*/ 32 h 99"/>
                <a:gd name="T112" fmla="*/ 105 w 118"/>
                <a:gd name="T113" fmla="*/ 25 h 99"/>
                <a:gd name="T114" fmla="*/ 103 w 118"/>
                <a:gd name="T115" fmla="*/ 23 h 99"/>
                <a:gd name="T116" fmla="*/ 116 w 118"/>
                <a:gd name="T117" fmla="*/ 83 h 99"/>
                <a:gd name="T118" fmla="*/ 111 w 118"/>
                <a:gd name="T119" fmla="*/ 87 h 99"/>
                <a:gd name="T120" fmla="*/ 114 w 118"/>
                <a:gd name="T121" fmla="*/ 98 h 99"/>
                <a:gd name="T122" fmla="*/ 116 w 118"/>
                <a:gd name="T123" fmla="*/ 83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8" h="99">
                  <a:moveTo>
                    <a:pt x="103" y="23"/>
                  </a:moveTo>
                  <a:cubicBezTo>
                    <a:pt x="102" y="23"/>
                    <a:pt x="101" y="21"/>
                    <a:pt x="99" y="21"/>
                  </a:cubicBezTo>
                  <a:cubicBezTo>
                    <a:pt x="97" y="21"/>
                    <a:pt x="95" y="20"/>
                    <a:pt x="94" y="19"/>
                  </a:cubicBezTo>
                  <a:cubicBezTo>
                    <a:pt x="93" y="17"/>
                    <a:pt x="87" y="17"/>
                    <a:pt x="86" y="17"/>
                  </a:cubicBezTo>
                  <a:cubicBezTo>
                    <a:pt x="84" y="18"/>
                    <a:pt x="83" y="14"/>
                    <a:pt x="81" y="15"/>
                  </a:cubicBezTo>
                  <a:cubicBezTo>
                    <a:pt x="80" y="15"/>
                    <a:pt x="79" y="12"/>
                    <a:pt x="79" y="11"/>
                  </a:cubicBezTo>
                  <a:cubicBezTo>
                    <a:pt x="79" y="9"/>
                    <a:pt x="77" y="12"/>
                    <a:pt x="76" y="13"/>
                  </a:cubicBezTo>
                  <a:cubicBezTo>
                    <a:pt x="74" y="13"/>
                    <a:pt x="73" y="11"/>
                    <a:pt x="73" y="10"/>
                  </a:cubicBezTo>
                  <a:cubicBezTo>
                    <a:pt x="73" y="9"/>
                    <a:pt x="70" y="8"/>
                    <a:pt x="68" y="7"/>
                  </a:cubicBezTo>
                  <a:cubicBezTo>
                    <a:pt x="67" y="6"/>
                    <a:pt x="65" y="3"/>
                    <a:pt x="64" y="4"/>
                  </a:cubicBezTo>
                  <a:cubicBezTo>
                    <a:pt x="63" y="6"/>
                    <a:pt x="61" y="3"/>
                    <a:pt x="61" y="1"/>
                  </a:cubicBezTo>
                  <a:cubicBezTo>
                    <a:pt x="61" y="1"/>
                    <a:pt x="61" y="1"/>
                    <a:pt x="60" y="0"/>
                  </a:cubicBezTo>
                  <a:cubicBezTo>
                    <a:pt x="60" y="0"/>
                    <a:pt x="59" y="0"/>
                    <a:pt x="58" y="0"/>
                  </a:cubicBezTo>
                  <a:cubicBezTo>
                    <a:pt x="56" y="0"/>
                    <a:pt x="53" y="3"/>
                    <a:pt x="54" y="7"/>
                  </a:cubicBezTo>
                  <a:cubicBezTo>
                    <a:pt x="54" y="12"/>
                    <a:pt x="50" y="13"/>
                    <a:pt x="45" y="13"/>
                  </a:cubicBezTo>
                  <a:cubicBezTo>
                    <a:pt x="40" y="13"/>
                    <a:pt x="42" y="17"/>
                    <a:pt x="40" y="19"/>
                  </a:cubicBezTo>
                  <a:cubicBezTo>
                    <a:pt x="38" y="20"/>
                    <a:pt x="31" y="18"/>
                    <a:pt x="30" y="15"/>
                  </a:cubicBezTo>
                  <a:cubicBezTo>
                    <a:pt x="29" y="13"/>
                    <a:pt x="23" y="15"/>
                    <a:pt x="25" y="18"/>
                  </a:cubicBezTo>
                  <a:cubicBezTo>
                    <a:pt x="28" y="21"/>
                    <a:pt x="28" y="26"/>
                    <a:pt x="26" y="27"/>
                  </a:cubicBezTo>
                  <a:cubicBezTo>
                    <a:pt x="25" y="28"/>
                    <a:pt x="21" y="25"/>
                    <a:pt x="19" y="27"/>
                  </a:cubicBezTo>
                  <a:cubicBezTo>
                    <a:pt x="17" y="28"/>
                    <a:pt x="17" y="25"/>
                    <a:pt x="14" y="24"/>
                  </a:cubicBezTo>
                  <a:cubicBezTo>
                    <a:pt x="12" y="23"/>
                    <a:pt x="11" y="25"/>
                    <a:pt x="7" y="25"/>
                  </a:cubicBezTo>
                  <a:cubicBezTo>
                    <a:pt x="2" y="25"/>
                    <a:pt x="0" y="27"/>
                    <a:pt x="2" y="29"/>
                  </a:cubicBezTo>
                  <a:cubicBezTo>
                    <a:pt x="3" y="31"/>
                    <a:pt x="1" y="32"/>
                    <a:pt x="3" y="34"/>
                  </a:cubicBezTo>
                  <a:cubicBezTo>
                    <a:pt x="4" y="35"/>
                    <a:pt x="9" y="35"/>
                    <a:pt x="13" y="37"/>
                  </a:cubicBezTo>
                  <a:cubicBezTo>
                    <a:pt x="17" y="39"/>
                    <a:pt x="18" y="38"/>
                    <a:pt x="20" y="39"/>
                  </a:cubicBezTo>
                  <a:cubicBezTo>
                    <a:pt x="22" y="41"/>
                    <a:pt x="23" y="40"/>
                    <a:pt x="23" y="43"/>
                  </a:cubicBezTo>
                  <a:cubicBezTo>
                    <a:pt x="23" y="46"/>
                    <a:pt x="25" y="49"/>
                    <a:pt x="29" y="50"/>
                  </a:cubicBezTo>
                  <a:cubicBezTo>
                    <a:pt x="33" y="51"/>
                    <a:pt x="30" y="53"/>
                    <a:pt x="31" y="56"/>
                  </a:cubicBezTo>
                  <a:cubicBezTo>
                    <a:pt x="33" y="58"/>
                    <a:pt x="30" y="62"/>
                    <a:pt x="30" y="66"/>
                  </a:cubicBezTo>
                  <a:cubicBezTo>
                    <a:pt x="31" y="69"/>
                    <a:pt x="28" y="79"/>
                    <a:pt x="26" y="80"/>
                  </a:cubicBezTo>
                  <a:cubicBezTo>
                    <a:pt x="26" y="80"/>
                    <a:pt x="26" y="80"/>
                    <a:pt x="26" y="80"/>
                  </a:cubicBezTo>
                  <a:cubicBezTo>
                    <a:pt x="28" y="81"/>
                    <a:pt x="30" y="82"/>
                    <a:pt x="30" y="82"/>
                  </a:cubicBezTo>
                  <a:cubicBezTo>
                    <a:pt x="32" y="84"/>
                    <a:pt x="36" y="85"/>
                    <a:pt x="38" y="86"/>
                  </a:cubicBezTo>
                  <a:cubicBezTo>
                    <a:pt x="41" y="88"/>
                    <a:pt x="45" y="87"/>
                    <a:pt x="45" y="86"/>
                  </a:cubicBezTo>
                  <a:cubicBezTo>
                    <a:pt x="45" y="84"/>
                    <a:pt x="47" y="85"/>
                    <a:pt x="48" y="86"/>
                  </a:cubicBezTo>
                  <a:cubicBezTo>
                    <a:pt x="50" y="88"/>
                    <a:pt x="55" y="88"/>
                    <a:pt x="58" y="89"/>
                  </a:cubicBezTo>
                  <a:cubicBezTo>
                    <a:pt x="60" y="89"/>
                    <a:pt x="63" y="89"/>
                    <a:pt x="66" y="89"/>
                  </a:cubicBezTo>
                  <a:cubicBezTo>
                    <a:pt x="66" y="88"/>
                    <a:pt x="66" y="88"/>
                    <a:pt x="66" y="87"/>
                  </a:cubicBezTo>
                  <a:cubicBezTo>
                    <a:pt x="64" y="82"/>
                    <a:pt x="68" y="80"/>
                    <a:pt x="72" y="79"/>
                  </a:cubicBezTo>
                  <a:cubicBezTo>
                    <a:pt x="76" y="78"/>
                    <a:pt x="85" y="81"/>
                    <a:pt x="87" y="82"/>
                  </a:cubicBezTo>
                  <a:cubicBezTo>
                    <a:pt x="89" y="84"/>
                    <a:pt x="92" y="83"/>
                    <a:pt x="96" y="79"/>
                  </a:cubicBezTo>
                  <a:cubicBezTo>
                    <a:pt x="98" y="77"/>
                    <a:pt x="100" y="76"/>
                    <a:pt x="101" y="76"/>
                  </a:cubicBezTo>
                  <a:cubicBezTo>
                    <a:pt x="102" y="75"/>
                    <a:pt x="102" y="74"/>
                    <a:pt x="102" y="73"/>
                  </a:cubicBezTo>
                  <a:cubicBezTo>
                    <a:pt x="103" y="72"/>
                    <a:pt x="100" y="72"/>
                    <a:pt x="99" y="72"/>
                  </a:cubicBezTo>
                  <a:cubicBezTo>
                    <a:pt x="97" y="72"/>
                    <a:pt x="96" y="70"/>
                    <a:pt x="97" y="68"/>
                  </a:cubicBezTo>
                  <a:cubicBezTo>
                    <a:pt x="98" y="66"/>
                    <a:pt x="96" y="66"/>
                    <a:pt x="94" y="64"/>
                  </a:cubicBezTo>
                  <a:cubicBezTo>
                    <a:pt x="93" y="62"/>
                    <a:pt x="95" y="62"/>
                    <a:pt x="96" y="62"/>
                  </a:cubicBezTo>
                  <a:cubicBezTo>
                    <a:pt x="97" y="61"/>
                    <a:pt x="99" y="59"/>
                    <a:pt x="98" y="59"/>
                  </a:cubicBezTo>
                  <a:cubicBezTo>
                    <a:pt x="97" y="58"/>
                    <a:pt x="96" y="57"/>
                    <a:pt x="97" y="55"/>
                  </a:cubicBezTo>
                  <a:cubicBezTo>
                    <a:pt x="98" y="53"/>
                    <a:pt x="95" y="52"/>
                    <a:pt x="95" y="51"/>
                  </a:cubicBezTo>
                  <a:cubicBezTo>
                    <a:pt x="95" y="49"/>
                    <a:pt x="93" y="48"/>
                    <a:pt x="92" y="50"/>
                  </a:cubicBezTo>
                  <a:cubicBezTo>
                    <a:pt x="90" y="52"/>
                    <a:pt x="90" y="51"/>
                    <a:pt x="91" y="48"/>
                  </a:cubicBezTo>
                  <a:cubicBezTo>
                    <a:pt x="92" y="45"/>
                    <a:pt x="96" y="43"/>
                    <a:pt x="96" y="41"/>
                  </a:cubicBezTo>
                  <a:cubicBezTo>
                    <a:pt x="96" y="40"/>
                    <a:pt x="98" y="38"/>
                    <a:pt x="100" y="38"/>
                  </a:cubicBezTo>
                  <a:cubicBezTo>
                    <a:pt x="102" y="38"/>
                    <a:pt x="101" y="34"/>
                    <a:pt x="102" y="32"/>
                  </a:cubicBezTo>
                  <a:cubicBezTo>
                    <a:pt x="102" y="30"/>
                    <a:pt x="103" y="27"/>
                    <a:pt x="105" y="25"/>
                  </a:cubicBezTo>
                  <a:cubicBezTo>
                    <a:pt x="107" y="23"/>
                    <a:pt x="104" y="22"/>
                    <a:pt x="103" y="23"/>
                  </a:cubicBezTo>
                  <a:close/>
                  <a:moveTo>
                    <a:pt x="116" y="83"/>
                  </a:moveTo>
                  <a:cubicBezTo>
                    <a:pt x="115" y="83"/>
                    <a:pt x="114" y="85"/>
                    <a:pt x="111" y="87"/>
                  </a:cubicBezTo>
                  <a:cubicBezTo>
                    <a:pt x="108" y="89"/>
                    <a:pt x="111" y="99"/>
                    <a:pt x="114" y="98"/>
                  </a:cubicBezTo>
                  <a:cubicBezTo>
                    <a:pt x="118" y="98"/>
                    <a:pt x="117" y="83"/>
                    <a:pt x="116" y="83"/>
                  </a:cubicBezTo>
                  <a:close/>
                </a:path>
              </a:pathLst>
            </a:custGeom>
            <a:grpFill/>
            <a:ln w="9525" cap="flat">
              <a:solidFill>
                <a:schemeClr val="bg1">
                  <a:lumMod val="85000"/>
                </a:schemeClr>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2400" dirty="0"/>
            </a:p>
          </p:txBody>
        </p:sp>
        <p:sp>
          <p:nvSpPr>
            <p:cNvPr id="128" name="Freeform 99">
              <a:extLst>
                <a:ext uri="{FF2B5EF4-FFF2-40B4-BE49-F238E27FC236}">
                  <a16:creationId xmlns:a16="http://schemas.microsoft.com/office/drawing/2014/main" id="{F563D07B-8DE3-4C14-B817-48829DA1AACC}"/>
                </a:ext>
              </a:extLst>
            </p:cNvPr>
            <p:cNvSpPr>
              <a:spLocks/>
            </p:cNvSpPr>
            <p:nvPr/>
          </p:nvSpPr>
          <p:spPr bwMode="auto">
            <a:xfrm>
              <a:off x="2514601" y="2800350"/>
              <a:ext cx="47625" cy="25400"/>
            </a:xfrm>
            <a:custGeom>
              <a:avLst/>
              <a:gdLst>
                <a:gd name="T0" fmla="*/ 19 w 19"/>
                <a:gd name="T1" fmla="*/ 4 h 10"/>
                <a:gd name="T2" fmla="*/ 10 w 19"/>
                <a:gd name="T3" fmla="*/ 2 h 10"/>
                <a:gd name="T4" fmla="*/ 6 w 19"/>
                <a:gd name="T5" fmla="*/ 0 h 10"/>
                <a:gd name="T6" fmla="*/ 6 w 19"/>
                <a:gd name="T7" fmla="*/ 0 h 10"/>
                <a:gd name="T8" fmla="*/ 0 w 19"/>
                <a:gd name="T9" fmla="*/ 5 h 10"/>
                <a:gd name="T10" fmla="*/ 16 w 19"/>
                <a:gd name="T11" fmla="*/ 10 h 10"/>
                <a:gd name="T12" fmla="*/ 19 w 19"/>
                <a:gd name="T13" fmla="*/ 9 h 10"/>
                <a:gd name="T14" fmla="*/ 19 w 19"/>
                <a:gd name="T15" fmla="*/ 4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10">
                  <a:moveTo>
                    <a:pt x="19" y="4"/>
                  </a:moveTo>
                  <a:cubicBezTo>
                    <a:pt x="17" y="2"/>
                    <a:pt x="14" y="4"/>
                    <a:pt x="10" y="2"/>
                  </a:cubicBezTo>
                  <a:cubicBezTo>
                    <a:pt x="9" y="1"/>
                    <a:pt x="8" y="0"/>
                    <a:pt x="6" y="0"/>
                  </a:cubicBezTo>
                  <a:cubicBezTo>
                    <a:pt x="6" y="0"/>
                    <a:pt x="6" y="0"/>
                    <a:pt x="6" y="0"/>
                  </a:cubicBezTo>
                  <a:cubicBezTo>
                    <a:pt x="5" y="0"/>
                    <a:pt x="3" y="2"/>
                    <a:pt x="0" y="5"/>
                  </a:cubicBezTo>
                  <a:cubicBezTo>
                    <a:pt x="3" y="7"/>
                    <a:pt x="13" y="10"/>
                    <a:pt x="16" y="10"/>
                  </a:cubicBezTo>
                  <a:cubicBezTo>
                    <a:pt x="17" y="10"/>
                    <a:pt x="18" y="9"/>
                    <a:pt x="19" y="9"/>
                  </a:cubicBezTo>
                  <a:cubicBezTo>
                    <a:pt x="19" y="6"/>
                    <a:pt x="19" y="4"/>
                    <a:pt x="19" y="4"/>
                  </a:cubicBezTo>
                  <a:close/>
                </a:path>
              </a:pathLst>
            </a:custGeom>
            <a:grpFill/>
            <a:ln w="9525" cap="flat">
              <a:solidFill>
                <a:schemeClr val="bg1">
                  <a:lumMod val="85000"/>
                </a:schemeClr>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2400" dirty="0"/>
            </a:p>
          </p:txBody>
        </p:sp>
        <p:sp>
          <p:nvSpPr>
            <p:cNvPr id="129" name="Freeform 100">
              <a:extLst>
                <a:ext uri="{FF2B5EF4-FFF2-40B4-BE49-F238E27FC236}">
                  <a16:creationId xmlns:a16="http://schemas.microsoft.com/office/drawing/2014/main" id="{548B9B25-D5AF-4B3F-80F9-8CCE05769CE1}"/>
                </a:ext>
              </a:extLst>
            </p:cNvPr>
            <p:cNvSpPr>
              <a:spLocks/>
            </p:cNvSpPr>
            <p:nvPr/>
          </p:nvSpPr>
          <p:spPr bwMode="auto">
            <a:xfrm>
              <a:off x="2530476" y="2762250"/>
              <a:ext cx="125413" cy="68263"/>
            </a:xfrm>
            <a:custGeom>
              <a:avLst/>
              <a:gdLst>
                <a:gd name="T0" fmla="*/ 21 w 50"/>
                <a:gd name="T1" fmla="*/ 24 h 27"/>
                <a:gd name="T2" fmla="*/ 24 w 50"/>
                <a:gd name="T3" fmla="*/ 19 h 27"/>
                <a:gd name="T4" fmla="*/ 32 w 50"/>
                <a:gd name="T5" fmla="*/ 15 h 27"/>
                <a:gd name="T6" fmla="*/ 40 w 50"/>
                <a:gd name="T7" fmla="*/ 14 h 27"/>
                <a:gd name="T8" fmla="*/ 50 w 50"/>
                <a:gd name="T9" fmla="*/ 10 h 27"/>
                <a:gd name="T10" fmla="*/ 41 w 50"/>
                <a:gd name="T11" fmla="*/ 3 h 27"/>
                <a:gd name="T12" fmla="*/ 23 w 50"/>
                <a:gd name="T13" fmla="*/ 3 h 27"/>
                <a:gd name="T14" fmla="*/ 8 w 50"/>
                <a:gd name="T15" fmla="*/ 4 h 27"/>
                <a:gd name="T16" fmla="*/ 8 w 50"/>
                <a:gd name="T17" fmla="*/ 4 h 27"/>
                <a:gd name="T18" fmla="*/ 4 w 50"/>
                <a:gd name="T19" fmla="*/ 9 h 27"/>
                <a:gd name="T20" fmla="*/ 0 w 50"/>
                <a:gd name="T21" fmla="*/ 15 h 27"/>
                <a:gd name="T22" fmla="*/ 4 w 50"/>
                <a:gd name="T23" fmla="*/ 17 h 27"/>
                <a:gd name="T24" fmla="*/ 13 w 50"/>
                <a:gd name="T25" fmla="*/ 19 h 27"/>
                <a:gd name="T26" fmla="*/ 13 w 50"/>
                <a:gd name="T27" fmla="*/ 24 h 27"/>
                <a:gd name="T28" fmla="*/ 15 w 50"/>
                <a:gd name="T29" fmla="*/ 24 h 27"/>
                <a:gd name="T30" fmla="*/ 16 w 50"/>
                <a:gd name="T31" fmla="*/ 27 h 27"/>
                <a:gd name="T32" fmla="*/ 19 w 50"/>
                <a:gd name="T33" fmla="*/ 26 h 27"/>
                <a:gd name="T34" fmla="*/ 21 w 50"/>
                <a:gd name="T35" fmla="*/ 24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0" h="27">
                  <a:moveTo>
                    <a:pt x="21" y="24"/>
                  </a:moveTo>
                  <a:cubicBezTo>
                    <a:pt x="21" y="23"/>
                    <a:pt x="19" y="19"/>
                    <a:pt x="24" y="19"/>
                  </a:cubicBezTo>
                  <a:cubicBezTo>
                    <a:pt x="28" y="19"/>
                    <a:pt x="32" y="18"/>
                    <a:pt x="32" y="15"/>
                  </a:cubicBezTo>
                  <a:cubicBezTo>
                    <a:pt x="33" y="12"/>
                    <a:pt x="39" y="14"/>
                    <a:pt x="40" y="14"/>
                  </a:cubicBezTo>
                  <a:cubicBezTo>
                    <a:pt x="41" y="13"/>
                    <a:pt x="46" y="10"/>
                    <a:pt x="50" y="10"/>
                  </a:cubicBezTo>
                  <a:cubicBezTo>
                    <a:pt x="50" y="6"/>
                    <a:pt x="44" y="7"/>
                    <a:pt x="41" y="3"/>
                  </a:cubicBezTo>
                  <a:cubicBezTo>
                    <a:pt x="37" y="0"/>
                    <a:pt x="28" y="1"/>
                    <a:pt x="23" y="3"/>
                  </a:cubicBezTo>
                  <a:cubicBezTo>
                    <a:pt x="19" y="5"/>
                    <a:pt x="13" y="1"/>
                    <a:pt x="8" y="4"/>
                  </a:cubicBezTo>
                  <a:cubicBezTo>
                    <a:pt x="8" y="4"/>
                    <a:pt x="8" y="4"/>
                    <a:pt x="8" y="4"/>
                  </a:cubicBezTo>
                  <a:cubicBezTo>
                    <a:pt x="7" y="5"/>
                    <a:pt x="6" y="7"/>
                    <a:pt x="4" y="9"/>
                  </a:cubicBezTo>
                  <a:cubicBezTo>
                    <a:pt x="1" y="11"/>
                    <a:pt x="2" y="14"/>
                    <a:pt x="0" y="15"/>
                  </a:cubicBezTo>
                  <a:cubicBezTo>
                    <a:pt x="2" y="15"/>
                    <a:pt x="3" y="16"/>
                    <a:pt x="4" y="17"/>
                  </a:cubicBezTo>
                  <a:cubicBezTo>
                    <a:pt x="8" y="19"/>
                    <a:pt x="11" y="17"/>
                    <a:pt x="13" y="19"/>
                  </a:cubicBezTo>
                  <a:cubicBezTo>
                    <a:pt x="13" y="19"/>
                    <a:pt x="13" y="21"/>
                    <a:pt x="13" y="24"/>
                  </a:cubicBezTo>
                  <a:cubicBezTo>
                    <a:pt x="13" y="23"/>
                    <a:pt x="14" y="23"/>
                    <a:pt x="15" y="24"/>
                  </a:cubicBezTo>
                  <a:cubicBezTo>
                    <a:pt x="16" y="25"/>
                    <a:pt x="16" y="26"/>
                    <a:pt x="16" y="27"/>
                  </a:cubicBezTo>
                  <a:cubicBezTo>
                    <a:pt x="19" y="26"/>
                    <a:pt x="19" y="26"/>
                    <a:pt x="19" y="26"/>
                  </a:cubicBezTo>
                  <a:cubicBezTo>
                    <a:pt x="19" y="26"/>
                    <a:pt x="21" y="25"/>
                    <a:pt x="21" y="24"/>
                  </a:cubicBezTo>
                  <a:close/>
                </a:path>
              </a:pathLst>
            </a:custGeom>
            <a:grpFill/>
            <a:ln w="9525" cap="flat">
              <a:solidFill>
                <a:schemeClr val="bg1">
                  <a:lumMod val="85000"/>
                </a:schemeClr>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2400" dirty="0"/>
            </a:p>
          </p:txBody>
        </p:sp>
        <p:sp>
          <p:nvSpPr>
            <p:cNvPr id="130" name="Freeform 101">
              <a:extLst>
                <a:ext uri="{FF2B5EF4-FFF2-40B4-BE49-F238E27FC236}">
                  <a16:creationId xmlns:a16="http://schemas.microsoft.com/office/drawing/2014/main" id="{FD8784E8-F8D9-42D0-9301-2AF19B024A99}"/>
                </a:ext>
              </a:extLst>
            </p:cNvPr>
            <p:cNvSpPr>
              <a:spLocks/>
            </p:cNvSpPr>
            <p:nvPr/>
          </p:nvSpPr>
          <p:spPr bwMode="auto">
            <a:xfrm>
              <a:off x="1970088" y="2405063"/>
              <a:ext cx="615950" cy="382588"/>
            </a:xfrm>
            <a:custGeom>
              <a:avLst/>
              <a:gdLst>
                <a:gd name="T0" fmla="*/ 214 w 245"/>
                <a:gd name="T1" fmla="*/ 142 h 152"/>
                <a:gd name="T2" fmla="*/ 211 w 245"/>
                <a:gd name="T3" fmla="*/ 128 h 152"/>
                <a:gd name="T4" fmla="*/ 231 w 245"/>
                <a:gd name="T5" fmla="*/ 123 h 152"/>
                <a:gd name="T6" fmla="*/ 238 w 245"/>
                <a:gd name="T7" fmla="*/ 115 h 152"/>
                <a:gd name="T8" fmla="*/ 244 w 245"/>
                <a:gd name="T9" fmla="*/ 99 h 152"/>
                <a:gd name="T10" fmla="*/ 224 w 245"/>
                <a:gd name="T11" fmla="*/ 98 h 152"/>
                <a:gd name="T12" fmla="*/ 212 w 245"/>
                <a:gd name="T13" fmla="*/ 114 h 152"/>
                <a:gd name="T14" fmla="*/ 200 w 245"/>
                <a:gd name="T15" fmla="*/ 121 h 152"/>
                <a:gd name="T16" fmla="*/ 172 w 245"/>
                <a:gd name="T17" fmla="*/ 121 h 152"/>
                <a:gd name="T18" fmla="*/ 159 w 245"/>
                <a:gd name="T19" fmla="*/ 102 h 152"/>
                <a:gd name="T20" fmla="*/ 159 w 245"/>
                <a:gd name="T21" fmla="*/ 64 h 152"/>
                <a:gd name="T22" fmla="*/ 156 w 245"/>
                <a:gd name="T23" fmla="*/ 59 h 152"/>
                <a:gd name="T24" fmla="*/ 143 w 245"/>
                <a:gd name="T25" fmla="*/ 50 h 152"/>
                <a:gd name="T26" fmla="*/ 133 w 245"/>
                <a:gd name="T27" fmla="*/ 33 h 152"/>
                <a:gd name="T28" fmla="*/ 112 w 245"/>
                <a:gd name="T29" fmla="*/ 33 h 152"/>
                <a:gd name="T30" fmla="*/ 100 w 245"/>
                <a:gd name="T31" fmla="*/ 23 h 152"/>
                <a:gd name="T32" fmla="*/ 86 w 245"/>
                <a:gd name="T33" fmla="*/ 8 h 152"/>
                <a:gd name="T34" fmla="*/ 71 w 245"/>
                <a:gd name="T35" fmla="*/ 12 h 152"/>
                <a:gd name="T36" fmla="*/ 27 w 245"/>
                <a:gd name="T37" fmla="*/ 5 h 152"/>
                <a:gd name="T38" fmla="*/ 0 w 245"/>
                <a:gd name="T39" fmla="*/ 2 h 152"/>
                <a:gd name="T40" fmla="*/ 11 w 245"/>
                <a:gd name="T41" fmla="*/ 25 h 152"/>
                <a:gd name="T42" fmla="*/ 25 w 245"/>
                <a:gd name="T43" fmla="*/ 43 h 152"/>
                <a:gd name="T44" fmla="*/ 28 w 245"/>
                <a:gd name="T45" fmla="*/ 51 h 152"/>
                <a:gd name="T46" fmla="*/ 39 w 245"/>
                <a:gd name="T47" fmla="*/ 67 h 152"/>
                <a:gd name="T48" fmla="*/ 57 w 245"/>
                <a:gd name="T49" fmla="*/ 85 h 152"/>
                <a:gd name="T50" fmla="*/ 59 w 245"/>
                <a:gd name="T51" fmla="*/ 76 h 152"/>
                <a:gd name="T52" fmla="*/ 50 w 245"/>
                <a:gd name="T53" fmla="*/ 66 h 152"/>
                <a:gd name="T54" fmla="*/ 36 w 245"/>
                <a:gd name="T55" fmla="*/ 43 h 152"/>
                <a:gd name="T56" fmla="*/ 31 w 245"/>
                <a:gd name="T57" fmla="*/ 30 h 152"/>
                <a:gd name="T58" fmla="*/ 20 w 245"/>
                <a:gd name="T59" fmla="*/ 21 h 152"/>
                <a:gd name="T60" fmla="*/ 20 w 245"/>
                <a:gd name="T61" fmla="*/ 8 h 152"/>
                <a:gd name="T62" fmla="*/ 27 w 245"/>
                <a:gd name="T63" fmla="*/ 11 h 152"/>
                <a:gd name="T64" fmla="*/ 34 w 245"/>
                <a:gd name="T65" fmla="*/ 22 h 152"/>
                <a:gd name="T66" fmla="*/ 39 w 245"/>
                <a:gd name="T67" fmla="*/ 34 h 152"/>
                <a:gd name="T68" fmla="*/ 52 w 245"/>
                <a:gd name="T69" fmla="*/ 43 h 152"/>
                <a:gd name="T70" fmla="*/ 61 w 245"/>
                <a:gd name="T71" fmla="*/ 53 h 152"/>
                <a:gd name="T72" fmla="*/ 68 w 245"/>
                <a:gd name="T73" fmla="*/ 64 h 152"/>
                <a:gd name="T74" fmla="*/ 91 w 245"/>
                <a:gd name="T75" fmla="*/ 89 h 152"/>
                <a:gd name="T76" fmla="*/ 95 w 245"/>
                <a:gd name="T77" fmla="*/ 104 h 152"/>
                <a:gd name="T78" fmla="*/ 99 w 245"/>
                <a:gd name="T79" fmla="*/ 116 h 152"/>
                <a:gd name="T80" fmla="*/ 123 w 245"/>
                <a:gd name="T81" fmla="*/ 128 h 152"/>
                <a:gd name="T82" fmla="*/ 157 w 245"/>
                <a:gd name="T83" fmla="*/ 144 h 152"/>
                <a:gd name="T84" fmla="*/ 188 w 245"/>
                <a:gd name="T85" fmla="*/ 145 h 152"/>
                <a:gd name="T86" fmla="*/ 204 w 245"/>
                <a:gd name="T87" fmla="*/ 143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45" h="152">
                  <a:moveTo>
                    <a:pt x="204" y="143"/>
                  </a:moveTo>
                  <a:cubicBezTo>
                    <a:pt x="204" y="143"/>
                    <a:pt x="213" y="144"/>
                    <a:pt x="214" y="142"/>
                  </a:cubicBezTo>
                  <a:cubicBezTo>
                    <a:pt x="215" y="140"/>
                    <a:pt x="208" y="135"/>
                    <a:pt x="208" y="134"/>
                  </a:cubicBezTo>
                  <a:cubicBezTo>
                    <a:pt x="209" y="134"/>
                    <a:pt x="210" y="128"/>
                    <a:pt x="211" y="128"/>
                  </a:cubicBezTo>
                  <a:cubicBezTo>
                    <a:pt x="212" y="128"/>
                    <a:pt x="225" y="129"/>
                    <a:pt x="226" y="128"/>
                  </a:cubicBezTo>
                  <a:cubicBezTo>
                    <a:pt x="226" y="128"/>
                    <a:pt x="229" y="124"/>
                    <a:pt x="231" y="123"/>
                  </a:cubicBezTo>
                  <a:cubicBezTo>
                    <a:pt x="232" y="123"/>
                    <a:pt x="233" y="124"/>
                    <a:pt x="235" y="126"/>
                  </a:cubicBezTo>
                  <a:cubicBezTo>
                    <a:pt x="237" y="124"/>
                    <a:pt x="238" y="119"/>
                    <a:pt x="238" y="115"/>
                  </a:cubicBezTo>
                  <a:cubicBezTo>
                    <a:pt x="239" y="110"/>
                    <a:pt x="237" y="108"/>
                    <a:pt x="240" y="106"/>
                  </a:cubicBezTo>
                  <a:cubicBezTo>
                    <a:pt x="242" y="103"/>
                    <a:pt x="245" y="103"/>
                    <a:pt x="244" y="99"/>
                  </a:cubicBezTo>
                  <a:cubicBezTo>
                    <a:pt x="243" y="95"/>
                    <a:pt x="240" y="99"/>
                    <a:pt x="237" y="97"/>
                  </a:cubicBezTo>
                  <a:cubicBezTo>
                    <a:pt x="234" y="96"/>
                    <a:pt x="232" y="97"/>
                    <a:pt x="224" y="98"/>
                  </a:cubicBezTo>
                  <a:cubicBezTo>
                    <a:pt x="217" y="99"/>
                    <a:pt x="214" y="102"/>
                    <a:pt x="214" y="107"/>
                  </a:cubicBezTo>
                  <a:cubicBezTo>
                    <a:pt x="214" y="112"/>
                    <a:pt x="212" y="110"/>
                    <a:pt x="212" y="114"/>
                  </a:cubicBezTo>
                  <a:cubicBezTo>
                    <a:pt x="212" y="119"/>
                    <a:pt x="206" y="119"/>
                    <a:pt x="206" y="122"/>
                  </a:cubicBezTo>
                  <a:cubicBezTo>
                    <a:pt x="207" y="124"/>
                    <a:pt x="202" y="122"/>
                    <a:pt x="200" y="121"/>
                  </a:cubicBezTo>
                  <a:cubicBezTo>
                    <a:pt x="199" y="120"/>
                    <a:pt x="184" y="125"/>
                    <a:pt x="181" y="125"/>
                  </a:cubicBezTo>
                  <a:cubicBezTo>
                    <a:pt x="179" y="125"/>
                    <a:pt x="175" y="121"/>
                    <a:pt x="172" y="121"/>
                  </a:cubicBezTo>
                  <a:cubicBezTo>
                    <a:pt x="169" y="121"/>
                    <a:pt x="168" y="116"/>
                    <a:pt x="168" y="112"/>
                  </a:cubicBezTo>
                  <a:cubicBezTo>
                    <a:pt x="167" y="109"/>
                    <a:pt x="162" y="105"/>
                    <a:pt x="159" y="102"/>
                  </a:cubicBezTo>
                  <a:cubicBezTo>
                    <a:pt x="157" y="99"/>
                    <a:pt x="156" y="91"/>
                    <a:pt x="156" y="86"/>
                  </a:cubicBezTo>
                  <a:cubicBezTo>
                    <a:pt x="156" y="81"/>
                    <a:pt x="155" y="73"/>
                    <a:pt x="159" y="64"/>
                  </a:cubicBezTo>
                  <a:cubicBezTo>
                    <a:pt x="159" y="63"/>
                    <a:pt x="159" y="61"/>
                    <a:pt x="159" y="60"/>
                  </a:cubicBezTo>
                  <a:cubicBezTo>
                    <a:pt x="158" y="60"/>
                    <a:pt x="157" y="59"/>
                    <a:pt x="156" y="59"/>
                  </a:cubicBezTo>
                  <a:cubicBezTo>
                    <a:pt x="153" y="59"/>
                    <a:pt x="146" y="55"/>
                    <a:pt x="145" y="55"/>
                  </a:cubicBezTo>
                  <a:cubicBezTo>
                    <a:pt x="144" y="55"/>
                    <a:pt x="144" y="52"/>
                    <a:pt x="143" y="50"/>
                  </a:cubicBezTo>
                  <a:cubicBezTo>
                    <a:pt x="141" y="49"/>
                    <a:pt x="142" y="45"/>
                    <a:pt x="141" y="44"/>
                  </a:cubicBezTo>
                  <a:cubicBezTo>
                    <a:pt x="139" y="43"/>
                    <a:pt x="135" y="39"/>
                    <a:pt x="133" y="33"/>
                  </a:cubicBezTo>
                  <a:cubicBezTo>
                    <a:pt x="132" y="28"/>
                    <a:pt x="122" y="25"/>
                    <a:pt x="119" y="25"/>
                  </a:cubicBezTo>
                  <a:cubicBezTo>
                    <a:pt x="115" y="25"/>
                    <a:pt x="113" y="32"/>
                    <a:pt x="112" y="33"/>
                  </a:cubicBezTo>
                  <a:cubicBezTo>
                    <a:pt x="112" y="33"/>
                    <a:pt x="105" y="29"/>
                    <a:pt x="103" y="28"/>
                  </a:cubicBezTo>
                  <a:cubicBezTo>
                    <a:pt x="101" y="27"/>
                    <a:pt x="100" y="25"/>
                    <a:pt x="100" y="23"/>
                  </a:cubicBezTo>
                  <a:cubicBezTo>
                    <a:pt x="100" y="20"/>
                    <a:pt x="96" y="17"/>
                    <a:pt x="95" y="16"/>
                  </a:cubicBezTo>
                  <a:cubicBezTo>
                    <a:pt x="94" y="16"/>
                    <a:pt x="86" y="8"/>
                    <a:pt x="86" y="8"/>
                  </a:cubicBezTo>
                  <a:cubicBezTo>
                    <a:pt x="73" y="8"/>
                    <a:pt x="73" y="8"/>
                    <a:pt x="73" y="8"/>
                  </a:cubicBezTo>
                  <a:cubicBezTo>
                    <a:pt x="71" y="12"/>
                    <a:pt x="71" y="12"/>
                    <a:pt x="71" y="12"/>
                  </a:cubicBezTo>
                  <a:cubicBezTo>
                    <a:pt x="48" y="12"/>
                    <a:pt x="48" y="12"/>
                    <a:pt x="48" y="12"/>
                  </a:cubicBezTo>
                  <a:cubicBezTo>
                    <a:pt x="48" y="12"/>
                    <a:pt x="30" y="5"/>
                    <a:pt x="27" y="5"/>
                  </a:cubicBezTo>
                  <a:cubicBezTo>
                    <a:pt x="24" y="4"/>
                    <a:pt x="18" y="0"/>
                    <a:pt x="18" y="0"/>
                  </a:cubicBezTo>
                  <a:cubicBezTo>
                    <a:pt x="0" y="2"/>
                    <a:pt x="0" y="2"/>
                    <a:pt x="0" y="2"/>
                  </a:cubicBezTo>
                  <a:cubicBezTo>
                    <a:pt x="1" y="4"/>
                    <a:pt x="2" y="6"/>
                    <a:pt x="4" y="9"/>
                  </a:cubicBezTo>
                  <a:cubicBezTo>
                    <a:pt x="8" y="14"/>
                    <a:pt x="10" y="22"/>
                    <a:pt x="11" y="25"/>
                  </a:cubicBezTo>
                  <a:cubicBezTo>
                    <a:pt x="11" y="27"/>
                    <a:pt x="16" y="30"/>
                    <a:pt x="21" y="33"/>
                  </a:cubicBezTo>
                  <a:cubicBezTo>
                    <a:pt x="25" y="35"/>
                    <a:pt x="25" y="42"/>
                    <a:pt x="25" y="43"/>
                  </a:cubicBezTo>
                  <a:cubicBezTo>
                    <a:pt x="24" y="45"/>
                    <a:pt x="19" y="42"/>
                    <a:pt x="18" y="44"/>
                  </a:cubicBezTo>
                  <a:cubicBezTo>
                    <a:pt x="18" y="45"/>
                    <a:pt x="25" y="52"/>
                    <a:pt x="28" y="51"/>
                  </a:cubicBezTo>
                  <a:cubicBezTo>
                    <a:pt x="31" y="51"/>
                    <a:pt x="32" y="53"/>
                    <a:pt x="37" y="57"/>
                  </a:cubicBezTo>
                  <a:cubicBezTo>
                    <a:pt x="41" y="61"/>
                    <a:pt x="41" y="65"/>
                    <a:pt x="39" y="67"/>
                  </a:cubicBezTo>
                  <a:cubicBezTo>
                    <a:pt x="37" y="68"/>
                    <a:pt x="43" y="71"/>
                    <a:pt x="49" y="75"/>
                  </a:cubicBezTo>
                  <a:cubicBezTo>
                    <a:pt x="54" y="79"/>
                    <a:pt x="57" y="83"/>
                    <a:pt x="57" y="85"/>
                  </a:cubicBezTo>
                  <a:cubicBezTo>
                    <a:pt x="58" y="87"/>
                    <a:pt x="60" y="85"/>
                    <a:pt x="61" y="83"/>
                  </a:cubicBezTo>
                  <a:cubicBezTo>
                    <a:pt x="62" y="80"/>
                    <a:pt x="59" y="79"/>
                    <a:pt x="59" y="76"/>
                  </a:cubicBezTo>
                  <a:cubicBezTo>
                    <a:pt x="59" y="73"/>
                    <a:pt x="55" y="74"/>
                    <a:pt x="52" y="73"/>
                  </a:cubicBezTo>
                  <a:cubicBezTo>
                    <a:pt x="50" y="73"/>
                    <a:pt x="53" y="68"/>
                    <a:pt x="50" y="66"/>
                  </a:cubicBezTo>
                  <a:cubicBezTo>
                    <a:pt x="48" y="64"/>
                    <a:pt x="46" y="59"/>
                    <a:pt x="45" y="55"/>
                  </a:cubicBezTo>
                  <a:cubicBezTo>
                    <a:pt x="44" y="51"/>
                    <a:pt x="39" y="47"/>
                    <a:pt x="36" y="43"/>
                  </a:cubicBezTo>
                  <a:cubicBezTo>
                    <a:pt x="34" y="38"/>
                    <a:pt x="32" y="35"/>
                    <a:pt x="30" y="34"/>
                  </a:cubicBezTo>
                  <a:cubicBezTo>
                    <a:pt x="28" y="33"/>
                    <a:pt x="32" y="31"/>
                    <a:pt x="31" y="30"/>
                  </a:cubicBezTo>
                  <a:cubicBezTo>
                    <a:pt x="29" y="28"/>
                    <a:pt x="27" y="28"/>
                    <a:pt x="25" y="27"/>
                  </a:cubicBezTo>
                  <a:cubicBezTo>
                    <a:pt x="22" y="26"/>
                    <a:pt x="20" y="24"/>
                    <a:pt x="20" y="21"/>
                  </a:cubicBezTo>
                  <a:cubicBezTo>
                    <a:pt x="20" y="18"/>
                    <a:pt x="18" y="11"/>
                    <a:pt x="17" y="9"/>
                  </a:cubicBezTo>
                  <a:cubicBezTo>
                    <a:pt x="17" y="7"/>
                    <a:pt x="19" y="7"/>
                    <a:pt x="20" y="8"/>
                  </a:cubicBezTo>
                  <a:cubicBezTo>
                    <a:pt x="21" y="9"/>
                    <a:pt x="22" y="10"/>
                    <a:pt x="23" y="9"/>
                  </a:cubicBezTo>
                  <a:cubicBezTo>
                    <a:pt x="24" y="9"/>
                    <a:pt x="27" y="9"/>
                    <a:pt x="27" y="11"/>
                  </a:cubicBezTo>
                  <a:cubicBezTo>
                    <a:pt x="28" y="13"/>
                    <a:pt x="31" y="11"/>
                    <a:pt x="33" y="12"/>
                  </a:cubicBezTo>
                  <a:cubicBezTo>
                    <a:pt x="34" y="13"/>
                    <a:pt x="30" y="14"/>
                    <a:pt x="34" y="22"/>
                  </a:cubicBezTo>
                  <a:cubicBezTo>
                    <a:pt x="39" y="31"/>
                    <a:pt x="36" y="26"/>
                    <a:pt x="36" y="32"/>
                  </a:cubicBezTo>
                  <a:cubicBezTo>
                    <a:pt x="36" y="37"/>
                    <a:pt x="39" y="35"/>
                    <a:pt x="39" y="34"/>
                  </a:cubicBezTo>
                  <a:cubicBezTo>
                    <a:pt x="40" y="33"/>
                    <a:pt x="43" y="35"/>
                    <a:pt x="45" y="38"/>
                  </a:cubicBezTo>
                  <a:cubicBezTo>
                    <a:pt x="47" y="41"/>
                    <a:pt x="52" y="41"/>
                    <a:pt x="52" y="43"/>
                  </a:cubicBezTo>
                  <a:cubicBezTo>
                    <a:pt x="52" y="45"/>
                    <a:pt x="53" y="48"/>
                    <a:pt x="56" y="48"/>
                  </a:cubicBezTo>
                  <a:cubicBezTo>
                    <a:pt x="59" y="49"/>
                    <a:pt x="59" y="52"/>
                    <a:pt x="61" y="53"/>
                  </a:cubicBezTo>
                  <a:cubicBezTo>
                    <a:pt x="63" y="53"/>
                    <a:pt x="64" y="55"/>
                    <a:pt x="63" y="57"/>
                  </a:cubicBezTo>
                  <a:cubicBezTo>
                    <a:pt x="62" y="60"/>
                    <a:pt x="63" y="62"/>
                    <a:pt x="68" y="64"/>
                  </a:cubicBezTo>
                  <a:cubicBezTo>
                    <a:pt x="73" y="66"/>
                    <a:pt x="70" y="66"/>
                    <a:pt x="74" y="70"/>
                  </a:cubicBezTo>
                  <a:cubicBezTo>
                    <a:pt x="78" y="73"/>
                    <a:pt x="89" y="86"/>
                    <a:pt x="91" y="89"/>
                  </a:cubicBezTo>
                  <a:cubicBezTo>
                    <a:pt x="94" y="92"/>
                    <a:pt x="95" y="95"/>
                    <a:pt x="95" y="98"/>
                  </a:cubicBezTo>
                  <a:cubicBezTo>
                    <a:pt x="96" y="100"/>
                    <a:pt x="94" y="101"/>
                    <a:pt x="95" y="104"/>
                  </a:cubicBezTo>
                  <a:cubicBezTo>
                    <a:pt x="96" y="106"/>
                    <a:pt x="92" y="105"/>
                    <a:pt x="93" y="106"/>
                  </a:cubicBezTo>
                  <a:cubicBezTo>
                    <a:pt x="93" y="108"/>
                    <a:pt x="95" y="116"/>
                    <a:pt x="99" y="116"/>
                  </a:cubicBezTo>
                  <a:cubicBezTo>
                    <a:pt x="103" y="117"/>
                    <a:pt x="107" y="122"/>
                    <a:pt x="111" y="124"/>
                  </a:cubicBezTo>
                  <a:cubicBezTo>
                    <a:pt x="114" y="127"/>
                    <a:pt x="119" y="126"/>
                    <a:pt x="123" y="128"/>
                  </a:cubicBezTo>
                  <a:cubicBezTo>
                    <a:pt x="128" y="130"/>
                    <a:pt x="132" y="134"/>
                    <a:pt x="139" y="136"/>
                  </a:cubicBezTo>
                  <a:cubicBezTo>
                    <a:pt x="146" y="138"/>
                    <a:pt x="153" y="141"/>
                    <a:pt x="157" y="144"/>
                  </a:cubicBezTo>
                  <a:cubicBezTo>
                    <a:pt x="162" y="147"/>
                    <a:pt x="167" y="146"/>
                    <a:pt x="174" y="143"/>
                  </a:cubicBezTo>
                  <a:cubicBezTo>
                    <a:pt x="180" y="141"/>
                    <a:pt x="185" y="144"/>
                    <a:pt x="188" y="145"/>
                  </a:cubicBezTo>
                  <a:cubicBezTo>
                    <a:pt x="190" y="146"/>
                    <a:pt x="194" y="149"/>
                    <a:pt x="197" y="152"/>
                  </a:cubicBezTo>
                  <a:cubicBezTo>
                    <a:pt x="200" y="148"/>
                    <a:pt x="203" y="143"/>
                    <a:pt x="204" y="143"/>
                  </a:cubicBezTo>
                  <a:close/>
                </a:path>
              </a:pathLst>
            </a:custGeom>
            <a:grpFill/>
            <a:ln w="9525" cap="flat">
              <a:solidFill>
                <a:schemeClr val="bg1">
                  <a:lumMod val="85000"/>
                </a:schemeClr>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2400" dirty="0"/>
            </a:p>
          </p:txBody>
        </p:sp>
        <p:sp>
          <p:nvSpPr>
            <p:cNvPr id="131" name="Freeform 102">
              <a:extLst>
                <a:ext uri="{FF2B5EF4-FFF2-40B4-BE49-F238E27FC236}">
                  <a16:creationId xmlns:a16="http://schemas.microsoft.com/office/drawing/2014/main" id="{B05B1935-744C-4E5B-9F14-FC9C96190AAB}"/>
                </a:ext>
              </a:extLst>
            </p:cNvPr>
            <p:cNvSpPr>
              <a:spLocks/>
            </p:cNvSpPr>
            <p:nvPr/>
          </p:nvSpPr>
          <p:spPr bwMode="auto">
            <a:xfrm>
              <a:off x="2465388" y="2727325"/>
              <a:ext cx="85725" cy="85725"/>
            </a:xfrm>
            <a:custGeom>
              <a:avLst/>
              <a:gdLst>
                <a:gd name="T0" fmla="*/ 30 w 34"/>
                <a:gd name="T1" fmla="*/ 23 h 34"/>
                <a:gd name="T2" fmla="*/ 34 w 34"/>
                <a:gd name="T3" fmla="*/ 18 h 34"/>
                <a:gd name="T4" fmla="*/ 31 w 34"/>
                <a:gd name="T5" fmla="*/ 16 h 34"/>
                <a:gd name="T6" fmla="*/ 27 w 34"/>
                <a:gd name="T7" fmla="*/ 17 h 34"/>
                <a:gd name="T8" fmla="*/ 27 w 34"/>
                <a:gd name="T9" fmla="*/ 0 h 34"/>
                <a:gd name="T10" fmla="*/ 14 w 34"/>
                <a:gd name="T11" fmla="*/ 0 h 34"/>
                <a:gd name="T12" fmla="*/ 11 w 34"/>
                <a:gd name="T13" fmla="*/ 6 h 34"/>
                <a:gd name="T14" fmla="*/ 17 w 34"/>
                <a:gd name="T15" fmla="*/ 14 h 34"/>
                <a:gd name="T16" fmla="*/ 7 w 34"/>
                <a:gd name="T17" fmla="*/ 15 h 34"/>
                <a:gd name="T18" fmla="*/ 0 w 34"/>
                <a:gd name="T19" fmla="*/ 24 h 34"/>
                <a:gd name="T20" fmla="*/ 9 w 34"/>
                <a:gd name="T21" fmla="*/ 32 h 34"/>
                <a:gd name="T22" fmla="*/ 20 w 34"/>
                <a:gd name="T23" fmla="*/ 34 h 34"/>
                <a:gd name="T24" fmla="*/ 20 w 34"/>
                <a:gd name="T25" fmla="*/ 34 h 34"/>
                <a:gd name="T26" fmla="*/ 26 w 34"/>
                <a:gd name="T27" fmla="*/ 29 h 34"/>
                <a:gd name="T28" fmla="*/ 30 w 34"/>
                <a:gd name="T29" fmla="*/ 2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4" h="34">
                  <a:moveTo>
                    <a:pt x="30" y="23"/>
                  </a:moveTo>
                  <a:cubicBezTo>
                    <a:pt x="32" y="21"/>
                    <a:pt x="33" y="19"/>
                    <a:pt x="34" y="18"/>
                  </a:cubicBezTo>
                  <a:cubicBezTo>
                    <a:pt x="32" y="20"/>
                    <a:pt x="31" y="18"/>
                    <a:pt x="31" y="16"/>
                  </a:cubicBezTo>
                  <a:cubicBezTo>
                    <a:pt x="27" y="17"/>
                    <a:pt x="27" y="17"/>
                    <a:pt x="27" y="17"/>
                  </a:cubicBezTo>
                  <a:cubicBezTo>
                    <a:pt x="27" y="0"/>
                    <a:pt x="27" y="0"/>
                    <a:pt x="27" y="0"/>
                  </a:cubicBezTo>
                  <a:cubicBezTo>
                    <a:pt x="24" y="1"/>
                    <a:pt x="15" y="0"/>
                    <a:pt x="14" y="0"/>
                  </a:cubicBezTo>
                  <a:cubicBezTo>
                    <a:pt x="13" y="0"/>
                    <a:pt x="12" y="6"/>
                    <a:pt x="11" y="6"/>
                  </a:cubicBezTo>
                  <a:cubicBezTo>
                    <a:pt x="11" y="7"/>
                    <a:pt x="18" y="12"/>
                    <a:pt x="17" y="14"/>
                  </a:cubicBezTo>
                  <a:cubicBezTo>
                    <a:pt x="16" y="16"/>
                    <a:pt x="7" y="15"/>
                    <a:pt x="7" y="15"/>
                  </a:cubicBezTo>
                  <a:cubicBezTo>
                    <a:pt x="6" y="15"/>
                    <a:pt x="3" y="20"/>
                    <a:pt x="0" y="24"/>
                  </a:cubicBezTo>
                  <a:cubicBezTo>
                    <a:pt x="4" y="27"/>
                    <a:pt x="7" y="30"/>
                    <a:pt x="9" y="32"/>
                  </a:cubicBezTo>
                  <a:cubicBezTo>
                    <a:pt x="12" y="34"/>
                    <a:pt x="18" y="31"/>
                    <a:pt x="20" y="34"/>
                  </a:cubicBezTo>
                  <a:cubicBezTo>
                    <a:pt x="20" y="34"/>
                    <a:pt x="20" y="34"/>
                    <a:pt x="20" y="34"/>
                  </a:cubicBezTo>
                  <a:cubicBezTo>
                    <a:pt x="23" y="31"/>
                    <a:pt x="25" y="29"/>
                    <a:pt x="26" y="29"/>
                  </a:cubicBezTo>
                  <a:cubicBezTo>
                    <a:pt x="28" y="28"/>
                    <a:pt x="26" y="26"/>
                    <a:pt x="30" y="23"/>
                  </a:cubicBezTo>
                  <a:close/>
                </a:path>
              </a:pathLst>
            </a:custGeom>
            <a:grpFill/>
            <a:ln w="9525" cap="flat">
              <a:solidFill>
                <a:schemeClr val="bg1">
                  <a:lumMod val="85000"/>
                </a:schemeClr>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2400" dirty="0"/>
            </a:p>
          </p:txBody>
        </p:sp>
        <p:sp>
          <p:nvSpPr>
            <p:cNvPr id="132" name="Freeform 103">
              <a:extLst>
                <a:ext uri="{FF2B5EF4-FFF2-40B4-BE49-F238E27FC236}">
                  <a16:creationId xmlns:a16="http://schemas.microsoft.com/office/drawing/2014/main" id="{C76DBBC9-ED2A-49DF-B6EF-DB12D1004AE6}"/>
                </a:ext>
              </a:extLst>
            </p:cNvPr>
            <p:cNvSpPr>
              <a:spLocks/>
            </p:cNvSpPr>
            <p:nvPr/>
          </p:nvSpPr>
          <p:spPr bwMode="auto">
            <a:xfrm>
              <a:off x="2532063" y="2714625"/>
              <a:ext cx="28575" cy="55563"/>
            </a:xfrm>
            <a:custGeom>
              <a:avLst/>
              <a:gdLst>
                <a:gd name="T0" fmla="*/ 2 w 11"/>
                <a:gd name="T1" fmla="*/ 5 h 22"/>
                <a:gd name="T2" fmla="*/ 0 w 11"/>
                <a:gd name="T3" fmla="*/ 5 h 22"/>
                <a:gd name="T4" fmla="*/ 0 w 11"/>
                <a:gd name="T5" fmla="*/ 22 h 22"/>
                <a:gd name="T6" fmla="*/ 4 w 11"/>
                <a:gd name="T7" fmla="*/ 21 h 22"/>
                <a:gd name="T8" fmla="*/ 7 w 11"/>
                <a:gd name="T9" fmla="*/ 17 h 22"/>
                <a:gd name="T10" fmla="*/ 9 w 11"/>
                <a:gd name="T11" fmla="*/ 4 h 22"/>
                <a:gd name="T12" fmla="*/ 11 w 11"/>
                <a:gd name="T13" fmla="*/ 3 h 22"/>
                <a:gd name="T14" fmla="*/ 7 w 11"/>
                <a:gd name="T15" fmla="*/ 0 h 22"/>
                <a:gd name="T16" fmla="*/ 2 w 11"/>
                <a:gd name="T17" fmla="*/ 5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22">
                  <a:moveTo>
                    <a:pt x="2" y="5"/>
                  </a:moveTo>
                  <a:cubicBezTo>
                    <a:pt x="1" y="5"/>
                    <a:pt x="1" y="5"/>
                    <a:pt x="0" y="5"/>
                  </a:cubicBezTo>
                  <a:cubicBezTo>
                    <a:pt x="0" y="22"/>
                    <a:pt x="0" y="22"/>
                    <a:pt x="0" y="22"/>
                  </a:cubicBezTo>
                  <a:cubicBezTo>
                    <a:pt x="4" y="21"/>
                    <a:pt x="4" y="21"/>
                    <a:pt x="4" y="21"/>
                  </a:cubicBezTo>
                  <a:cubicBezTo>
                    <a:pt x="4" y="20"/>
                    <a:pt x="5" y="18"/>
                    <a:pt x="7" y="17"/>
                  </a:cubicBezTo>
                  <a:cubicBezTo>
                    <a:pt x="10" y="15"/>
                    <a:pt x="5" y="5"/>
                    <a:pt x="9" y="4"/>
                  </a:cubicBezTo>
                  <a:cubicBezTo>
                    <a:pt x="9" y="4"/>
                    <a:pt x="10" y="3"/>
                    <a:pt x="11" y="3"/>
                  </a:cubicBezTo>
                  <a:cubicBezTo>
                    <a:pt x="9" y="1"/>
                    <a:pt x="8" y="0"/>
                    <a:pt x="7" y="0"/>
                  </a:cubicBezTo>
                  <a:cubicBezTo>
                    <a:pt x="5" y="1"/>
                    <a:pt x="2" y="5"/>
                    <a:pt x="2" y="5"/>
                  </a:cubicBezTo>
                  <a:close/>
                </a:path>
              </a:pathLst>
            </a:custGeom>
            <a:grpFill/>
            <a:ln w="9525" cap="flat">
              <a:solidFill>
                <a:schemeClr val="bg1">
                  <a:lumMod val="85000"/>
                </a:schemeClr>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2400" dirty="0"/>
            </a:p>
          </p:txBody>
        </p:sp>
        <p:sp>
          <p:nvSpPr>
            <p:cNvPr id="133" name="Freeform 104">
              <a:extLst>
                <a:ext uri="{FF2B5EF4-FFF2-40B4-BE49-F238E27FC236}">
                  <a16:creationId xmlns:a16="http://schemas.microsoft.com/office/drawing/2014/main" id="{37EF6321-0E30-4891-9817-7FE66F19BE4C}"/>
                </a:ext>
              </a:extLst>
            </p:cNvPr>
            <p:cNvSpPr>
              <a:spLocks/>
            </p:cNvSpPr>
            <p:nvPr/>
          </p:nvSpPr>
          <p:spPr bwMode="auto">
            <a:xfrm>
              <a:off x="2828926" y="2678113"/>
              <a:ext cx="60325" cy="49213"/>
            </a:xfrm>
            <a:custGeom>
              <a:avLst/>
              <a:gdLst>
                <a:gd name="T0" fmla="*/ 11 w 24"/>
                <a:gd name="T1" fmla="*/ 2 h 20"/>
                <a:gd name="T2" fmla="*/ 17 w 24"/>
                <a:gd name="T3" fmla="*/ 13 h 20"/>
                <a:gd name="T4" fmla="*/ 1 w 24"/>
                <a:gd name="T5" fmla="*/ 16 h 20"/>
                <a:gd name="T6" fmla="*/ 11 w 24"/>
                <a:gd name="T7" fmla="*/ 18 h 20"/>
                <a:gd name="T8" fmla="*/ 22 w 24"/>
                <a:gd name="T9" fmla="*/ 20 h 20"/>
                <a:gd name="T10" fmla="*/ 24 w 24"/>
                <a:gd name="T11" fmla="*/ 4 h 20"/>
                <a:gd name="T12" fmla="*/ 11 w 24"/>
                <a:gd name="T13" fmla="*/ 2 h 20"/>
              </a:gdLst>
              <a:ahLst/>
              <a:cxnLst>
                <a:cxn ang="0">
                  <a:pos x="T0" y="T1"/>
                </a:cxn>
                <a:cxn ang="0">
                  <a:pos x="T2" y="T3"/>
                </a:cxn>
                <a:cxn ang="0">
                  <a:pos x="T4" y="T5"/>
                </a:cxn>
                <a:cxn ang="0">
                  <a:pos x="T6" y="T7"/>
                </a:cxn>
                <a:cxn ang="0">
                  <a:pos x="T8" y="T9"/>
                </a:cxn>
                <a:cxn ang="0">
                  <a:pos x="T10" y="T11"/>
                </a:cxn>
                <a:cxn ang="0">
                  <a:pos x="T12" y="T13"/>
                </a:cxn>
              </a:cxnLst>
              <a:rect l="0" t="0" r="r" b="b"/>
              <a:pathLst>
                <a:path w="24" h="20">
                  <a:moveTo>
                    <a:pt x="11" y="2"/>
                  </a:moveTo>
                  <a:cubicBezTo>
                    <a:pt x="8" y="4"/>
                    <a:pt x="17" y="10"/>
                    <a:pt x="17" y="13"/>
                  </a:cubicBezTo>
                  <a:cubicBezTo>
                    <a:pt x="17" y="16"/>
                    <a:pt x="2" y="12"/>
                    <a:pt x="1" y="16"/>
                  </a:cubicBezTo>
                  <a:cubicBezTo>
                    <a:pt x="0" y="18"/>
                    <a:pt x="6" y="20"/>
                    <a:pt x="11" y="18"/>
                  </a:cubicBezTo>
                  <a:cubicBezTo>
                    <a:pt x="16" y="17"/>
                    <a:pt x="20" y="18"/>
                    <a:pt x="22" y="20"/>
                  </a:cubicBezTo>
                  <a:cubicBezTo>
                    <a:pt x="23" y="14"/>
                    <a:pt x="23" y="8"/>
                    <a:pt x="24" y="4"/>
                  </a:cubicBezTo>
                  <a:cubicBezTo>
                    <a:pt x="20" y="3"/>
                    <a:pt x="14" y="0"/>
                    <a:pt x="11" y="2"/>
                  </a:cubicBezTo>
                  <a:close/>
                </a:path>
              </a:pathLst>
            </a:custGeom>
            <a:grpFill/>
            <a:ln w="9525" cap="flat">
              <a:solidFill>
                <a:schemeClr val="bg1">
                  <a:lumMod val="85000"/>
                </a:schemeClr>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2400" dirty="0"/>
            </a:p>
          </p:txBody>
        </p:sp>
        <p:sp>
          <p:nvSpPr>
            <p:cNvPr id="134" name="Freeform 105">
              <a:extLst>
                <a:ext uri="{FF2B5EF4-FFF2-40B4-BE49-F238E27FC236}">
                  <a16:creationId xmlns:a16="http://schemas.microsoft.com/office/drawing/2014/main" id="{FD3C6AF4-FEC1-4254-895D-DFFAD8362FAB}"/>
                </a:ext>
              </a:extLst>
            </p:cNvPr>
            <p:cNvSpPr>
              <a:spLocks/>
            </p:cNvSpPr>
            <p:nvPr/>
          </p:nvSpPr>
          <p:spPr bwMode="auto">
            <a:xfrm>
              <a:off x="2884488" y="2684463"/>
              <a:ext cx="71438" cy="46038"/>
            </a:xfrm>
            <a:custGeom>
              <a:avLst/>
              <a:gdLst>
                <a:gd name="T0" fmla="*/ 11 w 28"/>
                <a:gd name="T1" fmla="*/ 13 h 18"/>
                <a:gd name="T2" fmla="*/ 28 w 28"/>
                <a:gd name="T3" fmla="*/ 10 h 18"/>
                <a:gd name="T4" fmla="*/ 6 w 28"/>
                <a:gd name="T5" fmla="*/ 1 h 18"/>
                <a:gd name="T6" fmla="*/ 2 w 28"/>
                <a:gd name="T7" fmla="*/ 1 h 18"/>
                <a:gd name="T8" fmla="*/ 0 w 28"/>
                <a:gd name="T9" fmla="*/ 17 h 18"/>
                <a:gd name="T10" fmla="*/ 1 w 28"/>
                <a:gd name="T11" fmla="*/ 17 h 18"/>
                <a:gd name="T12" fmla="*/ 11 w 28"/>
                <a:gd name="T13" fmla="*/ 13 h 18"/>
              </a:gdLst>
              <a:ahLst/>
              <a:cxnLst>
                <a:cxn ang="0">
                  <a:pos x="T0" y="T1"/>
                </a:cxn>
                <a:cxn ang="0">
                  <a:pos x="T2" y="T3"/>
                </a:cxn>
                <a:cxn ang="0">
                  <a:pos x="T4" y="T5"/>
                </a:cxn>
                <a:cxn ang="0">
                  <a:pos x="T6" y="T7"/>
                </a:cxn>
                <a:cxn ang="0">
                  <a:pos x="T8" y="T9"/>
                </a:cxn>
                <a:cxn ang="0">
                  <a:pos x="T10" y="T11"/>
                </a:cxn>
                <a:cxn ang="0">
                  <a:pos x="T12" y="T13"/>
                </a:cxn>
              </a:cxnLst>
              <a:rect l="0" t="0" r="r" b="b"/>
              <a:pathLst>
                <a:path w="28" h="18">
                  <a:moveTo>
                    <a:pt x="11" y="13"/>
                  </a:moveTo>
                  <a:cubicBezTo>
                    <a:pt x="17" y="11"/>
                    <a:pt x="28" y="15"/>
                    <a:pt x="28" y="10"/>
                  </a:cubicBezTo>
                  <a:cubicBezTo>
                    <a:pt x="28" y="5"/>
                    <a:pt x="11" y="0"/>
                    <a:pt x="6" y="1"/>
                  </a:cubicBezTo>
                  <a:cubicBezTo>
                    <a:pt x="5" y="2"/>
                    <a:pt x="4" y="2"/>
                    <a:pt x="2" y="1"/>
                  </a:cubicBezTo>
                  <a:cubicBezTo>
                    <a:pt x="1" y="5"/>
                    <a:pt x="1" y="11"/>
                    <a:pt x="0" y="17"/>
                  </a:cubicBezTo>
                  <a:cubicBezTo>
                    <a:pt x="1" y="17"/>
                    <a:pt x="1" y="17"/>
                    <a:pt x="1" y="17"/>
                  </a:cubicBezTo>
                  <a:cubicBezTo>
                    <a:pt x="4" y="18"/>
                    <a:pt x="5" y="16"/>
                    <a:pt x="11" y="13"/>
                  </a:cubicBezTo>
                  <a:close/>
                </a:path>
              </a:pathLst>
            </a:custGeom>
            <a:grpFill/>
            <a:ln w="9525" cap="flat">
              <a:solidFill>
                <a:schemeClr val="bg1">
                  <a:lumMod val="85000"/>
                </a:schemeClr>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2400" dirty="0"/>
            </a:p>
          </p:txBody>
        </p:sp>
        <p:sp>
          <p:nvSpPr>
            <p:cNvPr id="135" name="Freeform 106">
              <a:extLst>
                <a:ext uri="{FF2B5EF4-FFF2-40B4-BE49-F238E27FC236}">
                  <a16:creationId xmlns:a16="http://schemas.microsoft.com/office/drawing/2014/main" id="{3DF981B1-67E1-480B-B5F7-604644B4ADAB}"/>
                </a:ext>
              </a:extLst>
            </p:cNvPr>
            <p:cNvSpPr>
              <a:spLocks/>
            </p:cNvSpPr>
            <p:nvPr/>
          </p:nvSpPr>
          <p:spPr bwMode="auto">
            <a:xfrm>
              <a:off x="2568576" y="2787650"/>
              <a:ext cx="87313" cy="88900"/>
            </a:xfrm>
            <a:custGeom>
              <a:avLst/>
              <a:gdLst>
                <a:gd name="T0" fmla="*/ 19 w 35"/>
                <a:gd name="T1" fmla="*/ 33 h 35"/>
                <a:gd name="T2" fmla="*/ 27 w 35"/>
                <a:gd name="T3" fmla="*/ 34 h 35"/>
                <a:gd name="T4" fmla="*/ 31 w 35"/>
                <a:gd name="T5" fmla="*/ 35 h 35"/>
                <a:gd name="T6" fmla="*/ 30 w 35"/>
                <a:gd name="T7" fmla="*/ 33 h 35"/>
                <a:gd name="T8" fmla="*/ 32 w 35"/>
                <a:gd name="T9" fmla="*/ 23 h 35"/>
                <a:gd name="T10" fmla="*/ 33 w 35"/>
                <a:gd name="T11" fmla="*/ 9 h 35"/>
                <a:gd name="T12" fmla="*/ 35 w 35"/>
                <a:gd name="T13" fmla="*/ 1 h 35"/>
                <a:gd name="T14" fmla="*/ 35 w 35"/>
                <a:gd name="T15" fmla="*/ 0 h 35"/>
                <a:gd name="T16" fmla="*/ 25 w 35"/>
                <a:gd name="T17" fmla="*/ 4 h 35"/>
                <a:gd name="T18" fmla="*/ 17 w 35"/>
                <a:gd name="T19" fmla="*/ 5 h 35"/>
                <a:gd name="T20" fmla="*/ 9 w 35"/>
                <a:gd name="T21" fmla="*/ 9 h 35"/>
                <a:gd name="T22" fmla="*/ 6 w 35"/>
                <a:gd name="T23" fmla="*/ 14 h 35"/>
                <a:gd name="T24" fmla="*/ 4 w 35"/>
                <a:gd name="T25" fmla="*/ 16 h 35"/>
                <a:gd name="T26" fmla="*/ 1 w 35"/>
                <a:gd name="T27" fmla="*/ 17 h 35"/>
                <a:gd name="T28" fmla="*/ 2 w 35"/>
                <a:gd name="T29" fmla="*/ 20 h 35"/>
                <a:gd name="T30" fmla="*/ 12 w 35"/>
                <a:gd name="T31" fmla="*/ 30 h 35"/>
                <a:gd name="T32" fmla="*/ 14 w 35"/>
                <a:gd name="T33" fmla="*/ 33 h 35"/>
                <a:gd name="T34" fmla="*/ 19 w 35"/>
                <a:gd name="T35" fmla="*/ 33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 h="35">
                  <a:moveTo>
                    <a:pt x="19" y="33"/>
                  </a:moveTo>
                  <a:cubicBezTo>
                    <a:pt x="21" y="34"/>
                    <a:pt x="25" y="33"/>
                    <a:pt x="27" y="34"/>
                  </a:cubicBezTo>
                  <a:cubicBezTo>
                    <a:pt x="28" y="35"/>
                    <a:pt x="29" y="35"/>
                    <a:pt x="31" y="35"/>
                  </a:cubicBezTo>
                  <a:cubicBezTo>
                    <a:pt x="30" y="34"/>
                    <a:pt x="30" y="33"/>
                    <a:pt x="30" y="33"/>
                  </a:cubicBezTo>
                  <a:cubicBezTo>
                    <a:pt x="28" y="31"/>
                    <a:pt x="31" y="26"/>
                    <a:pt x="32" y="23"/>
                  </a:cubicBezTo>
                  <a:cubicBezTo>
                    <a:pt x="33" y="19"/>
                    <a:pt x="31" y="11"/>
                    <a:pt x="33" y="9"/>
                  </a:cubicBezTo>
                  <a:cubicBezTo>
                    <a:pt x="35" y="7"/>
                    <a:pt x="34" y="6"/>
                    <a:pt x="35" y="1"/>
                  </a:cubicBezTo>
                  <a:cubicBezTo>
                    <a:pt x="35" y="0"/>
                    <a:pt x="35" y="0"/>
                    <a:pt x="35" y="0"/>
                  </a:cubicBezTo>
                  <a:cubicBezTo>
                    <a:pt x="31" y="0"/>
                    <a:pt x="26" y="3"/>
                    <a:pt x="25" y="4"/>
                  </a:cubicBezTo>
                  <a:cubicBezTo>
                    <a:pt x="24" y="4"/>
                    <a:pt x="18" y="2"/>
                    <a:pt x="17" y="5"/>
                  </a:cubicBezTo>
                  <a:cubicBezTo>
                    <a:pt x="17" y="8"/>
                    <a:pt x="13" y="9"/>
                    <a:pt x="9" y="9"/>
                  </a:cubicBezTo>
                  <a:cubicBezTo>
                    <a:pt x="4" y="9"/>
                    <a:pt x="6" y="13"/>
                    <a:pt x="6" y="14"/>
                  </a:cubicBezTo>
                  <a:cubicBezTo>
                    <a:pt x="6" y="15"/>
                    <a:pt x="4" y="16"/>
                    <a:pt x="4" y="16"/>
                  </a:cubicBezTo>
                  <a:cubicBezTo>
                    <a:pt x="1" y="17"/>
                    <a:pt x="1" y="17"/>
                    <a:pt x="1" y="17"/>
                  </a:cubicBezTo>
                  <a:cubicBezTo>
                    <a:pt x="0" y="18"/>
                    <a:pt x="0" y="19"/>
                    <a:pt x="2" y="20"/>
                  </a:cubicBezTo>
                  <a:cubicBezTo>
                    <a:pt x="5" y="22"/>
                    <a:pt x="9" y="28"/>
                    <a:pt x="12" y="30"/>
                  </a:cubicBezTo>
                  <a:cubicBezTo>
                    <a:pt x="13" y="30"/>
                    <a:pt x="14" y="32"/>
                    <a:pt x="14" y="33"/>
                  </a:cubicBezTo>
                  <a:cubicBezTo>
                    <a:pt x="16" y="33"/>
                    <a:pt x="18" y="33"/>
                    <a:pt x="19" y="33"/>
                  </a:cubicBezTo>
                  <a:close/>
                </a:path>
              </a:pathLst>
            </a:custGeom>
            <a:grpFill/>
            <a:ln w="9525" cap="flat">
              <a:solidFill>
                <a:schemeClr val="bg1">
                  <a:lumMod val="85000"/>
                </a:schemeClr>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2400" dirty="0"/>
            </a:p>
          </p:txBody>
        </p:sp>
        <p:sp>
          <p:nvSpPr>
            <p:cNvPr id="136" name="Freeform 107">
              <a:extLst>
                <a:ext uri="{FF2B5EF4-FFF2-40B4-BE49-F238E27FC236}">
                  <a16:creationId xmlns:a16="http://schemas.microsoft.com/office/drawing/2014/main" id="{53819305-ADB6-4DF4-9AED-7FB789B8AA23}"/>
                </a:ext>
              </a:extLst>
            </p:cNvPr>
            <p:cNvSpPr>
              <a:spLocks/>
            </p:cNvSpPr>
            <p:nvPr/>
          </p:nvSpPr>
          <p:spPr bwMode="auto">
            <a:xfrm>
              <a:off x="2841626" y="2989263"/>
              <a:ext cx="808038" cy="825500"/>
            </a:xfrm>
            <a:custGeom>
              <a:avLst/>
              <a:gdLst>
                <a:gd name="T0" fmla="*/ 180 w 321"/>
                <a:gd name="T1" fmla="*/ 304 h 328"/>
                <a:gd name="T2" fmla="*/ 185 w 321"/>
                <a:gd name="T3" fmla="*/ 306 h 328"/>
                <a:gd name="T4" fmla="*/ 206 w 321"/>
                <a:gd name="T5" fmla="*/ 270 h 328"/>
                <a:gd name="T6" fmla="*/ 219 w 321"/>
                <a:gd name="T7" fmla="*/ 244 h 328"/>
                <a:gd name="T8" fmla="*/ 240 w 321"/>
                <a:gd name="T9" fmla="*/ 232 h 328"/>
                <a:gd name="T10" fmla="*/ 265 w 321"/>
                <a:gd name="T11" fmla="*/ 225 h 328"/>
                <a:gd name="T12" fmla="*/ 275 w 321"/>
                <a:gd name="T13" fmla="*/ 206 h 328"/>
                <a:gd name="T14" fmla="*/ 283 w 321"/>
                <a:gd name="T15" fmla="*/ 188 h 328"/>
                <a:gd name="T16" fmla="*/ 286 w 321"/>
                <a:gd name="T17" fmla="*/ 151 h 328"/>
                <a:gd name="T18" fmla="*/ 292 w 321"/>
                <a:gd name="T19" fmla="*/ 147 h 328"/>
                <a:gd name="T20" fmla="*/ 317 w 321"/>
                <a:gd name="T21" fmla="*/ 112 h 328"/>
                <a:gd name="T22" fmla="*/ 290 w 321"/>
                <a:gd name="T23" fmla="*/ 74 h 328"/>
                <a:gd name="T24" fmla="*/ 240 w 321"/>
                <a:gd name="T25" fmla="*/ 68 h 328"/>
                <a:gd name="T26" fmla="*/ 211 w 321"/>
                <a:gd name="T27" fmla="*/ 53 h 328"/>
                <a:gd name="T28" fmla="*/ 208 w 321"/>
                <a:gd name="T29" fmla="*/ 47 h 328"/>
                <a:gd name="T30" fmla="*/ 188 w 321"/>
                <a:gd name="T31" fmla="*/ 43 h 328"/>
                <a:gd name="T32" fmla="*/ 184 w 321"/>
                <a:gd name="T33" fmla="*/ 9 h 328"/>
                <a:gd name="T34" fmla="*/ 158 w 321"/>
                <a:gd name="T35" fmla="*/ 23 h 328"/>
                <a:gd name="T36" fmla="*/ 136 w 321"/>
                <a:gd name="T37" fmla="*/ 27 h 328"/>
                <a:gd name="T38" fmla="*/ 118 w 321"/>
                <a:gd name="T39" fmla="*/ 28 h 328"/>
                <a:gd name="T40" fmla="*/ 112 w 321"/>
                <a:gd name="T41" fmla="*/ 1 h 328"/>
                <a:gd name="T42" fmla="*/ 92 w 321"/>
                <a:gd name="T43" fmla="*/ 12 h 328"/>
                <a:gd name="T44" fmla="*/ 76 w 321"/>
                <a:gd name="T45" fmla="*/ 11 h 328"/>
                <a:gd name="T46" fmla="*/ 86 w 321"/>
                <a:gd name="T47" fmla="*/ 23 h 328"/>
                <a:gd name="T48" fmla="*/ 75 w 321"/>
                <a:gd name="T49" fmla="*/ 33 h 328"/>
                <a:gd name="T50" fmla="*/ 60 w 321"/>
                <a:gd name="T51" fmla="*/ 35 h 328"/>
                <a:gd name="T52" fmla="*/ 34 w 321"/>
                <a:gd name="T53" fmla="*/ 30 h 328"/>
                <a:gd name="T54" fmla="*/ 32 w 321"/>
                <a:gd name="T55" fmla="*/ 42 h 328"/>
                <a:gd name="T56" fmla="*/ 33 w 321"/>
                <a:gd name="T57" fmla="*/ 77 h 328"/>
                <a:gd name="T58" fmla="*/ 9 w 321"/>
                <a:gd name="T59" fmla="*/ 86 h 328"/>
                <a:gd name="T60" fmla="*/ 1 w 321"/>
                <a:gd name="T61" fmla="*/ 103 h 328"/>
                <a:gd name="T62" fmla="*/ 11 w 321"/>
                <a:gd name="T63" fmla="*/ 120 h 328"/>
                <a:gd name="T64" fmla="*/ 27 w 321"/>
                <a:gd name="T65" fmla="*/ 122 h 328"/>
                <a:gd name="T66" fmla="*/ 47 w 321"/>
                <a:gd name="T67" fmla="*/ 131 h 328"/>
                <a:gd name="T68" fmla="*/ 71 w 321"/>
                <a:gd name="T69" fmla="*/ 124 h 328"/>
                <a:gd name="T70" fmla="*/ 88 w 321"/>
                <a:gd name="T71" fmla="*/ 146 h 328"/>
                <a:gd name="T72" fmla="*/ 107 w 321"/>
                <a:gd name="T73" fmla="*/ 154 h 328"/>
                <a:gd name="T74" fmla="*/ 112 w 321"/>
                <a:gd name="T75" fmla="*/ 173 h 328"/>
                <a:gd name="T76" fmla="*/ 133 w 321"/>
                <a:gd name="T77" fmla="*/ 189 h 328"/>
                <a:gd name="T78" fmla="*/ 130 w 321"/>
                <a:gd name="T79" fmla="*/ 209 h 328"/>
                <a:gd name="T80" fmla="*/ 142 w 321"/>
                <a:gd name="T81" fmla="*/ 226 h 328"/>
                <a:gd name="T82" fmla="*/ 158 w 321"/>
                <a:gd name="T83" fmla="*/ 240 h 328"/>
                <a:gd name="T84" fmla="*/ 164 w 321"/>
                <a:gd name="T85" fmla="*/ 267 h 328"/>
                <a:gd name="T86" fmla="*/ 134 w 321"/>
                <a:gd name="T87" fmla="*/ 296 h 328"/>
                <a:gd name="T88" fmla="*/ 146 w 321"/>
                <a:gd name="T89" fmla="*/ 304 h 328"/>
                <a:gd name="T90" fmla="*/ 165 w 321"/>
                <a:gd name="T91" fmla="*/ 316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21" h="328">
                  <a:moveTo>
                    <a:pt x="170" y="324"/>
                  </a:moveTo>
                  <a:cubicBezTo>
                    <a:pt x="175" y="320"/>
                    <a:pt x="174" y="318"/>
                    <a:pt x="176" y="314"/>
                  </a:cubicBezTo>
                  <a:cubicBezTo>
                    <a:pt x="178" y="310"/>
                    <a:pt x="176" y="308"/>
                    <a:pt x="180" y="304"/>
                  </a:cubicBezTo>
                  <a:cubicBezTo>
                    <a:pt x="184" y="301"/>
                    <a:pt x="180" y="298"/>
                    <a:pt x="185" y="296"/>
                  </a:cubicBezTo>
                  <a:cubicBezTo>
                    <a:pt x="190" y="293"/>
                    <a:pt x="189" y="298"/>
                    <a:pt x="185" y="303"/>
                  </a:cubicBezTo>
                  <a:cubicBezTo>
                    <a:pt x="181" y="308"/>
                    <a:pt x="180" y="310"/>
                    <a:pt x="185" y="306"/>
                  </a:cubicBezTo>
                  <a:cubicBezTo>
                    <a:pt x="191" y="302"/>
                    <a:pt x="193" y="296"/>
                    <a:pt x="196" y="290"/>
                  </a:cubicBezTo>
                  <a:cubicBezTo>
                    <a:pt x="199" y="284"/>
                    <a:pt x="201" y="282"/>
                    <a:pt x="204" y="281"/>
                  </a:cubicBezTo>
                  <a:cubicBezTo>
                    <a:pt x="206" y="281"/>
                    <a:pt x="206" y="274"/>
                    <a:pt x="206" y="270"/>
                  </a:cubicBezTo>
                  <a:cubicBezTo>
                    <a:pt x="206" y="265"/>
                    <a:pt x="204" y="261"/>
                    <a:pt x="206" y="258"/>
                  </a:cubicBezTo>
                  <a:cubicBezTo>
                    <a:pt x="208" y="255"/>
                    <a:pt x="206" y="252"/>
                    <a:pt x="209" y="252"/>
                  </a:cubicBezTo>
                  <a:cubicBezTo>
                    <a:pt x="211" y="252"/>
                    <a:pt x="215" y="248"/>
                    <a:pt x="219" y="244"/>
                  </a:cubicBezTo>
                  <a:cubicBezTo>
                    <a:pt x="223" y="240"/>
                    <a:pt x="225" y="240"/>
                    <a:pt x="229" y="240"/>
                  </a:cubicBezTo>
                  <a:cubicBezTo>
                    <a:pt x="234" y="239"/>
                    <a:pt x="231" y="238"/>
                    <a:pt x="234" y="237"/>
                  </a:cubicBezTo>
                  <a:cubicBezTo>
                    <a:pt x="237" y="236"/>
                    <a:pt x="238" y="234"/>
                    <a:pt x="240" y="232"/>
                  </a:cubicBezTo>
                  <a:cubicBezTo>
                    <a:pt x="242" y="231"/>
                    <a:pt x="249" y="233"/>
                    <a:pt x="253" y="233"/>
                  </a:cubicBezTo>
                  <a:cubicBezTo>
                    <a:pt x="258" y="233"/>
                    <a:pt x="261" y="233"/>
                    <a:pt x="261" y="230"/>
                  </a:cubicBezTo>
                  <a:cubicBezTo>
                    <a:pt x="261" y="228"/>
                    <a:pt x="263" y="225"/>
                    <a:pt x="265" y="225"/>
                  </a:cubicBezTo>
                  <a:cubicBezTo>
                    <a:pt x="268" y="225"/>
                    <a:pt x="269" y="225"/>
                    <a:pt x="269" y="221"/>
                  </a:cubicBezTo>
                  <a:cubicBezTo>
                    <a:pt x="269" y="218"/>
                    <a:pt x="270" y="215"/>
                    <a:pt x="272" y="214"/>
                  </a:cubicBezTo>
                  <a:cubicBezTo>
                    <a:pt x="274" y="212"/>
                    <a:pt x="274" y="209"/>
                    <a:pt x="275" y="206"/>
                  </a:cubicBezTo>
                  <a:cubicBezTo>
                    <a:pt x="276" y="204"/>
                    <a:pt x="278" y="205"/>
                    <a:pt x="278" y="202"/>
                  </a:cubicBezTo>
                  <a:cubicBezTo>
                    <a:pt x="278" y="199"/>
                    <a:pt x="279" y="195"/>
                    <a:pt x="279" y="192"/>
                  </a:cubicBezTo>
                  <a:cubicBezTo>
                    <a:pt x="279" y="190"/>
                    <a:pt x="282" y="190"/>
                    <a:pt x="283" y="188"/>
                  </a:cubicBezTo>
                  <a:cubicBezTo>
                    <a:pt x="285" y="186"/>
                    <a:pt x="282" y="184"/>
                    <a:pt x="284" y="178"/>
                  </a:cubicBezTo>
                  <a:cubicBezTo>
                    <a:pt x="286" y="172"/>
                    <a:pt x="284" y="167"/>
                    <a:pt x="284" y="162"/>
                  </a:cubicBezTo>
                  <a:cubicBezTo>
                    <a:pt x="284" y="157"/>
                    <a:pt x="284" y="152"/>
                    <a:pt x="286" y="151"/>
                  </a:cubicBezTo>
                  <a:cubicBezTo>
                    <a:pt x="288" y="149"/>
                    <a:pt x="287" y="148"/>
                    <a:pt x="286" y="147"/>
                  </a:cubicBezTo>
                  <a:cubicBezTo>
                    <a:pt x="284" y="147"/>
                    <a:pt x="286" y="145"/>
                    <a:pt x="287" y="145"/>
                  </a:cubicBezTo>
                  <a:cubicBezTo>
                    <a:pt x="288" y="145"/>
                    <a:pt x="290" y="148"/>
                    <a:pt x="292" y="147"/>
                  </a:cubicBezTo>
                  <a:cubicBezTo>
                    <a:pt x="294" y="145"/>
                    <a:pt x="296" y="139"/>
                    <a:pt x="298" y="134"/>
                  </a:cubicBezTo>
                  <a:cubicBezTo>
                    <a:pt x="300" y="129"/>
                    <a:pt x="304" y="129"/>
                    <a:pt x="306" y="128"/>
                  </a:cubicBezTo>
                  <a:cubicBezTo>
                    <a:pt x="309" y="127"/>
                    <a:pt x="314" y="121"/>
                    <a:pt x="317" y="112"/>
                  </a:cubicBezTo>
                  <a:cubicBezTo>
                    <a:pt x="321" y="104"/>
                    <a:pt x="317" y="95"/>
                    <a:pt x="316" y="89"/>
                  </a:cubicBezTo>
                  <a:cubicBezTo>
                    <a:pt x="314" y="83"/>
                    <a:pt x="312" y="84"/>
                    <a:pt x="309" y="84"/>
                  </a:cubicBezTo>
                  <a:cubicBezTo>
                    <a:pt x="305" y="85"/>
                    <a:pt x="298" y="84"/>
                    <a:pt x="290" y="74"/>
                  </a:cubicBezTo>
                  <a:cubicBezTo>
                    <a:pt x="281" y="64"/>
                    <a:pt x="272" y="65"/>
                    <a:pt x="266" y="67"/>
                  </a:cubicBezTo>
                  <a:cubicBezTo>
                    <a:pt x="260" y="68"/>
                    <a:pt x="254" y="64"/>
                    <a:pt x="250" y="63"/>
                  </a:cubicBezTo>
                  <a:cubicBezTo>
                    <a:pt x="246" y="62"/>
                    <a:pt x="242" y="67"/>
                    <a:pt x="240" y="68"/>
                  </a:cubicBezTo>
                  <a:cubicBezTo>
                    <a:pt x="237" y="69"/>
                    <a:pt x="241" y="64"/>
                    <a:pt x="241" y="60"/>
                  </a:cubicBezTo>
                  <a:cubicBezTo>
                    <a:pt x="241" y="57"/>
                    <a:pt x="230" y="52"/>
                    <a:pt x="222" y="49"/>
                  </a:cubicBezTo>
                  <a:cubicBezTo>
                    <a:pt x="214" y="46"/>
                    <a:pt x="211" y="47"/>
                    <a:pt x="211" y="53"/>
                  </a:cubicBezTo>
                  <a:cubicBezTo>
                    <a:pt x="211" y="58"/>
                    <a:pt x="207" y="51"/>
                    <a:pt x="205" y="57"/>
                  </a:cubicBezTo>
                  <a:cubicBezTo>
                    <a:pt x="202" y="62"/>
                    <a:pt x="198" y="58"/>
                    <a:pt x="201" y="57"/>
                  </a:cubicBezTo>
                  <a:cubicBezTo>
                    <a:pt x="204" y="55"/>
                    <a:pt x="207" y="51"/>
                    <a:pt x="208" y="47"/>
                  </a:cubicBezTo>
                  <a:cubicBezTo>
                    <a:pt x="209" y="44"/>
                    <a:pt x="196" y="41"/>
                    <a:pt x="191" y="43"/>
                  </a:cubicBezTo>
                  <a:cubicBezTo>
                    <a:pt x="187" y="45"/>
                    <a:pt x="190" y="51"/>
                    <a:pt x="186" y="49"/>
                  </a:cubicBezTo>
                  <a:cubicBezTo>
                    <a:pt x="183" y="47"/>
                    <a:pt x="186" y="43"/>
                    <a:pt x="188" y="43"/>
                  </a:cubicBezTo>
                  <a:cubicBezTo>
                    <a:pt x="191" y="43"/>
                    <a:pt x="194" y="37"/>
                    <a:pt x="196" y="33"/>
                  </a:cubicBezTo>
                  <a:cubicBezTo>
                    <a:pt x="198" y="29"/>
                    <a:pt x="193" y="28"/>
                    <a:pt x="190" y="24"/>
                  </a:cubicBezTo>
                  <a:cubicBezTo>
                    <a:pt x="187" y="21"/>
                    <a:pt x="187" y="10"/>
                    <a:pt x="184" y="9"/>
                  </a:cubicBezTo>
                  <a:cubicBezTo>
                    <a:pt x="181" y="12"/>
                    <a:pt x="176" y="18"/>
                    <a:pt x="175" y="22"/>
                  </a:cubicBezTo>
                  <a:cubicBezTo>
                    <a:pt x="173" y="27"/>
                    <a:pt x="171" y="24"/>
                    <a:pt x="166" y="25"/>
                  </a:cubicBezTo>
                  <a:cubicBezTo>
                    <a:pt x="162" y="27"/>
                    <a:pt x="159" y="25"/>
                    <a:pt x="158" y="23"/>
                  </a:cubicBezTo>
                  <a:cubicBezTo>
                    <a:pt x="157" y="21"/>
                    <a:pt x="152" y="23"/>
                    <a:pt x="149" y="23"/>
                  </a:cubicBezTo>
                  <a:cubicBezTo>
                    <a:pt x="146" y="22"/>
                    <a:pt x="148" y="26"/>
                    <a:pt x="146" y="28"/>
                  </a:cubicBezTo>
                  <a:cubicBezTo>
                    <a:pt x="144" y="29"/>
                    <a:pt x="138" y="25"/>
                    <a:pt x="136" y="27"/>
                  </a:cubicBezTo>
                  <a:cubicBezTo>
                    <a:pt x="134" y="30"/>
                    <a:pt x="133" y="27"/>
                    <a:pt x="132" y="29"/>
                  </a:cubicBezTo>
                  <a:cubicBezTo>
                    <a:pt x="131" y="31"/>
                    <a:pt x="128" y="30"/>
                    <a:pt x="127" y="31"/>
                  </a:cubicBezTo>
                  <a:cubicBezTo>
                    <a:pt x="126" y="32"/>
                    <a:pt x="122" y="33"/>
                    <a:pt x="118" y="28"/>
                  </a:cubicBezTo>
                  <a:cubicBezTo>
                    <a:pt x="114" y="24"/>
                    <a:pt x="114" y="16"/>
                    <a:pt x="116" y="14"/>
                  </a:cubicBezTo>
                  <a:cubicBezTo>
                    <a:pt x="118" y="13"/>
                    <a:pt x="118" y="9"/>
                    <a:pt x="116" y="7"/>
                  </a:cubicBezTo>
                  <a:cubicBezTo>
                    <a:pt x="113" y="6"/>
                    <a:pt x="116" y="1"/>
                    <a:pt x="112" y="1"/>
                  </a:cubicBezTo>
                  <a:cubicBezTo>
                    <a:pt x="109" y="0"/>
                    <a:pt x="109" y="4"/>
                    <a:pt x="107" y="5"/>
                  </a:cubicBezTo>
                  <a:cubicBezTo>
                    <a:pt x="105" y="6"/>
                    <a:pt x="100" y="10"/>
                    <a:pt x="97" y="9"/>
                  </a:cubicBezTo>
                  <a:cubicBezTo>
                    <a:pt x="95" y="9"/>
                    <a:pt x="92" y="10"/>
                    <a:pt x="92" y="12"/>
                  </a:cubicBezTo>
                  <a:cubicBezTo>
                    <a:pt x="92" y="15"/>
                    <a:pt x="89" y="14"/>
                    <a:pt x="89" y="12"/>
                  </a:cubicBezTo>
                  <a:cubicBezTo>
                    <a:pt x="88" y="10"/>
                    <a:pt x="83" y="11"/>
                    <a:pt x="82" y="10"/>
                  </a:cubicBezTo>
                  <a:cubicBezTo>
                    <a:pt x="80" y="8"/>
                    <a:pt x="73" y="9"/>
                    <a:pt x="76" y="11"/>
                  </a:cubicBezTo>
                  <a:cubicBezTo>
                    <a:pt x="79" y="12"/>
                    <a:pt x="79" y="14"/>
                    <a:pt x="79" y="17"/>
                  </a:cubicBezTo>
                  <a:cubicBezTo>
                    <a:pt x="79" y="19"/>
                    <a:pt x="82" y="18"/>
                    <a:pt x="82" y="22"/>
                  </a:cubicBezTo>
                  <a:cubicBezTo>
                    <a:pt x="82" y="25"/>
                    <a:pt x="84" y="23"/>
                    <a:pt x="86" y="23"/>
                  </a:cubicBezTo>
                  <a:cubicBezTo>
                    <a:pt x="87" y="23"/>
                    <a:pt x="87" y="25"/>
                    <a:pt x="85" y="26"/>
                  </a:cubicBezTo>
                  <a:cubicBezTo>
                    <a:pt x="82" y="26"/>
                    <a:pt x="81" y="28"/>
                    <a:pt x="80" y="30"/>
                  </a:cubicBezTo>
                  <a:cubicBezTo>
                    <a:pt x="79" y="33"/>
                    <a:pt x="77" y="31"/>
                    <a:pt x="75" y="33"/>
                  </a:cubicBezTo>
                  <a:cubicBezTo>
                    <a:pt x="73" y="35"/>
                    <a:pt x="71" y="37"/>
                    <a:pt x="69" y="36"/>
                  </a:cubicBezTo>
                  <a:cubicBezTo>
                    <a:pt x="68" y="35"/>
                    <a:pt x="67" y="36"/>
                    <a:pt x="65" y="37"/>
                  </a:cubicBezTo>
                  <a:cubicBezTo>
                    <a:pt x="63" y="38"/>
                    <a:pt x="63" y="37"/>
                    <a:pt x="60" y="35"/>
                  </a:cubicBezTo>
                  <a:cubicBezTo>
                    <a:pt x="58" y="33"/>
                    <a:pt x="57" y="30"/>
                    <a:pt x="54" y="27"/>
                  </a:cubicBezTo>
                  <a:cubicBezTo>
                    <a:pt x="52" y="27"/>
                    <a:pt x="48" y="29"/>
                    <a:pt x="46" y="29"/>
                  </a:cubicBezTo>
                  <a:cubicBezTo>
                    <a:pt x="43" y="29"/>
                    <a:pt x="34" y="28"/>
                    <a:pt x="34" y="30"/>
                  </a:cubicBezTo>
                  <a:cubicBezTo>
                    <a:pt x="33" y="31"/>
                    <a:pt x="35" y="34"/>
                    <a:pt x="36" y="34"/>
                  </a:cubicBezTo>
                  <a:cubicBezTo>
                    <a:pt x="37" y="34"/>
                    <a:pt x="41" y="35"/>
                    <a:pt x="38" y="37"/>
                  </a:cubicBezTo>
                  <a:cubicBezTo>
                    <a:pt x="35" y="40"/>
                    <a:pt x="32" y="37"/>
                    <a:pt x="32" y="42"/>
                  </a:cubicBezTo>
                  <a:cubicBezTo>
                    <a:pt x="32" y="47"/>
                    <a:pt x="39" y="50"/>
                    <a:pt x="37" y="55"/>
                  </a:cubicBezTo>
                  <a:cubicBezTo>
                    <a:pt x="37" y="57"/>
                    <a:pt x="36" y="63"/>
                    <a:pt x="36" y="66"/>
                  </a:cubicBezTo>
                  <a:cubicBezTo>
                    <a:pt x="36" y="68"/>
                    <a:pt x="35" y="76"/>
                    <a:pt x="33" y="77"/>
                  </a:cubicBezTo>
                  <a:cubicBezTo>
                    <a:pt x="30" y="77"/>
                    <a:pt x="29" y="75"/>
                    <a:pt x="26" y="77"/>
                  </a:cubicBezTo>
                  <a:cubicBezTo>
                    <a:pt x="23" y="80"/>
                    <a:pt x="19" y="78"/>
                    <a:pt x="16" y="81"/>
                  </a:cubicBezTo>
                  <a:cubicBezTo>
                    <a:pt x="13" y="83"/>
                    <a:pt x="9" y="82"/>
                    <a:pt x="9" y="86"/>
                  </a:cubicBezTo>
                  <a:cubicBezTo>
                    <a:pt x="9" y="89"/>
                    <a:pt x="5" y="90"/>
                    <a:pt x="6" y="93"/>
                  </a:cubicBezTo>
                  <a:cubicBezTo>
                    <a:pt x="7" y="96"/>
                    <a:pt x="5" y="95"/>
                    <a:pt x="3" y="97"/>
                  </a:cubicBezTo>
                  <a:cubicBezTo>
                    <a:pt x="0" y="100"/>
                    <a:pt x="3" y="101"/>
                    <a:pt x="1" y="103"/>
                  </a:cubicBezTo>
                  <a:cubicBezTo>
                    <a:pt x="0" y="104"/>
                    <a:pt x="2" y="107"/>
                    <a:pt x="4" y="110"/>
                  </a:cubicBezTo>
                  <a:cubicBezTo>
                    <a:pt x="5" y="112"/>
                    <a:pt x="7" y="114"/>
                    <a:pt x="7" y="116"/>
                  </a:cubicBezTo>
                  <a:cubicBezTo>
                    <a:pt x="7" y="119"/>
                    <a:pt x="9" y="120"/>
                    <a:pt x="11" y="120"/>
                  </a:cubicBezTo>
                  <a:cubicBezTo>
                    <a:pt x="13" y="119"/>
                    <a:pt x="11" y="124"/>
                    <a:pt x="15" y="124"/>
                  </a:cubicBezTo>
                  <a:cubicBezTo>
                    <a:pt x="19" y="124"/>
                    <a:pt x="23" y="125"/>
                    <a:pt x="24" y="123"/>
                  </a:cubicBezTo>
                  <a:cubicBezTo>
                    <a:pt x="25" y="121"/>
                    <a:pt x="27" y="119"/>
                    <a:pt x="27" y="122"/>
                  </a:cubicBezTo>
                  <a:cubicBezTo>
                    <a:pt x="27" y="125"/>
                    <a:pt x="27" y="134"/>
                    <a:pt x="29" y="133"/>
                  </a:cubicBezTo>
                  <a:cubicBezTo>
                    <a:pt x="32" y="132"/>
                    <a:pt x="37" y="132"/>
                    <a:pt x="40" y="133"/>
                  </a:cubicBezTo>
                  <a:cubicBezTo>
                    <a:pt x="42" y="134"/>
                    <a:pt x="45" y="133"/>
                    <a:pt x="47" y="131"/>
                  </a:cubicBezTo>
                  <a:cubicBezTo>
                    <a:pt x="48" y="130"/>
                    <a:pt x="50" y="130"/>
                    <a:pt x="54" y="128"/>
                  </a:cubicBezTo>
                  <a:cubicBezTo>
                    <a:pt x="57" y="126"/>
                    <a:pt x="60" y="123"/>
                    <a:pt x="63" y="123"/>
                  </a:cubicBezTo>
                  <a:cubicBezTo>
                    <a:pt x="66" y="123"/>
                    <a:pt x="71" y="121"/>
                    <a:pt x="71" y="124"/>
                  </a:cubicBezTo>
                  <a:cubicBezTo>
                    <a:pt x="70" y="126"/>
                    <a:pt x="69" y="135"/>
                    <a:pt x="73" y="140"/>
                  </a:cubicBezTo>
                  <a:cubicBezTo>
                    <a:pt x="77" y="144"/>
                    <a:pt x="79" y="146"/>
                    <a:pt x="83" y="145"/>
                  </a:cubicBezTo>
                  <a:cubicBezTo>
                    <a:pt x="86" y="145"/>
                    <a:pt x="86" y="147"/>
                    <a:pt x="88" y="146"/>
                  </a:cubicBezTo>
                  <a:cubicBezTo>
                    <a:pt x="91" y="146"/>
                    <a:pt x="89" y="149"/>
                    <a:pt x="92" y="149"/>
                  </a:cubicBezTo>
                  <a:cubicBezTo>
                    <a:pt x="94" y="149"/>
                    <a:pt x="98" y="150"/>
                    <a:pt x="98" y="152"/>
                  </a:cubicBezTo>
                  <a:cubicBezTo>
                    <a:pt x="98" y="155"/>
                    <a:pt x="106" y="153"/>
                    <a:pt x="107" y="154"/>
                  </a:cubicBezTo>
                  <a:cubicBezTo>
                    <a:pt x="109" y="156"/>
                    <a:pt x="111" y="157"/>
                    <a:pt x="110" y="160"/>
                  </a:cubicBezTo>
                  <a:cubicBezTo>
                    <a:pt x="110" y="163"/>
                    <a:pt x="114" y="165"/>
                    <a:pt x="112" y="166"/>
                  </a:cubicBezTo>
                  <a:cubicBezTo>
                    <a:pt x="109" y="167"/>
                    <a:pt x="112" y="169"/>
                    <a:pt x="112" y="173"/>
                  </a:cubicBezTo>
                  <a:cubicBezTo>
                    <a:pt x="113" y="176"/>
                    <a:pt x="116" y="177"/>
                    <a:pt x="121" y="177"/>
                  </a:cubicBezTo>
                  <a:cubicBezTo>
                    <a:pt x="127" y="176"/>
                    <a:pt x="128" y="177"/>
                    <a:pt x="128" y="181"/>
                  </a:cubicBezTo>
                  <a:cubicBezTo>
                    <a:pt x="128" y="184"/>
                    <a:pt x="132" y="185"/>
                    <a:pt x="133" y="189"/>
                  </a:cubicBezTo>
                  <a:cubicBezTo>
                    <a:pt x="134" y="192"/>
                    <a:pt x="131" y="196"/>
                    <a:pt x="132" y="199"/>
                  </a:cubicBezTo>
                  <a:cubicBezTo>
                    <a:pt x="132" y="201"/>
                    <a:pt x="131" y="203"/>
                    <a:pt x="129" y="204"/>
                  </a:cubicBezTo>
                  <a:cubicBezTo>
                    <a:pt x="131" y="207"/>
                    <a:pt x="131" y="208"/>
                    <a:pt x="130" y="209"/>
                  </a:cubicBezTo>
                  <a:cubicBezTo>
                    <a:pt x="127" y="210"/>
                    <a:pt x="132" y="213"/>
                    <a:pt x="131" y="219"/>
                  </a:cubicBezTo>
                  <a:cubicBezTo>
                    <a:pt x="130" y="224"/>
                    <a:pt x="130" y="225"/>
                    <a:pt x="135" y="225"/>
                  </a:cubicBezTo>
                  <a:cubicBezTo>
                    <a:pt x="141" y="225"/>
                    <a:pt x="140" y="227"/>
                    <a:pt x="142" y="226"/>
                  </a:cubicBezTo>
                  <a:cubicBezTo>
                    <a:pt x="144" y="225"/>
                    <a:pt x="147" y="230"/>
                    <a:pt x="148" y="233"/>
                  </a:cubicBezTo>
                  <a:cubicBezTo>
                    <a:pt x="148" y="235"/>
                    <a:pt x="151" y="242"/>
                    <a:pt x="152" y="242"/>
                  </a:cubicBezTo>
                  <a:cubicBezTo>
                    <a:pt x="153" y="242"/>
                    <a:pt x="155" y="239"/>
                    <a:pt x="158" y="240"/>
                  </a:cubicBezTo>
                  <a:cubicBezTo>
                    <a:pt x="161" y="241"/>
                    <a:pt x="158" y="251"/>
                    <a:pt x="158" y="255"/>
                  </a:cubicBezTo>
                  <a:cubicBezTo>
                    <a:pt x="160" y="254"/>
                    <a:pt x="162" y="254"/>
                    <a:pt x="163" y="255"/>
                  </a:cubicBezTo>
                  <a:cubicBezTo>
                    <a:pt x="164" y="256"/>
                    <a:pt x="165" y="265"/>
                    <a:pt x="164" y="267"/>
                  </a:cubicBezTo>
                  <a:cubicBezTo>
                    <a:pt x="164" y="269"/>
                    <a:pt x="158" y="271"/>
                    <a:pt x="155" y="273"/>
                  </a:cubicBezTo>
                  <a:cubicBezTo>
                    <a:pt x="152" y="275"/>
                    <a:pt x="144" y="282"/>
                    <a:pt x="141" y="287"/>
                  </a:cubicBezTo>
                  <a:cubicBezTo>
                    <a:pt x="139" y="291"/>
                    <a:pt x="136" y="293"/>
                    <a:pt x="134" y="296"/>
                  </a:cubicBezTo>
                  <a:cubicBezTo>
                    <a:pt x="135" y="296"/>
                    <a:pt x="135" y="296"/>
                    <a:pt x="136" y="296"/>
                  </a:cubicBezTo>
                  <a:cubicBezTo>
                    <a:pt x="138" y="295"/>
                    <a:pt x="140" y="295"/>
                    <a:pt x="143" y="298"/>
                  </a:cubicBezTo>
                  <a:cubicBezTo>
                    <a:pt x="146" y="301"/>
                    <a:pt x="145" y="304"/>
                    <a:pt x="146" y="304"/>
                  </a:cubicBezTo>
                  <a:cubicBezTo>
                    <a:pt x="148" y="303"/>
                    <a:pt x="149" y="299"/>
                    <a:pt x="151" y="302"/>
                  </a:cubicBezTo>
                  <a:cubicBezTo>
                    <a:pt x="153" y="305"/>
                    <a:pt x="159" y="308"/>
                    <a:pt x="160" y="309"/>
                  </a:cubicBezTo>
                  <a:cubicBezTo>
                    <a:pt x="161" y="311"/>
                    <a:pt x="165" y="312"/>
                    <a:pt x="165" y="316"/>
                  </a:cubicBezTo>
                  <a:cubicBezTo>
                    <a:pt x="165" y="318"/>
                    <a:pt x="164" y="323"/>
                    <a:pt x="166" y="328"/>
                  </a:cubicBezTo>
                  <a:cubicBezTo>
                    <a:pt x="167" y="326"/>
                    <a:pt x="168" y="325"/>
                    <a:pt x="170" y="324"/>
                  </a:cubicBezTo>
                  <a:close/>
                </a:path>
              </a:pathLst>
            </a:custGeom>
            <a:grpFill/>
            <a:ln w="9525" cap="flat">
              <a:solidFill>
                <a:schemeClr val="bg1">
                  <a:lumMod val="85000"/>
                </a:schemeClr>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2400" dirty="0"/>
            </a:p>
          </p:txBody>
        </p:sp>
        <p:sp>
          <p:nvSpPr>
            <p:cNvPr id="137" name="Freeform 108">
              <a:extLst>
                <a:ext uri="{FF2B5EF4-FFF2-40B4-BE49-F238E27FC236}">
                  <a16:creationId xmlns:a16="http://schemas.microsoft.com/office/drawing/2014/main" id="{C2459B31-D212-4CA8-9815-24BFCDA7B58E}"/>
                </a:ext>
              </a:extLst>
            </p:cNvPr>
            <p:cNvSpPr>
              <a:spLocks/>
            </p:cNvSpPr>
            <p:nvPr/>
          </p:nvSpPr>
          <p:spPr bwMode="auto">
            <a:xfrm>
              <a:off x="3159126" y="3732213"/>
              <a:ext cx="100013" cy="111125"/>
            </a:xfrm>
            <a:custGeom>
              <a:avLst/>
              <a:gdLst>
                <a:gd name="T0" fmla="*/ 39 w 40"/>
                <a:gd name="T1" fmla="*/ 21 h 44"/>
                <a:gd name="T2" fmla="*/ 34 w 40"/>
                <a:gd name="T3" fmla="*/ 14 h 44"/>
                <a:gd name="T4" fmla="*/ 25 w 40"/>
                <a:gd name="T5" fmla="*/ 7 h 44"/>
                <a:gd name="T6" fmla="*/ 20 w 40"/>
                <a:gd name="T7" fmla="*/ 9 h 44"/>
                <a:gd name="T8" fmla="*/ 17 w 40"/>
                <a:gd name="T9" fmla="*/ 3 h 44"/>
                <a:gd name="T10" fmla="*/ 10 w 40"/>
                <a:gd name="T11" fmla="*/ 1 h 44"/>
                <a:gd name="T12" fmla="*/ 8 w 40"/>
                <a:gd name="T13" fmla="*/ 1 h 44"/>
                <a:gd name="T14" fmla="*/ 5 w 40"/>
                <a:gd name="T15" fmla="*/ 5 h 44"/>
                <a:gd name="T16" fmla="*/ 2 w 40"/>
                <a:gd name="T17" fmla="*/ 19 h 44"/>
                <a:gd name="T18" fmla="*/ 0 w 40"/>
                <a:gd name="T19" fmla="*/ 29 h 44"/>
                <a:gd name="T20" fmla="*/ 3 w 40"/>
                <a:gd name="T21" fmla="*/ 34 h 44"/>
                <a:gd name="T22" fmla="*/ 2 w 40"/>
                <a:gd name="T23" fmla="*/ 38 h 44"/>
                <a:gd name="T24" fmla="*/ 5 w 40"/>
                <a:gd name="T25" fmla="*/ 39 h 44"/>
                <a:gd name="T26" fmla="*/ 15 w 40"/>
                <a:gd name="T27" fmla="*/ 42 h 44"/>
                <a:gd name="T28" fmla="*/ 22 w 40"/>
                <a:gd name="T29" fmla="*/ 42 h 44"/>
                <a:gd name="T30" fmla="*/ 34 w 40"/>
                <a:gd name="T31" fmla="*/ 40 h 44"/>
                <a:gd name="T32" fmla="*/ 40 w 40"/>
                <a:gd name="T33" fmla="*/ 33 h 44"/>
                <a:gd name="T34" fmla="*/ 39 w 40"/>
                <a:gd name="T35" fmla="*/ 21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0" h="44">
                  <a:moveTo>
                    <a:pt x="39" y="21"/>
                  </a:moveTo>
                  <a:cubicBezTo>
                    <a:pt x="39" y="17"/>
                    <a:pt x="35" y="16"/>
                    <a:pt x="34" y="14"/>
                  </a:cubicBezTo>
                  <a:cubicBezTo>
                    <a:pt x="33" y="13"/>
                    <a:pt x="27" y="10"/>
                    <a:pt x="25" y="7"/>
                  </a:cubicBezTo>
                  <a:cubicBezTo>
                    <a:pt x="23" y="4"/>
                    <a:pt x="22" y="8"/>
                    <a:pt x="20" y="9"/>
                  </a:cubicBezTo>
                  <a:cubicBezTo>
                    <a:pt x="19" y="9"/>
                    <a:pt x="20" y="6"/>
                    <a:pt x="17" y="3"/>
                  </a:cubicBezTo>
                  <a:cubicBezTo>
                    <a:pt x="14" y="0"/>
                    <a:pt x="12" y="0"/>
                    <a:pt x="10" y="1"/>
                  </a:cubicBezTo>
                  <a:cubicBezTo>
                    <a:pt x="9" y="1"/>
                    <a:pt x="9" y="1"/>
                    <a:pt x="8" y="1"/>
                  </a:cubicBezTo>
                  <a:cubicBezTo>
                    <a:pt x="6" y="2"/>
                    <a:pt x="5" y="4"/>
                    <a:pt x="5" y="5"/>
                  </a:cubicBezTo>
                  <a:cubicBezTo>
                    <a:pt x="5" y="9"/>
                    <a:pt x="3" y="12"/>
                    <a:pt x="2" y="19"/>
                  </a:cubicBezTo>
                  <a:cubicBezTo>
                    <a:pt x="2" y="25"/>
                    <a:pt x="0" y="24"/>
                    <a:pt x="0" y="29"/>
                  </a:cubicBezTo>
                  <a:cubicBezTo>
                    <a:pt x="0" y="34"/>
                    <a:pt x="2" y="34"/>
                    <a:pt x="3" y="34"/>
                  </a:cubicBezTo>
                  <a:cubicBezTo>
                    <a:pt x="3" y="35"/>
                    <a:pt x="2" y="36"/>
                    <a:pt x="2" y="38"/>
                  </a:cubicBezTo>
                  <a:cubicBezTo>
                    <a:pt x="3" y="38"/>
                    <a:pt x="3" y="39"/>
                    <a:pt x="5" y="39"/>
                  </a:cubicBezTo>
                  <a:cubicBezTo>
                    <a:pt x="8" y="39"/>
                    <a:pt x="12" y="40"/>
                    <a:pt x="15" y="42"/>
                  </a:cubicBezTo>
                  <a:cubicBezTo>
                    <a:pt x="19" y="44"/>
                    <a:pt x="18" y="41"/>
                    <a:pt x="22" y="42"/>
                  </a:cubicBezTo>
                  <a:cubicBezTo>
                    <a:pt x="25" y="42"/>
                    <a:pt x="30" y="43"/>
                    <a:pt x="34" y="40"/>
                  </a:cubicBezTo>
                  <a:cubicBezTo>
                    <a:pt x="37" y="39"/>
                    <a:pt x="38" y="36"/>
                    <a:pt x="40" y="33"/>
                  </a:cubicBezTo>
                  <a:cubicBezTo>
                    <a:pt x="38" y="28"/>
                    <a:pt x="39" y="23"/>
                    <a:pt x="39" y="21"/>
                  </a:cubicBezTo>
                  <a:close/>
                </a:path>
              </a:pathLst>
            </a:custGeom>
            <a:grpFill/>
            <a:ln w="9525" cap="flat">
              <a:solidFill>
                <a:schemeClr val="bg1">
                  <a:lumMod val="85000"/>
                </a:schemeClr>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2400" dirty="0"/>
            </a:p>
          </p:txBody>
        </p:sp>
        <p:sp>
          <p:nvSpPr>
            <p:cNvPr id="138" name="Freeform 109">
              <a:extLst>
                <a:ext uri="{FF2B5EF4-FFF2-40B4-BE49-F238E27FC236}">
                  <a16:creationId xmlns:a16="http://schemas.microsoft.com/office/drawing/2014/main" id="{6F8F86A3-920F-4526-8826-5F79971A3A9E}"/>
                </a:ext>
              </a:extLst>
            </p:cNvPr>
            <p:cNvSpPr>
              <a:spLocks noEditPoints="1"/>
            </p:cNvSpPr>
            <p:nvPr/>
          </p:nvSpPr>
          <p:spPr bwMode="auto">
            <a:xfrm>
              <a:off x="2846388" y="3546475"/>
              <a:ext cx="411163" cy="809625"/>
            </a:xfrm>
            <a:custGeom>
              <a:avLst/>
              <a:gdLst>
                <a:gd name="T0" fmla="*/ 46 w 163"/>
                <a:gd name="T1" fmla="*/ 305 h 322"/>
                <a:gd name="T2" fmla="*/ 43 w 163"/>
                <a:gd name="T3" fmla="*/ 298 h 322"/>
                <a:gd name="T4" fmla="*/ 40 w 163"/>
                <a:gd name="T5" fmla="*/ 320 h 322"/>
                <a:gd name="T6" fmla="*/ 57 w 163"/>
                <a:gd name="T7" fmla="*/ 321 h 322"/>
                <a:gd name="T8" fmla="*/ 62 w 163"/>
                <a:gd name="T9" fmla="*/ 315 h 322"/>
                <a:gd name="T10" fmla="*/ 156 w 163"/>
                <a:gd name="T11" fmla="*/ 34 h 322"/>
                <a:gd name="T12" fmla="*/ 152 w 163"/>
                <a:gd name="T13" fmla="*/ 46 h 322"/>
                <a:gd name="T14" fmla="*/ 138 w 163"/>
                <a:gd name="T15" fmla="*/ 51 h 322"/>
                <a:gd name="T16" fmla="*/ 123 w 163"/>
                <a:gd name="T17" fmla="*/ 48 h 322"/>
                <a:gd name="T18" fmla="*/ 132 w 163"/>
                <a:gd name="T19" fmla="*/ 32 h 322"/>
                <a:gd name="T20" fmla="*/ 108 w 163"/>
                <a:gd name="T21" fmla="*/ 20 h 322"/>
                <a:gd name="T22" fmla="*/ 88 w 163"/>
                <a:gd name="T23" fmla="*/ 3 h 322"/>
                <a:gd name="T24" fmla="*/ 75 w 163"/>
                <a:gd name="T25" fmla="*/ 8 h 322"/>
                <a:gd name="T26" fmla="*/ 59 w 163"/>
                <a:gd name="T27" fmla="*/ 4 h 322"/>
                <a:gd name="T28" fmla="*/ 51 w 163"/>
                <a:gd name="T29" fmla="*/ 19 h 322"/>
                <a:gd name="T30" fmla="*/ 42 w 163"/>
                <a:gd name="T31" fmla="*/ 32 h 322"/>
                <a:gd name="T32" fmla="*/ 43 w 163"/>
                <a:gd name="T33" fmla="*/ 46 h 322"/>
                <a:gd name="T34" fmla="*/ 35 w 163"/>
                <a:gd name="T35" fmla="*/ 56 h 322"/>
                <a:gd name="T36" fmla="*/ 30 w 163"/>
                <a:gd name="T37" fmla="*/ 68 h 322"/>
                <a:gd name="T38" fmla="*/ 26 w 163"/>
                <a:gd name="T39" fmla="*/ 82 h 322"/>
                <a:gd name="T40" fmla="*/ 29 w 163"/>
                <a:gd name="T41" fmla="*/ 99 h 322"/>
                <a:gd name="T42" fmla="*/ 29 w 163"/>
                <a:gd name="T43" fmla="*/ 113 h 322"/>
                <a:gd name="T44" fmla="*/ 26 w 163"/>
                <a:gd name="T45" fmla="*/ 129 h 322"/>
                <a:gd name="T46" fmla="*/ 20 w 163"/>
                <a:gd name="T47" fmla="*/ 147 h 322"/>
                <a:gd name="T48" fmla="*/ 18 w 163"/>
                <a:gd name="T49" fmla="*/ 155 h 322"/>
                <a:gd name="T50" fmla="*/ 15 w 163"/>
                <a:gd name="T51" fmla="*/ 166 h 322"/>
                <a:gd name="T52" fmla="*/ 15 w 163"/>
                <a:gd name="T53" fmla="*/ 177 h 322"/>
                <a:gd name="T54" fmla="*/ 13 w 163"/>
                <a:gd name="T55" fmla="*/ 194 h 322"/>
                <a:gd name="T56" fmla="*/ 15 w 163"/>
                <a:gd name="T57" fmla="*/ 204 h 322"/>
                <a:gd name="T58" fmla="*/ 19 w 163"/>
                <a:gd name="T59" fmla="*/ 212 h 322"/>
                <a:gd name="T60" fmla="*/ 17 w 163"/>
                <a:gd name="T61" fmla="*/ 219 h 322"/>
                <a:gd name="T62" fmla="*/ 15 w 163"/>
                <a:gd name="T63" fmla="*/ 231 h 322"/>
                <a:gd name="T64" fmla="*/ 9 w 163"/>
                <a:gd name="T65" fmla="*/ 242 h 322"/>
                <a:gd name="T66" fmla="*/ 6 w 163"/>
                <a:gd name="T67" fmla="*/ 254 h 322"/>
                <a:gd name="T68" fmla="*/ 2 w 163"/>
                <a:gd name="T69" fmla="*/ 267 h 322"/>
                <a:gd name="T70" fmla="*/ 11 w 163"/>
                <a:gd name="T71" fmla="*/ 274 h 322"/>
                <a:gd name="T72" fmla="*/ 15 w 163"/>
                <a:gd name="T73" fmla="*/ 287 h 322"/>
                <a:gd name="T74" fmla="*/ 34 w 163"/>
                <a:gd name="T75" fmla="*/ 289 h 322"/>
                <a:gd name="T76" fmla="*/ 37 w 163"/>
                <a:gd name="T77" fmla="*/ 283 h 322"/>
                <a:gd name="T78" fmla="*/ 38 w 163"/>
                <a:gd name="T79" fmla="*/ 269 h 322"/>
                <a:gd name="T80" fmla="*/ 47 w 163"/>
                <a:gd name="T81" fmla="*/ 260 h 322"/>
                <a:gd name="T82" fmla="*/ 62 w 163"/>
                <a:gd name="T83" fmla="*/ 243 h 322"/>
                <a:gd name="T84" fmla="*/ 56 w 163"/>
                <a:gd name="T85" fmla="*/ 233 h 322"/>
                <a:gd name="T86" fmla="*/ 64 w 163"/>
                <a:gd name="T87" fmla="*/ 214 h 322"/>
                <a:gd name="T88" fmla="*/ 68 w 163"/>
                <a:gd name="T89" fmla="*/ 204 h 322"/>
                <a:gd name="T90" fmla="*/ 73 w 163"/>
                <a:gd name="T91" fmla="*/ 193 h 322"/>
                <a:gd name="T92" fmla="*/ 78 w 163"/>
                <a:gd name="T93" fmla="*/ 192 h 322"/>
                <a:gd name="T94" fmla="*/ 75 w 163"/>
                <a:gd name="T95" fmla="*/ 188 h 322"/>
                <a:gd name="T96" fmla="*/ 70 w 163"/>
                <a:gd name="T97" fmla="*/ 179 h 322"/>
                <a:gd name="T98" fmla="*/ 82 w 163"/>
                <a:gd name="T99" fmla="*/ 175 h 322"/>
                <a:gd name="T100" fmla="*/ 92 w 163"/>
                <a:gd name="T101" fmla="*/ 163 h 322"/>
                <a:gd name="T102" fmla="*/ 95 w 163"/>
                <a:gd name="T103" fmla="*/ 154 h 322"/>
                <a:gd name="T104" fmla="*/ 131 w 163"/>
                <a:gd name="T105" fmla="*/ 145 h 322"/>
                <a:gd name="T106" fmla="*/ 135 w 163"/>
                <a:gd name="T107" fmla="*/ 129 h 322"/>
                <a:gd name="T108" fmla="*/ 129 w 163"/>
                <a:gd name="T109" fmla="*/ 118 h 322"/>
                <a:gd name="T110" fmla="*/ 126 w 163"/>
                <a:gd name="T111" fmla="*/ 112 h 322"/>
                <a:gd name="T112" fmla="*/ 124 w 163"/>
                <a:gd name="T113" fmla="*/ 103 h 322"/>
                <a:gd name="T114" fmla="*/ 129 w 163"/>
                <a:gd name="T115" fmla="*/ 79 h 322"/>
                <a:gd name="T116" fmla="*/ 153 w 163"/>
                <a:gd name="T117" fmla="*/ 52 h 322"/>
                <a:gd name="T118" fmla="*/ 161 w 163"/>
                <a:gd name="T119" fmla="*/ 34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3" h="322">
                  <a:moveTo>
                    <a:pt x="62" y="315"/>
                  </a:moveTo>
                  <a:cubicBezTo>
                    <a:pt x="58" y="315"/>
                    <a:pt x="49" y="307"/>
                    <a:pt x="46" y="305"/>
                  </a:cubicBezTo>
                  <a:cubicBezTo>
                    <a:pt x="44" y="303"/>
                    <a:pt x="46" y="301"/>
                    <a:pt x="42" y="301"/>
                  </a:cubicBezTo>
                  <a:cubicBezTo>
                    <a:pt x="39" y="302"/>
                    <a:pt x="41" y="299"/>
                    <a:pt x="43" y="298"/>
                  </a:cubicBezTo>
                  <a:cubicBezTo>
                    <a:pt x="45" y="297"/>
                    <a:pt x="42" y="294"/>
                    <a:pt x="40" y="293"/>
                  </a:cubicBezTo>
                  <a:cubicBezTo>
                    <a:pt x="40" y="298"/>
                    <a:pt x="39" y="320"/>
                    <a:pt x="40" y="320"/>
                  </a:cubicBezTo>
                  <a:cubicBezTo>
                    <a:pt x="42" y="320"/>
                    <a:pt x="51" y="319"/>
                    <a:pt x="54" y="321"/>
                  </a:cubicBezTo>
                  <a:cubicBezTo>
                    <a:pt x="55" y="321"/>
                    <a:pt x="56" y="322"/>
                    <a:pt x="57" y="321"/>
                  </a:cubicBezTo>
                  <a:cubicBezTo>
                    <a:pt x="59" y="319"/>
                    <a:pt x="65" y="320"/>
                    <a:pt x="67" y="318"/>
                  </a:cubicBezTo>
                  <a:cubicBezTo>
                    <a:pt x="70" y="316"/>
                    <a:pt x="67" y="316"/>
                    <a:pt x="62" y="315"/>
                  </a:cubicBezTo>
                  <a:close/>
                  <a:moveTo>
                    <a:pt x="161" y="34"/>
                  </a:moveTo>
                  <a:cubicBezTo>
                    <a:pt x="160" y="33"/>
                    <a:pt x="158" y="33"/>
                    <a:pt x="156" y="34"/>
                  </a:cubicBezTo>
                  <a:cubicBezTo>
                    <a:pt x="156" y="34"/>
                    <a:pt x="156" y="34"/>
                    <a:pt x="156" y="34"/>
                  </a:cubicBezTo>
                  <a:cubicBezTo>
                    <a:pt x="156" y="38"/>
                    <a:pt x="154" y="46"/>
                    <a:pt x="152" y="46"/>
                  </a:cubicBezTo>
                  <a:cubicBezTo>
                    <a:pt x="149" y="46"/>
                    <a:pt x="147" y="50"/>
                    <a:pt x="145" y="49"/>
                  </a:cubicBezTo>
                  <a:cubicBezTo>
                    <a:pt x="143" y="49"/>
                    <a:pt x="141" y="52"/>
                    <a:pt x="138" y="51"/>
                  </a:cubicBezTo>
                  <a:cubicBezTo>
                    <a:pt x="136" y="49"/>
                    <a:pt x="132" y="51"/>
                    <a:pt x="131" y="50"/>
                  </a:cubicBezTo>
                  <a:cubicBezTo>
                    <a:pt x="129" y="49"/>
                    <a:pt x="123" y="50"/>
                    <a:pt x="123" y="48"/>
                  </a:cubicBezTo>
                  <a:cubicBezTo>
                    <a:pt x="123" y="47"/>
                    <a:pt x="126" y="47"/>
                    <a:pt x="126" y="43"/>
                  </a:cubicBezTo>
                  <a:cubicBezTo>
                    <a:pt x="126" y="39"/>
                    <a:pt x="133" y="34"/>
                    <a:pt x="132" y="32"/>
                  </a:cubicBezTo>
                  <a:cubicBezTo>
                    <a:pt x="131" y="30"/>
                    <a:pt x="119" y="27"/>
                    <a:pt x="117" y="25"/>
                  </a:cubicBezTo>
                  <a:cubicBezTo>
                    <a:pt x="115" y="22"/>
                    <a:pt x="113" y="21"/>
                    <a:pt x="108" y="20"/>
                  </a:cubicBezTo>
                  <a:cubicBezTo>
                    <a:pt x="103" y="20"/>
                    <a:pt x="103" y="17"/>
                    <a:pt x="99" y="15"/>
                  </a:cubicBezTo>
                  <a:cubicBezTo>
                    <a:pt x="96" y="12"/>
                    <a:pt x="90" y="6"/>
                    <a:pt x="88" y="3"/>
                  </a:cubicBezTo>
                  <a:cubicBezTo>
                    <a:pt x="85" y="3"/>
                    <a:pt x="81" y="2"/>
                    <a:pt x="80" y="3"/>
                  </a:cubicBezTo>
                  <a:cubicBezTo>
                    <a:pt x="79" y="5"/>
                    <a:pt x="77" y="11"/>
                    <a:pt x="75" y="8"/>
                  </a:cubicBezTo>
                  <a:cubicBezTo>
                    <a:pt x="74" y="5"/>
                    <a:pt x="70" y="5"/>
                    <a:pt x="66" y="4"/>
                  </a:cubicBezTo>
                  <a:cubicBezTo>
                    <a:pt x="62" y="4"/>
                    <a:pt x="63" y="0"/>
                    <a:pt x="59" y="4"/>
                  </a:cubicBezTo>
                  <a:cubicBezTo>
                    <a:pt x="57" y="6"/>
                    <a:pt x="55" y="8"/>
                    <a:pt x="53" y="9"/>
                  </a:cubicBezTo>
                  <a:cubicBezTo>
                    <a:pt x="53" y="13"/>
                    <a:pt x="52" y="17"/>
                    <a:pt x="51" y="19"/>
                  </a:cubicBezTo>
                  <a:cubicBezTo>
                    <a:pt x="50" y="20"/>
                    <a:pt x="42" y="24"/>
                    <a:pt x="42" y="26"/>
                  </a:cubicBezTo>
                  <a:cubicBezTo>
                    <a:pt x="42" y="28"/>
                    <a:pt x="43" y="30"/>
                    <a:pt x="42" y="32"/>
                  </a:cubicBezTo>
                  <a:cubicBezTo>
                    <a:pt x="40" y="33"/>
                    <a:pt x="45" y="39"/>
                    <a:pt x="42" y="40"/>
                  </a:cubicBezTo>
                  <a:cubicBezTo>
                    <a:pt x="40" y="42"/>
                    <a:pt x="44" y="44"/>
                    <a:pt x="43" y="46"/>
                  </a:cubicBezTo>
                  <a:cubicBezTo>
                    <a:pt x="41" y="47"/>
                    <a:pt x="38" y="48"/>
                    <a:pt x="38" y="50"/>
                  </a:cubicBezTo>
                  <a:cubicBezTo>
                    <a:pt x="38" y="51"/>
                    <a:pt x="38" y="55"/>
                    <a:pt x="35" y="56"/>
                  </a:cubicBezTo>
                  <a:cubicBezTo>
                    <a:pt x="33" y="57"/>
                    <a:pt x="32" y="61"/>
                    <a:pt x="32" y="64"/>
                  </a:cubicBezTo>
                  <a:cubicBezTo>
                    <a:pt x="32" y="66"/>
                    <a:pt x="28" y="64"/>
                    <a:pt x="30" y="68"/>
                  </a:cubicBezTo>
                  <a:cubicBezTo>
                    <a:pt x="31" y="71"/>
                    <a:pt x="32" y="75"/>
                    <a:pt x="30" y="76"/>
                  </a:cubicBezTo>
                  <a:cubicBezTo>
                    <a:pt x="27" y="77"/>
                    <a:pt x="28" y="82"/>
                    <a:pt x="26" y="82"/>
                  </a:cubicBezTo>
                  <a:cubicBezTo>
                    <a:pt x="25" y="82"/>
                    <a:pt x="24" y="88"/>
                    <a:pt x="26" y="91"/>
                  </a:cubicBezTo>
                  <a:cubicBezTo>
                    <a:pt x="28" y="94"/>
                    <a:pt x="29" y="96"/>
                    <a:pt x="29" y="99"/>
                  </a:cubicBezTo>
                  <a:cubicBezTo>
                    <a:pt x="29" y="102"/>
                    <a:pt x="32" y="103"/>
                    <a:pt x="31" y="106"/>
                  </a:cubicBezTo>
                  <a:cubicBezTo>
                    <a:pt x="30" y="109"/>
                    <a:pt x="30" y="112"/>
                    <a:pt x="29" y="113"/>
                  </a:cubicBezTo>
                  <a:cubicBezTo>
                    <a:pt x="27" y="114"/>
                    <a:pt x="28" y="118"/>
                    <a:pt x="26" y="119"/>
                  </a:cubicBezTo>
                  <a:cubicBezTo>
                    <a:pt x="24" y="120"/>
                    <a:pt x="28" y="127"/>
                    <a:pt x="26" y="129"/>
                  </a:cubicBezTo>
                  <a:cubicBezTo>
                    <a:pt x="25" y="130"/>
                    <a:pt x="20" y="131"/>
                    <a:pt x="20" y="137"/>
                  </a:cubicBezTo>
                  <a:cubicBezTo>
                    <a:pt x="20" y="142"/>
                    <a:pt x="21" y="145"/>
                    <a:pt x="20" y="147"/>
                  </a:cubicBezTo>
                  <a:cubicBezTo>
                    <a:pt x="20" y="149"/>
                    <a:pt x="23" y="149"/>
                    <a:pt x="22" y="152"/>
                  </a:cubicBezTo>
                  <a:cubicBezTo>
                    <a:pt x="22" y="155"/>
                    <a:pt x="18" y="153"/>
                    <a:pt x="18" y="155"/>
                  </a:cubicBezTo>
                  <a:cubicBezTo>
                    <a:pt x="18" y="157"/>
                    <a:pt x="19" y="161"/>
                    <a:pt x="17" y="161"/>
                  </a:cubicBezTo>
                  <a:cubicBezTo>
                    <a:pt x="16" y="161"/>
                    <a:pt x="15" y="163"/>
                    <a:pt x="15" y="166"/>
                  </a:cubicBezTo>
                  <a:cubicBezTo>
                    <a:pt x="15" y="170"/>
                    <a:pt x="13" y="170"/>
                    <a:pt x="13" y="172"/>
                  </a:cubicBezTo>
                  <a:cubicBezTo>
                    <a:pt x="13" y="173"/>
                    <a:pt x="15" y="175"/>
                    <a:pt x="15" y="177"/>
                  </a:cubicBezTo>
                  <a:cubicBezTo>
                    <a:pt x="15" y="179"/>
                    <a:pt x="16" y="186"/>
                    <a:pt x="14" y="186"/>
                  </a:cubicBezTo>
                  <a:cubicBezTo>
                    <a:pt x="12" y="186"/>
                    <a:pt x="12" y="193"/>
                    <a:pt x="13" y="194"/>
                  </a:cubicBezTo>
                  <a:cubicBezTo>
                    <a:pt x="14" y="195"/>
                    <a:pt x="14" y="197"/>
                    <a:pt x="14" y="199"/>
                  </a:cubicBezTo>
                  <a:cubicBezTo>
                    <a:pt x="13" y="200"/>
                    <a:pt x="17" y="202"/>
                    <a:pt x="15" y="204"/>
                  </a:cubicBezTo>
                  <a:cubicBezTo>
                    <a:pt x="13" y="206"/>
                    <a:pt x="14" y="209"/>
                    <a:pt x="17" y="208"/>
                  </a:cubicBezTo>
                  <a:cubicBezTo>
                    <a:pt x="20" y="207"/>
                    <a:pt x="21" y="212"/>
                    <a:pt x="19" y="212"/>
                  </a:cubicBezTo>
                  <a:cubicBezTo>
                    <a:pt x="16" y="212"/>
                    <a:pt x="13" y="212"/>
                    <a:pt x="15" y="213"/>
                  </a:cubicBezTo>
                  <a:cubicBezTo>
                    <a:pt x="18" y="215"/>
                    <a:pt x="20" y="217"/>
                    <a:pt x="17" y="219"/>
                  </a:cubicBezTo>
                  <a:cubicBezTo>
                    <a:pt x="13" y="220"/>
                    <a:pt x="16" y="222"/>
                    <a:pt x="15" y="225"/>
                  </a:cubicBezTo>
                  <a:cubicBezTo>
                    <a:pt x="15" y="228"/>
                    <a:pt x="18" y="230"/>
                    <a:pt x="15" y="231"/>
                  </a:cubicBezTo>
                  <a:cubicBezTo>
                    <a:pt x="13" y="232"/>
                    <a:pt x="16" y="236"/>
                    <a:pt x="13" y="237"/>
                  </a:cubicBezTo>
                  <a:cubicBezTo>
                    <a:pt x="9" y="237"/>
                    <a:pt x="12" y="240"/>
                    <a:pt x="9" y="242"/>
                  </a:cubicBezTo>
                  <a:cubicBezTo>
                    <a:pt x="7" y="244"/>
                    <a:pt x="12" y="247"/>
                    <a:pt x="10" y="248"/>
                  </a:cubicBezTo>
                  <a:cubicBezTo>
                    <a:pt x="7" y="250"/>
                    <a:pt x="9" y="254"/>
                    <a:pt x="6" y="254"/>
                  </a:cubicBezTo>
                  <a:cubicBezTo>
                    <a:pt x="4" y="254"/>
                    <a:pt x="2" y="257"/>
                    <a:pt x="2" y="259"/>
                  </a:cubicBezTo>
                  <a:cubicBezTo>
                    <a:pt x="2" y="261"/>
                    <a:pt x="0" y="264"/>
                    <a:pt x="2" y="267"/>
                  </a:cubicBezTo>
                  <a:cubicBezTo>
                    <a:pt x="4" y="269"/>
                    <a:pt x="2" y="271"/>
                    <a:pt x="4" y="272"/>
                  </a:cubicBezTo>
                  <a:cubicBezTo>
                    <a:pt x="5" y="273"/>
                    <a:pt x="12" y="271"/>
                    <a:pt x="11" y="274"/>
                  </a:cubicBezTo>
                  <a:cubicBezTo>
                    <a:pt x="10" y="277"/>
                    <a:pt x="10" y="283"/>
                    <a:pt x="12" y="283"/>
                  </a:cubicBezTo>
                  <a:cubicBezTo>
                    <a:pt x="13" y="283"/>
                    <a:pt x="13" y="287"/>
                    <a:pt x="15" y="287"/>
                  </a:cubicBezTo>
                  <a:cubicBezTo>
                    <a:pt x="17" y="287"/>
                    <a:pt x="26" y="286"/>
                    <a:pt x="30" y="287"/>
                  </a:cubicBezTo>
                  <a:cubicBezTo>
                    <a:pt x="31" y="287"/>
                    <a:pt x="33" y="288"/>
                    <a:pt x="34" y="289"/>
                  </a:cubicBezTo>
                  <a:cubicBezTo>
                    <a:pt x="36" y="288"/>
                    <a:pt x="41" y="291"/>
                    <a:pt x="42" y="290"/>
                  </a:cubicBezTo>
                  <a:cubicBezTo>
                    <a:pt x="43" y="289"/>
                    <a:pt x="37" y="284"/>
                    <a:pt x="37" y="283"/>
                  </a:cubicBezTo>
                  <a:cubicBezTo>
                    <a:pt x="37" y="281"/>
                    <a:pt x="36" y="278"/>
                    <a:pt x="36" y="277"/>
                  </a:cubicBezTo>
                  <a:cubicBezTo>
                    <a:pt x="36" y="275"/>
                    <a:pt x="36" y="271"/>
                    <a:pt x="38" y="269"/>
                  </a:cubicBezTo>
                  <a:cubicBezTo>
                    <a:pt x="41" y="267"/>
                    <a:pt x="41" y="266"/>
                    <a:pt x="42" y="266"/>
                  </a:cubicBezTo>
                  <a:cubicBezTo>
                    <a:pt x="44" y="266"/>
                    <a:pt x="47" y="264"/>
                    <a:pt x="47" y="260"/>
                  </a:cubicBezTo>
                  <a:cubicBezTo>
                    <a:pt x="47" y="256"/>
                    <a:pt x="49" y="254"/>
                    <a:pt x="53" y="251"/>
                  </a:cubicBezTo>
                  <a:cubicBezTo>
                    <a:pt x="57" y="248"/>
                    <a:pt x="63" y="245"/>
                    <a:pt x="62" y="243"/>
                  </a:cubicBezTo>
                  <a:cubicBezTo>
                    <a:pt x="62" y="242"/>
                    <a:pt x="64" y="237"/>
                    <a:pt x="64" y="236"/>
                  </a:cubicBezTo>
                  <a:cubicBezTo>
                    <a:pt x="64" y="234"/>
                    <a:pt x="58" y="234"/>
                    <a:pt x="56" y="233"/>
                  </a:cubicBezTo>
                  <a:cubicBezTo>
                    <a:pt x="54" y="233"/>
                    <a:pt x="47" y="228"/>
                    <a:pt x="50" y="221"/>
                  </a:cubicBezTo>
                  <a:cubicBezTo>
                    <a:pt x="54" y="215"/>
                    <a:pt x="61" y="214"/>
                    <a:pt x="64" y="214"/>
                  </a:cubicBezTo>
                  <a:cubicBezTo>
                    <a:pt x="66" y="213"/>
                    <a:pt x="64" y="210"/>
                    <a:pt x="65" y="209"/>
                  </a:cubicBezTo>
                  <a:cubicBezTo>
                    <a:pt x="67" y="208"/>
                    <a:pt x="68" y="206"/>
                    <a:pt x="68" y="204"/>
                  </a:cubicBezTo>
                  <a:cubicBezTo>
                    <a:pt x="68" y="201"/>
                    <a:pt x="68" y="196"/>
                    <a:pt x="71" y="196"/>
                  </a:cubicBezTo>
                  <a:cubicBezTo>
                    <a:pt x="74" y="195"/>
                    <a:pt x="75" y="193"/>
                    <a:pt x="73" y="193"/>
                  </a:cubicBezTo>
                  <a:cubicBezTo>
                    <a:pt x="71" y="192"/>
                    <a:pt x="70" y="190"/>
                    <a:pt x="73" y="190"/>
                  </a:cubicBezTo>
                  <a:cubicBezTo>
                    <a:pt x="77" y="189"/>
                    <a:pt x="75" y="192"/>
                    <a:pt x="78" y="192"/>
                  </a:cubicBezTo>
                  <a:cubicBezTo>
                    <a:pt x="80" y="192"/>
                    <a:pt x="84" y="188"/>
                    <a:pt x="81" y="186"/>
                  </a:cubicBezTo>
                  <a:cubicBezTo>
                    <a:pt x="78" y="184"/>
                    <a:pt x="77" y="187"/>
                    <a:pt x="75" y="188"/>
                  </a:cubicBezTo>
                  <a:cubicBezTo>
                    <a:pt x="74" y="188"/>
                    <a:pt x="73" y="185"/>
                    <a:pt x="71" y="185"/>
                  </a:cubicBezTo>
                  <a:cubicBezTo>
                    <a:pt x="69" y="185"/>
                    <a:pt x="70" y="181"/>
                    <a:pt x="70" y="179"/>
                  </a:cubicBezTo>
                  <a:cubicBezTo>
                    <a:pt x="69" y="178"/>
                    <a:pt x="68" y="174"/>
                    <a:pt x="69" y="172"/>
                  </a:cubicBezTo>
                  <a:cubicBezTo>
                    <a:pt x="71" y="170"/>
                    <a:pt x="77" y="175"/>
                    <a:pt x="82" y="175"/>
                  </a:cubicBezTo>
                  <a:cubicBezTo>
                    <a:pt x="88" y="176"/>
                    <a:pt x="92" y="173"/>
                    <a:pt x="92" y="171"/>
                  </a:cubicBezTo>
                  <a:cubicBezTo>
                    <a:pt x="92" y="169"/>
                    <a:pt x="89" y="165"/>
                    <a:pt x="92" y="163"/>
                  </a:cubicBezTo>
                  <a:cubicBezTo>
                    <a:pt x="95" y="161"/>
                    <a:pt x="93" y="160"/>
                    <a:pt x="92" y="157"/>
                  </a:cubicBezTo>
                  <a:cubicBezTo>
                    <a:pt x="91" y="154"/>
                    <a:pt x="93" y="153"/>
                    <a:pt x="95" y="154"/>
                  </a:cubicBezTo>
                  <a:cubicBezTo>
                    <a:pt x="96" y="155"/>
                    <a:pt x="107" y="155"/>
                    <a:pt x="115" y="153"/>
                  </a:cubicBezTo>
                  <a:cubicBezTo>
                    <a:pt x="124" y="151"/>
                    <a:pt x="130" y="148"/>
                    <a:pt x="131" y="145"/>
                  </a:cubicBezTo>
                  <a:cubicBezTo>
                    <a:pt x="131" y="143"/>
                    <a:pt x="137" y="137"/>
                    <a:pt x="138" y="135"/>
                  </a:cubicBezTo>
                  <a:cubicBezTo>
                    <a:pt x="139" y="133"/>
                    <a:pt x="138" y="130"/>
                    <a:pt x="135" y="129"/>
                  </a:cubicBezTo>
                  <a:cubicBezTo>
                    <a:pt x="131" y="129"/>
                    <a:pt x="131" y="125"/>
                    <a:pt x="133" y="122"/>
                  </a:cubicBezTo>
                  <a:cubicBezTo>
                    <a:pt x="135" y="120"/>
                    <a:pt x="132" y="118"/>
                    <a:pt x="129" y="118"/>
                  </a:cubicBezTo>
                  <a:cubicBezTo>
                    <a:pt x="125" y="117"/>
                    <a:pt x="120" y="115"/>
                    <a:pt x="123" y="112"/>
                  </a:cubicBezTo>
                  <a:cubicBezTo>
                    <a:pt x="125" y="111"/>
                    <a:pt x="125" y="111"/>
                    <a:pt x="126" y="112"/>
                  </a:cubicBezTo>
                  <a:cubicBezTo>
                    <a:pt x="126" y="110"/>
                    <a:pt x="127" y="109"/>
                    <a:pt x="127" y="108"/>
                  </a:cubicBezTo>
                  <a:cubicBezTo>
                    <a:pt x="126" y="108"/>
                    <a:pt x="124" y="108"/>
                    <a:pt x="124" y="103"/>
                  </a:cubicBezTo>
                  <a:cubicBezTo>
                    <a:pt x="124" y="98"/>
                    <a:pt x="126" y="99"/>
                    <a:pt x="126" y="93"/>
                  </a:cubicBezTo>
                  <a:cubicBezTo>
                    <a:pt x="127" y="86"/>
                    <a:pt x="129" y="83"/>
                    <a:pt x="129" y="79"/>
                  </a:cubicBezTo>
                  <a:cubicBezTo>
                    <a:pt x="129" y="76"/>
                    <a:pt x="135" y="72"/>
                    <a:pt x="139" y="66"/>
                  </a:cubicBezTo>
                  <a:cubicBezTo>
                    <a:pt x="142" y="61"/>
                    <a:pt x="150" y="54"/>
                    <a:pt x="153" y="52"/>
                  </a:cubicBezTo>
                  <a:cubicBezTo>
                    <a:pt x="156" y="50"/>
                    <a:pt x="162" y="48"/>
                    <a:pt x="162" y="46"/>
                  </a:cubicBezTo>
                  <a:cubicBezTo>
                    <a:pt x="163" y="44"/>
                    <a:pt x="162" y="35"/>
                    <a:pt x="161" y="34"/>
                  </a:cubicBezTo>
                  <a:close/>
                </a:path>
              </a:pathLst>
            </a:custGeom>
            <a:grpFill/>
            <a:ln w="9525" cap="flat">
              <a:solidFill>
                <a:schemeClr val="bg1">
                  <a:lumMod val="85000"/>
                </a:schemeClr>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2400" dirty="0"/>
            </a:p>
          </p:txBody>
        </p:sp>
        <p:sp>
          <p:nvSpPr>
            <p:cNvPr id="139" name="Freeform 110">
              <a:extLst>
                <a:ext uri="{FF2B5EF4-FFF2-40B4-BE49-F238E27FC236}">
                  <a16:creationId xmlns:a16="http://schemas.microsoft.com/office/drawing/2014/main" id="{667AD56D-887F-46CC-AC93-D7CA97D4C74A}"/>
                </a:ext>
              </a:extLst>
            </p:cNvPr>
            <p:cNvSpPr>
              <a:spLocks/>
            </p:cNvSpPr>
            <p:nvPr/>
          </p:nvSpPr>
          <p:spPr bwMode="auto">
            <a:xfrm>
              <a:off x="2805113" y="3454400"/>
              <a:ext cx="177800" cy="917575"/>
            </a:xfrm>
            <a:custGeom>
              <a:avLst/>
              <a:gdLst>
                <a:gd name="T0" fmla="*/ 28 w 71"/>
                <a:gd name="T1" fmla="*/ 310 h 364"/>
                <a:gd name="T2" fmla="*/ 19 w 71"/>
                <a:gd name="T3" fmla="*/ 295 h 364"/>
                <a:gd name="T4" fmla="*/ 26 w 71"/>
                <a:gd name="T5" fmla="*/ 278 h 364"/>
                <a:gd name="T6" fmla="*/ 32 w 71"/>
                <a:gd name="T7" fmla="*/ 261 h 364"/>
                <a:gd name="T8" fmla="*/ 36 w 71"/>
                <a:gd name="T9" fmla="*/ 248 h 364"/>
                <a:gd name="T10" fmla="*/ 31 w 71"/>
                <a:gd name="T11" fmla="*/ 235 h 364"/>
                <a:gd name="T12" fmla="*/ 32 w 71"/>
                <a:gd name="T13" fmla="*/ 213 h 364"/>
                <a:gd name="T14" fmla="*/ 34 w 71"/>
                <a:gd name="T15" fmla="*/ 197 h 364"/>
                <a:gd name="T16" fmla="*/ 37 w 71"/>
                <a:gd name="T17" fmla="*/ 183 h 364"/>
                <a:gd name="T18" fmla="*/ 43 w 71"/>
                <a:gd name="T19" fmla="*/ 155 h 364"/>
                <a:gd name="T20" fmla="*/ 46 w 71"/>
                <a:gd name="T21" fmla="*/ 135 h 364"/>
                <a:gd name="T22" fmla="*/ 47 w 71"/>
                <a:gd name="T23" fmla="*/ 112 h 364"/>
                <a:gd name="T24" fmla="*/ 52 w 71"/>
                <a:gd name="T25" fmla="*/ 92 h 364"/>
                <a:gd name="T26" fmla="*/ 59 w 71"/>
                <a:gd name="T27" fmla="*/ 76 h 364"/>
                <a:gd name="T28" fmla="*/ 68 w 71"/>
                <a:gd name="T29" fmla="*/ 55 h 364"/>
                <a:gd name="T30" fmla="*/ 63 w 71"/>
                <a:gd name="T31" fmla="*/ 38 h 364"/>
                <a:gd name="T32" fmla="*/ 59 w 71"/>
                <a:gd name="T33" fmla="*/ 18 h 364"/>
                <a:gd name="T34" fmla="*/ 50 w 71"/>
                <a:gd name="T35" fmla="*/ 2 h 364"/>
                <a:gd name="T36" fmla="*/ 45 w 71"/>
                <a:gd name="T37" fmla="*/ 17 h 364"/>
                <a:gd name="T38" fmla="*/ 44 w 71"/>
                <a:gd name="T39" fmla="*/ 54 h 364"/>
                <a:gd name="T40" fmla="*/ 37 w 71"/>
                <a:gd name="T41" fmla="*/ 91 h 364"/>
                <a:gd name="T42" fmla="*/ 33 w 71"/>
                <a:gd name="T43" fmla="*/ 117 h 364"/>
                <a:gd name="T44" fmla="*/ 29 w 71"/>
                <a:gd name="T45" fmla="*/ 150 h 364"/>
                <a:gd name="T46" fmla="*/ 18 w 71"/>
                <a:gd name="T47" fmla="*/ 179 h 364"/>
                <a:gd name="T48" fmla="*/ 17 w 71"/>
                <a:gd name="T49" fmla="*/ 204 h 364"/>
                <a:gd name="T50" fmla="*/ 11 w 71"/>
                <a:gd name="T51" fmla="*/ 228 h 364"/>
                <a:gd name="T52" fmla="*/ 22 w 71"/>
                <a:gd name="T53" fmla="*/ 215 h 364"/>
                <a:gd name="T54" fmla="*/ 24 w 71"/>
                <a:gd name="T55" fmla="*/ 229 h 364"/>
                <a:gd name="T56" fmla="*/ 21 w 71"/>
                <a:gd name="T57" fmla="*/ 244 h 364"/>
                <a:gd name="T58" fmla="*/ 17 w 71"/>
                <a:gd name="T59" fmla="*/ 255 h 364"/>
                <a:gd name="T60" fmla="*/ 16 w 71"/>
                <a:gd name="T61" fmla="*/ 253 h 364"/>
                <a:gd name="T62" fmla="*/ 10 w 71"/>
                <a:gd name="T63" fmla="*/ 255 h 364"/>
                <a:gd name="T64" fmla="*/ 1 w 71"/>
                <a:gd name="T65" fmla="*/ 267 h 364"/>
                <a:gd name="T66" fmla="*/ 11 w 71"/>
                <a:gd name="T67" fmla="*/ 268 h 364"/>
                <a:gd name="T68" fmla="*/ 17 w 71"/>
                <a:gd name="T69" fmla="*/ 278 h 364"/>
                <a:gd name="T70" fmla="*/ 7 w 71"/>
                <a:gd name="T71" fmla="*/ 280 h 364"/>
                <a:gd name="T72" fmla="*/ 8 w 71"/>
                <a:gd name="T73" fmla="*/ 286 h 364"/>
                <a:gd name="T74" fmla="*/ 3 w 71"/>
                <a:gd name="T75" fmla="*/ 294 h 364"/>
                <a:gd name="T76" fmla="*/ 10 w 71"/>
                <a:gd name="T77" fmla="*/ 297 h 364"/>
                <a:gd name="T78" fmla="*/ 11 w 71"/>
                <a:gd name="T79" fmla="*/ 305 h 364"/>
                <a:gd name="T80" fmla="*/ 6 w 71"/>
                <a:gd name="T81" fmla="*/ 315 h 364"/>
                <a:gd name="T82" fmla="*/ 16 w 71"/>
                <a:gd name="T83" fmla="*/ 317 h 364"/>
                <a:gd name="T84" fmla="*/ 20 w 71"/>
                <a:gd name="T85" fmla="*/ 320 h 364"/>
                <a:gd name="T86" fmla="*/ 15 w 71"/>
                <a:gd name="T87" fmla="*/ 330 h 364"/>
                <a:gd name="T88" fmla="*/ 28 w 71"/>
                <a:gd name="T89" fmla="*/ 330 h 364"/>
                <a:gd name="T90" fmla="*/ 19 w 71"/>
                <a:gd name="T91" fmla="*/ 337 h 364"/>
                <a:gd name="T92" fmla="*/ 30 w 71"/>
                <a:gd name="T93" fmla="*/ 335 h 364"/>
                <a:gd name="T94" fmla="*/ 18 w 71"/>
                <a:gd name="T95" fmla="*/ 344 h 364"/>
                <a:gd name="T96" fmla="*/ 28 w 71"/>
                <a:gd name="T97" fmla="*/ 345 h 364"/>
                <a:gd name="T98" fmla="*/ 45 w 71"/>
                <a:gd name="T99" fmla="*/ 329 h 364"/>
                <a:gd name="T100" fmla="*/ 50 w 71"/>
                <a:gd name="T101" fmla="*/ 338 h 364"/>
                <a:gd name="T102" fmla="*/ 43 w 71"/>
                <a:gd name="T103" fmla="*/ 341 h 364"/>
                <a:gd name="T104" fmla="*/ 35 w 71"/>
                <a:gd name="T105" fmla="*/ 347 h 364"/>
                <a:gd name="T106" fmla="*/ 41 w 71"/>
                <a:gd name="T107" fmla="*/ 359 h 364"/>
                <a:gd name="T108" fmla="*/ 52 w 71"/>
                <a:gd name="T109" fmla="*/ 357 h 364"/>
                <a:gd name="T110" fmla="*/ 64 w 71"/>
                <a:gd name="T111" fmla="*/ 358 h 364"/>
                <a:gd name="T112" fmla="*/ 57 w 71"/>
                <a:gd name="T113" fmla="*/ 356 h 364"/>
                <a:gd name="T114" fmla="*/ 50 w 71"/>
                <a:gd name="T115" fmla="*/ 326 h 364"/>
                <a:gd name="T116" fmla="*/ 32 w 71"/>
                <a:gd name="T117" fmla="*/ 323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1" h="364">
                  <a:moveTo>
                    <a:pt x="32" y="323"/>
                  </a:moveTo>
                  <a:cubicBezTo>
                    <a:pt x="30" y="323"/>
                    <a:pt x="30" y="319"/>
                    <a:pt x="29" y="319"/>
                  </a:cubicBezTo>
                  <a:cubicBezTo>
                    <a:pt x="27" y="319"/>
                    <a:pt x="27" y="313"/>
                    <a:pt x="28" y="310"/>
                  </a:cubicBezTo>
                  <a:cubicBezTo>
                    <a:pt x="29" y="307"/>
                    <a:pt x="22" y="309"/>
                    <a:pt x="21" y="308"/>
                  </a:cubicBezTo>
                  <a:cubicBezTo>
                    <a:pt x="19" y="307"/>
                    <a:pt x="21" y="305"/>
                    <a:pt x="19" y="303"/>
                  </a:cubicBezTo>
                  <a:cubicBezTo>
                    <a:pt x="17" y="300"/>
                    <a:pt x="19" y="297"/>
                    <a:pt x="19" y="295"/>
                  </a:cubicBezTo>
                  <a:cubicBezTo>
                    <a:pt x="19" y="293"/>
                    <a:pt x="21" y="290"/>
                    <a:pt x="23" y="290"/>
                  </a:cubicBezTo>
                  <a:cubicBezTo>
                    <a:pt x="26" y="290"/>
                    <a:pt x="24" y="286"/>
                    <a:pt x="27" y="284"/>
                  </a:cubicBezTo>
                  <a:cubicBezTo>
                    <a:pt x="29" y="283"/>
                    <a:pt x="24" y="280"/>
                    <a:pt x="26" y="278"/>
                  </a:cubicBezTo>
                  <a:cubicBezTo>
                    <a:pt x="29" y="276"/>
                    <a:pt x="26" y="273"/>
                    <a:pt x="30" y="273"/>
                  </a:cubicBezTo>
                  <a:cubicBezTo>
                    <a:pt x="33" y="272"/>
                    <a:pt x="30" y="268"/>
                    <a:pt x="32" y="267"/>
                  </a:cubicBezTo>
                  <a:cubicBezTo>
                    <a:pt x="35" y="266"/>
                    <a:pt x="32" y="264"/>
                    <a:pt x="32" y="261"/>
                  </a:cubicBezTo>
                  <a:cubicBezTo>
                    <a:pt x="33" y="258"/>
                    <a:pt x="30" y="256"/>
                    <a:pt x="34" y="255"/>
                  </a:cubicBezTo>
                  <a:cubicBezTo>
                    <a:pt x="37" y="253"/>
                    <a:pt x="35" y="251"/>
                    <a:pt x="32" y="249"/>
                  </a:cubicBezTo>
                  <a:cubicBezTo>
                    <a:pt x="30" y="248"/>
                    <a:pt x="33" y="248"/>
                    <a:pt x="36" y="248"/>
                  </a:cubicBezTo>
                  <a:cubicBezTo>
                    <a:pt x="38" y="248"/>
                    <a:pt x="37" y="243"/>
                    <a:pt x="34" y="244"/>
                  </a:cubicBezTo>
                  <a:cubicBezTo>
                    <a:pt x="31" y="245"/>
                    <a:pt x="30" y="242"/>
                    <a:pt x="32" y="240"/>
                  </a:cubicBezTo>
                  <a:cubicBezTo>
                    <a:pt x="34" y="238"/>
                    <a:pt x="30" y="236"/>
                    <a:pt x="31" y="235"/>
                  </a:cubicBezTo>
                  <a:cubicBezTo>
                    <a:pt x="31" y="233"/>
                    <a:pt x="31" y="231"/>
                    <a:pt x="30" y="230"/>
                  </a:cubicBezTo>
                  <a:cubicBezTo>
                    <a:pt x="29" y="229"/>
                    <a:pt x="29" y="222"/>
                    <a:pt x="31" y="222"/>
                  </a:cubicBezTo>
                  <a:cubicBezTo>
                    <a:pt x="33" y="222"/>
                    <a:pt x="32" y="215"/>
                    <a:pt x="32" y="213"/>
                  </a:cubicBezTo>
                  <a:cubicBezTo>
                    <a:pt x="32" y="211"/>
                    <a:pt x="30" y="209"/>
                    <a:pt x="30" y="208"/>
                  </a:cubicBezTo>
                  <a:cubicBezTo>
                    <a:pt x="30" y="206"/>
                    <a:pt x="32" y="206"/>
                    <a:pt x="32" y="202"/>
                  </a:cubicBezTo>
                  <a:cubicBezTo>
                    <a:pt x="32" y="199"/>
                    <a:pt x="33" y="197"/>
                    <a:pt x="34" y="197"/>
                  </a:cubicBezTo>
                  <a:cubicBezTo>
                    <a:pt x="36" y="197"/>
                    <a:pt x="35" y="193"/>
                    <a:pt x="35" y="191"/>
                  </a:cubicBezTo>
                  <a:cubicBezTo>
                    <a:pt x="35" y="189"/>
                    <a:pt x="39" y="191"/>
                    <a:pt x="39" y="188"/>
                  </a:cubicBezTo>
                  <a:cubicBezTo>
                    <a:pt x="40" y="185"/>
                    <a:pt x="37" y="185"/>
                    <a:pt x="37" y="183"/>
                  </a:cubicBezTo>
                  <a:cubicBezTo>
                    <a:pt x="38" y="181"/>
                    <a:pt x="37" y="178"/>
                    <a:pt x="37" y="173"/>
                  </a:cubicBezTo>
                  <a:cubicBezTo>
                    <a:pt x="37" y="167"/>
                    <a:pt x="42" y="166"/>
                    <a:pt x="43" y="165"/>
                  </a:cubicBezTo>
                  <a:cubicBezTo>
                    <a:pt x="45" y="163"/>
                    <a:pt x="41" y="156"/>
                    <a:pt x="43" y="155"/>
                  </a:cubicBezTo>
                  <a:cubicBezTo>
                    <a:pt x="45" y="154"/>
                    <a:pt x="44" y="150"/>
                    <a:pt x="46" y="149"/>
                  </a:cubicBezTo>
                  <a:cubicBezTo>
                    <a:pt x="47" y="148"/>
                    <a:pt x="47" y="145"/>
                    <a:pt x="48" y="142"/>
                  </a:cubicBezTo>
                  <a:cubicBezTo>
                    <a:pt x="49" y="139"/>
                    <a:pt x="46" y="138"/>
                    <a:pt x="46" y="135"/>
                  </a:cubicBezTo>
                  <a:cubicBezTo>
                    <a:pt x="46" y="132"/>
                    <a:pt x="45" y="130"/>
                    <a:pt x="43" y="127"/>
                  </a:cubicBezTo>
                  <a:cubicBezTo>
                    <a:pt x="41" y="124"/>
                    <a:pt x="42" y="118"/>
                    <a:pt x="43" y="118"/>
                  </a:cubicBezTo>
                  <a:cubicBezTo>
                    <a:pt x="45" y="118"/>
                    <a:pt x="44" y="113"/>
                    <a:pt x="47" y="112"/>
                  </a:cubicBezTo>
                  <a:cubicBezTo>
                    <a:pt x="49" y="111"/>
                    <a:pt x="48" y="107"/>
                    <a:pt x="47" y="104"/>
                  </a:cubicBezTo>
                  <a:cubicBezTo>
                    <a:pt x="45" y="100"/>
                    <a:pt x="49" y="102"/>
                    <a:pt x="49" y="100"/>
                  </a:cubicBezTo>
                  <a:cubicBezTo>
                    <a:pt x="49" y="97"/>
                    <a:pt x="50" y="93"/>
                    <a:pt x="52" y="92"/>
                  </a:cubicBezTo>
                  <a:cubicBezTo>
                    <a:pt x="55" y="91"/>
                    <a:pt x="55" y="87"/>
                    <a:pt x="55" y="86"/>
                  </a:cubicBezTo>
                  <a:cubicBezTo>
                    <a:pt x="55" y="84"/>
                    <a:pt x="58" y="83"/>
                    <a:pt x="60" y="82"/>
                  </a:cubicBezTo>
                  <a:cubicBezTo>
                    <a:pt x="61" y="80"/>
                    <a:pt x="57" y="78"/>
                    <a:pt x="59" y="76"/>
                  </a:cubicBezTo>
                  <a:cubicBezTo>
                    <a:pt x="62" y="75"/>
                    <a:pt x="57" y="69"/>
                    <a:pt x="59" y="68"/>
                  </a:cubicBezTo>
                  <a:cubicBezTo>
                    <a:pt x="60" y="66"/>
                    <a:pt x="59" y="64"/>
                    <a:pt x="59" y="62"/>
                  </a:cubicBezTo>
                  <a:cubicBezTo>
                    <a:pt x="59" y="60"/>
                    <a:pt x="67" y="56"/>
                    <a:pt x="68" y="55"/>
                  </a:cubicBezTo>
                  <a:cubicBezTo>
                    <a:pt x="69" y="53"/>
                    <a:pt x="70" y="49"/>
                    <a:pt x="70" y="45"/>
                  </a:cubicBezTo>
                  <a:cubicBezTo>
                    <a:pt x="68" y="47"/>
                    <a:pt x="65" y="48"/>
                    <a:pt x="65" y="47"/>
                  </a:cubicBezTo>
                  <a:cubicBezTo>
                    <a:pt x="64" y="45"/>
                    <a:pt x="65" y="40"/>
                    <a:pt x="63" y="38"/>
                  </a:cubicBezTo>
                  <a:cubicBezTo>
                    <a:pt x="61" y="36"/>
                    <a:pt x="62" y="32"/>
                    <a:pt x="60" y="31"/>
                  </a:cubicBezTo>
                  <a:cubicBezTo>
                    <a:pt x="58" y="30"/>
                    <a:pt x="55" y="25"/>
                    <a:pt x="57" y="24"/>
                  </a:cubicBezTo>
                  <a:cubicBezTo>
                    <a:pt x="59" y="23"/>
                    <a:pt x="57" y="20"/>
                    <a:pt x="59" y="18"/>
                  </a:cubicBezTo>
                  <a:cubicBezTo>
                    <a:pt x="61" y="17"/>
                    <a:pt x="58" y="17"/>
                    <a:pt x="56" y="14"/>
                  </a:cubicBezTo>
                  <a:cubicBezTo>
                    <a:pt x="53" y="11"/>
                    <a:pt x="57" y="7"/>
                    <a:pt x="54" y="5"/>
                  </a:cubicBezTo>
                  <a:cubicBezTo>
                    <a:pt x="51" y="3"/>
                    <a:pt x="51" y="0"/>
                    <a:pt x="50" y="2"/>
                  </a:cubicBezTo>
                  <a:cubicBezTo>
                    <a:pt x="49" y="3"/>
                    <a:pt x="49" y="7"/>
                    <a:pt x="47" y="8"/>
                  </a:cubicBezTo>
                  <a:cubicBezTo>
                    <a:pt x="46" y="8"/>
                    <a:pt x="46" y="9"/>
                    <a:pt x="45" y="9"/>
                  </a:cubicBezTo>
                  <a:cubicBezTo>
                    <a:pt x="45" y="11"/>
                    <a:pt x="44" y="15"/>
                    <a:pt x="45" y="17"/>
                  </a:cubicBezTo>
                  <a:cubicBezTo>
                    <a:pt x="46" y="19"/>
                    <a:pt x="47" y="32"/>
                    <a:pt x="46" y="37"/>
                  </a:cubicBezTo>
                  <a:cubicBezTo>
                    <a:pt x="45" y="42"/>
                    <a:pt x="44" y="46"/>
                    <a:pt x="43" y="49"/>
                  </a:cubicBezTo>
                  <a:cubicBezTo>
                    <a:pt x="41" y="52"/>
                    <a:pt x="45" y="53"/>
                    <a:pt x="44" y="54"/>
                  </a:cubicBezTo>
                  <a:cubicBezTo>
                    <a:pt x="42" y="55"/>
                    <a:pt x="43" y="59"/>
                    <a:pt x="43" y="65"/>
                  </a:cubicBezTo>
                  <a:cubicBezTo>
                    <a:pt x="43" y="70"/>
                    <a:pt x="39" y="80"/>
                    <a:pt x="39" y="83"/>
                  </a:cubicBezTo>
                  <a:cubicBezTo>
                    <a:pt x="39" y="86"/>
                    <a:pt x="37" y="88"/>
                    <a:pt x="37" y="91"/>
                  </a:cubicBezTo>
                  <a:cubicBezTo>
                    <a:pt x="37" y="95"/>
                    <a:pt x="35" y="97"/>
                    <a:pt x="33" y="98"/>
                  </a:cubicBezTo>
                  <a:cubicBezTo>
                    <a:pt x="31" y="100"/>
                    <a:pt x="37" y="105"/>
                    <a:pt x="36" y="108"/>
                  </a:cubicBezTo>
                  <a:cubicBezTo>
                    <a:pt x="36" y="111"/>
                    <a:pt x="33" y="112"/>
                    <a:pt x="33" y="117"/>
                  </a:cubicBezTo>
                  <a:cubicBezTo>
                    <a:pt x="35" y="123"/>
                    <a:pt x="33" y="132"/>
                    <a:pt x="33" y="134"/>
                  </a:cubicBezTo>
                  <a:cubicBezTo>
                    <a:pt x="33" y="136"/>
                    <a:pt x="31" y="136"/>
                    <a:pt x="32" y="140"/>
                  </a:cubicBezTo>
                  <a:cubicBezTo>
                    <a:pt x="32" y="144"/>
                    <a:pt x="29" y="145"/>
                    <a:pt x="29" y="150"/>
                  </a:cubicBezTo>
                  <a:cubicBezTo>
                    <a:pt x="28" y="155"/>
                    <a:pt x="24" y="163"/>
                    <a:pt x="23" y="167"/>
                  </a:cubicBezTo>
                  <a:cubicBezTo>
                    <a:pt x="21" y="171"/>
                    <a:pt x="21" y="173"/>
                    <a:pt x="19" y="173"/>
                  </a:cubicBezTo>
                  <a:cubicBezTo>
                    <a:pt x="17" y="173"/>
                    <a:pt x="16" y="176"/>
                    <a:pt x="18" y="179"/>
                  </a:cubicBezTo>
                  <a:cubicBezTo>
                    <a:pt x="19" y="183"/>
                    <a:pt x="17" y="186"/>
                    <a:pt x="19" y="190"/>
                  </a:cubicBezTo>
                  <a:cubicBezTo>
                    <a:pt x="21" y="193"/>
                    <a:pt x="20" y="194"/>
                    <a:pt x="19" y="198"/>
                  </a:cubicBezTo>
                  <a:cubicBezTo>
                    <a:pt x="18" y="201"/>
                    <a:pt x="17" y="201"/>
                    <a:pt x="17" y="204"/>
                  </a:cubicBezTo>
                  <a:cubicBezTo>
                    <a:pt x="17" y="208"/>
                    <a:pt x="14" y="210"/>
                    <a:pt x="16" y="214"/>
                  </a:cubicBezTo>
                  <a:cubicBezTo>
                    <a:pt x="17" y="218"/>
                    <a:pt x="17" y="219"/>
                    <a:pt x="15" y="219"/>
                  </a:cubicBezTo>
                  <a:cubicBezTo>
                    <a:pt x="13" y="219"/>
                    <a:pt x="12" y="222"/>
                    <a:pt x="11" y="228"/>
                  </a:cubicBezTo>
                  <a:cubicBezTo>
                    <a:pt x="11" y="233"/>
                    <a:pt x="11" y="233"/>
                    <a:pt x="15" y="233"/>
                  </a:cubicBezTo>
                  <a:cubicBezTo>
                    <a:pt x="20" y="233"/>
                    <a:pt x="16" y="218"/>
                    <a:pt x="19" y="218"/>
                  </a:cubicBezTo>
                  <a:cubicBezTo>
                    <a:pt x="21" y="218"/>
                    <a:pt x="19" y="216"/>
                    <a:pt x="22" y="215"/>
                  </a:cubicBezTo>
                  <a:cubicBezTo>
                    <a:pt x="25" y="215"/>
                    <a:pt x="22" y="218"/>
                    <a:pt x="24" y="218"/>
                  </a:cubicBezTo>
                  <a:cubicBezTo>
                    <a:pt x="26" y="219"/>
                    <a:pt x="27" y="220"/>
                    <a:pt x="25" y="222"/>
                  </a:cubicBezTo>
                  <a:cubicBezTo>
                    <a:pt x="22" y="224"/>
                    <a:pt x="25" y="227"/>
                    <a:pt x="24" y="229"/>
                  </a:cubicBezTo>
                  <a:cubicBezTo>
                    <a:pt x="23" y="231"/>
                    <a:pt x="21" y="233"/>
                    <a:pt x="22" y="235"/>
                  </a:cubicBezTo>
                  <a:cubicBezTo>
                    <a:pt x="23" y="237"/>
                    <a:pt x="21" y="237"/>
                    <a:pt x="20" y="240"/>
                  </a:cubicBezTo>
                  <a:cubicBezTo>
                    <a:pt x="20" y="243"/>
                    <a:pt x="22" y="244"/>
                    <a:pt x="21" y="244"/>
                  </a:cubicBezTo>
                  <a:cubicBezTo>
                    <a:pt x="20" y="245"/>
                    <a:pt x="22" y="247"/>
                    <a:pt x="21" y="248"/>
                  </a:cubicBezTo>
                  <a:cubicBezTo>
                    <a:pt x="19" y="248"/>
                    <a:pt x="20" y="250"/>
                    <a:pt x="21" y="252"/>
                  </a:cubicBezTo>
                  <a:cubicBezTo>
                    <a:pt x="22" y="255"/>
                    <a:pt x="19" y="253"/>
                    <a:pt x="17" y="255"/>
                  </a:cubicBezTo>
                  <a:cubicBezTo>
                    <a:pt x="15" y="256"/>
                    <a:pt x="19" y="258"/>
                    <a:pt x="18" y="260"/>
                  </a:cubicBezTo>
                  <a:cubicBezTo>
                    <a:pt x="16" y="262"/>
                    <a:pt x="14" y="259"/>
                    <a:pt x="12" y="258"/>
                  </a:cubicBezTo>
                  <a:cubicBezTo>
                    <a:pt x="11" y="257"/>
                    <a:pt x="14" y="255"/>
                    <a:pt x="16" y="253"/>
                  </a:cubicBezTo>
                  <a:cubicBezTo>
                    <a:pt x="18" y="251"/>
                    <a:pt x="14" y="246"/>
                    <a:pt x="12" y="247"/>
                  </a:cubicBezTo>
                  <a:cubicBezTo>
                    <a:pt x="9" y="248"/>
                    <a:pt x="14" y="251"/>
                    <a:pt x="14" y="253"/>
                  </a:cubicBezTo>
                  <a:cubicBezTo>
                    <a:pt x="14" y="256"/>
                    <a:pt x="10" y="253"/>
                    <a:pt x="10" y="255"/>
                  </a:cubicBezTo>
                  <a:cubicBezTo>
                    <a:pt x="10" y="258"/>
                    <a:pt x="7" y="257"/>
                    <a:pt x="5" y="259"/>
                  </a:cubicBezTo>
                  <a:cubicBezTo>
                    <a:pt x="4" y="260"/>
                    <a:pt x="8" y="262"/>
                    <a:pt x="6" y="262"/>
                  </a:cubicBezTo>
                  <a:cubicBezTo>
                    <a:pt x="4" y="263"/>
                    <a:pt x="1" y="265"/>
                    <a:pt x="1" y="267"/>
                  </a:cubicBezTo>
                  <a:cubicBezTo>
                    <a:pt x="1" y="269"/>
                    <a:pt x="3" y="269"/>
                    <a:pt x="3" y="268"/>
                  </a:cubicBezTo>
                  <a:cubicBezTo>
                    <a:pt x="3" y="266"/>
                    <a:pt x="6" y="265"/>
                    <a:pt x="7" y="268"/>
                  </a:cubicBezTo>
                  <a:cubicBezTo>
                    <a:pt x="7" y="270"/>
                    <a:pt x="9" y="268"/>
                    <a:pt x="11" y="268"/>
                  </a:cubicBezTo>
                  <a:cubicBezTo>
                    <a:pt x="14" y="269"/>
                    <a:pt x="13" y="272"/>
                    <a:pt x="12" y="272"/>
                  </a:cubicBezTo>
                  <a:cubicBezTo>
                    <a:pt x="10" y="272"/>
                    <a:pt x="9" y="275"/>
                    <a:pt x="9" y="277"/>
                  </a:cubicBezTo>
                  <a:cubicBezTo>
                    <a:pt x="10" y="280"/>
                    <a:pt x="15" y="277"/>
                    <a:pt x="17" y="278"/>
                  </a:cubicBezTo>
                  <a:cubicBezTo>
                    <a:pt x="19" y="279"/>
                    <a:pt x="18" y="282"/>
                    <a:pt x="17" y="281"/>
                  </a:cubicBezTo>
                  <a:cubicBezTo>
                    <a:pt x="16" y="280"/>
                    <a:pt x="13" y="278"/>
                    <a:pt x="12" y="280"/>
                  </a:cubicBezTo>
                  <a:cubicBezTo>
                    <a:pt x="10" y="282"/>
                    <a:pt x="8" y="281"/>
                    <a:pt x="7" y="280"/>
                  </a:cubicBezTo>
                  <a:cubicBezTo>
                    <a:pt x="5" y="280"/>
                    <a:pt x="0" y="283"/>
                    <a:pt x="2" y="285"/>
                  </a:cubicBezTo>
                  <a:cubicBezTo>
                    <a:pt x="3" y="286"/>
                    <a:pt x="3" y="288"/>
                    <a:pt x="5" y="288"/>
                  </a:cubicBezTo>
                  <a:cubicBezTo>
                    <a:pt x="6" y="288"/>
                    <a:pt x="8" y="287"/>
                    <a:pt x="8" y="286"/>
                  </a:cubicBezTo>
                  <a:cubicBezTo>
                    <a:pt x="9" y="284"/>
                    <a:pt x="12" y="283"/>
                    <a:pt x="12" y="286"/>
                  </a:cubicBezTo>
                  <a:cubicBezTo>
                    <a:pt x="12" y="289"/>
                    <a:pt x="8" y="288"/>
                    <a:pt x="8" y="290"/>
                  </a:cubicBezTo>
                  <a:cubicBezTo>
                    <a:pt x="7" y="291"/>
                    <a:pt x="6" y="293"/>
                    <a:pt x="3" y="294"/>
                  </a:cubicBezTo>
                  <a:cubicBezTo>
                    <a:pt x="1" y="296"/>
                    <a:pt x="3" y="299"/>
                    <a:pt x="5" y="298"/>
                  </a:cubicBezTo>
                  <a:cubicBezTo>
                    <a:pt x="7" y="297"/>
                    <a:pt x="5" y="300"/>
                    <a:pt x="7" y="300"/>
                  </a:cubicBezTo>
                  <a:cubicBezTo>
                    <a:pt x="10" y="301"/>
                    <a:pt x="10" y="299"/>
                    <a:pt x="10" y="297"/>
                  </a:cubicBezTo>
                  <a:cubicBezTo>
                    <a:pt x="9" y="295"/>
                    <a:pt x="11" y="291"/>
                    <a:pt x="13" y="293"/>
                  </a:cubicBezTo>
                  <a:cubicBezTo>
                    <a:pt x="15" y="295"/>
                    <a:pt x="12" y="297"/>
                    <a:pt x="12" y="299"/>
                  </a:cubicBezTo>
                  <a:cubicBezTo>
                    <a:pt x="12" y="301"/>
                    <a:pt x="11" y="303"/>
                    <a:pt x="11" y="305"/>
                  </a:cubicBezTo>
                  <a:cubicBezTo>
                    <a:pt x="11" y="307"/>
                    <a:pt x="8" y="306"/>
                    <a:pt x="9" y="308"/>
                  </a:cubicBezTo>
                  <a:cubicBezTo>
                    <a:pt x="9" y="310"/>
                    <a:pt x="4" y="309"/>
                    <a:pt x="6" y="310"/>
                  </a:cubicBezTo>
                  <a:cubicBezTo>
                    <a:pt x="8" y="312"/>
                    <a:pt x="5" y="314"/>
                    <a:pt x="6" y="315"/>
                  </a:cubicBezTo>
                  <a:cubicBezTo>
                    <a:pt x="7" y="316"/>
                    <a:pt x="8" y="313"/>
                    <a:pt x="10" y="314"/>
                  </a:cubicBezTo>
                  <a:cubicBezTo>
                    <a:pt x="12" y="315"/>
                    <a:pt x="12" y="315"/>
                    <a:pt x="14" y="314"/>
                  </a:cubicBezTo>
                  <a:cubicBezTo>
                    <a:pt x="17" y="313"/>
                    <a:pt x="18" y="316"/>
                    <a:pt x="16" y="317"/>
                  </a:cubicBezTo>
                  <a:cubicBezTo>
                    <a:pt x="13" y="317"/>
                    <a:pt x="11" y="320"/>
                    <a:pt x="12" y="320"/>
                  </a:cubicBezTo>
                  <a:cubicBezTo>
                    <a:pt x="13" y="321"/>
                    <a:pt x="16" y="319"/>
                    <a:pt x="17" y="321"/>
                  </a:cubicBezTo>
                  <a:cubicBezTo>
                    <a:pt x="18" y="323"/>
                    <a:pt x="19" y="323"/>
                    <a:pt x="20" y="320"/>
                  </a:cubicBezTo>
                  <a:cubicBezTo>
                    <a:pt x="20" y="318"/>
                    <a:pt x="24" y="320"/>
                    <a:pt x="25" y="322"/>
                  </a:cubicBezTo>
                  <a:cubicBezTo>
                    <a:pt x="25" y="324"/>
                    <a:pt x="20" y="325"/>
                    <a:pt x="18" y="325"/>
                  </a:cubicBezTo>
                  <a:cubicBezTo>
                    <a:pt x="15" y="324"/>
                    <a:pt x="13" y="327"/>
                    <a:pt x="15" y="330"/>
                  </a:cubicBezTo>
                  <a:cubicBezTo>
                    <a:pt x="17" y="332"/>
                    <a:pt x="19" y="330"/>
                    <a:pt x="21" y="328"/>
                  </a:cubicBezTo>
                  <a:cubicBezTo>
                    <a:pt x="23" y="326"/>
                    <a:pt x="33" y="326"/>
                    <a:pt x="33" y="328"/>
                  </a:cubicBezTo>
                  <a:cubicBezTo>
                    <a:pt x="34" y="330"/>
                    <a:pt x="29" y="329"/>
                    <a:pt x="28" y="330"/>
                  </a:cubicBezTo>
                  <a:cubicBezTo>
                    <a:pt x="28" y="331"/>
                    <a:pt x="24" y="332"/>
                    <a:pt x="23" y="331"/>
                  </a:cubicBezTo>
                  <a:cubicBezTo>
                    <a:pt x="23" y="329"/>
                    <a:pt x="19" y="331"/>
                    <a:pt x="19" y="334"/>
                  </a:cubicBezTo>
                  <a:cubicBezTo>
                    <a:pt x="19" y="336"/>
                    <a:pt x="16" y="336"/>
                    <a:pt x="19" y="337"/>
                  </a:cubicBezTo>
                  <a:cubicBezTo>
                    <a:pt x="22" y="338"/>
                    <a:pt x="21" y="333"/>
                    <a:pt x="26" y="334"/>
                  </a:cubicBezTo>
                  <a:cubicBezTo>
                    <a:pt x="31" y="334"/>
                    <a:pt x="34" y="329"/>
                    <a:pt x="36" y="332"/>
                  </a:cubicBezTo>
                  <a:cubicBezTo>
                    <a:pt x="37" y="335"/>
                    <a:pt x="31" y="337"/>
                    <a:pt x="30" y="335"/>
                  </a:cubicBezTo>
                  <a:cubicBezTo>
                    <a:pt x="28" y="334"/>
                    <a:pt x="25" y="337"/>
                    <a:pt x="25" y="339"/>
                  </a:cubicBezTo>
                  <a:cubicBezTo>
                    <a:pt x="26" y="342"/>
                    <a:pt x="20" y="339"/>
                    <a:pt x="17" y="338"/>
                  </a:cubicBezTo>
                  <a:cubicBezTo>
                    <a:pt x="14" y="338"/>
                    <a:pt x="15" y="341"/>
                    <a:pt x="18" y="344"/>
                  </a:cubicBezTo>
                  <a:cubicBezTo>
                    <a:pt x="20" y="346"/>
                    <a:pt x="22" y="343"/>
                    <a:pt x="25" y="345"/>
                  </a:cubicBezTo>
                  <a:cubicBezTo>
                    <a:pt x="28" y="347"/>
                    <a:pt x="28" y="349"/>
                    <a:pt x="30" y="347"/>
                  </a:cubicBezTo>
                  <a:cubicBezTo>
                    <a:pt x="32" y="345"/>
                    <a:pt x="30" y="346"/>
                    <a:pt x="28" y="345"/>
                  </a:cubicBezTo>
                  <a:cubicBezTo>
                    <a:pt x="27" y="344"/>
                    <a:pt x="28" y="341"/>
                    <a:pt x="32" y="342"/>
                  </a:cubicBezTo>
                  <a:cubicBezTo>
                    <a:pt x="35" y="344"/>
                    <a:pt x="39" y="341"/>
                    <a:pt x="38" y="337"/>
                  </a:cubicBezTo>
                  <a:cubicBezTo>
                    <a:pt x="37" y="332"/>
                    <a:pt x="41" y="330"/>
                    <a:pt x="45" y="329"/>
                  </a:cubicBezTo>
                  <a:cubicBezTo>
                    <a:pt x="49" y="328"/>
                    <a:pt x="47" y="332"/>
                    <a:pt x="44" y="333"/>
                  </a:cubicBezTo>
                  <a:cubicBezTo>
                    <a:pt x="41" y="334"/>
                    <a:pt x="40" y="335"/>
                    <a:pt x="43" y="338"/>
                  </a:cubicBezTo>
                  <a:cubicBezTo>
                    <a:pt x="45" y="340"/>
                    <a:pt x="48" y="336"/>
                    <a:pt x="50" y="338"/>
                  </a:cubicBezTo>
                  <a:cubicBezTo>
                    <a:pt x="52" y="340"/>
                    <a:pt x="46" y="340"/>
                    <a:pt x="46" y="341"/>
                  </a:cubicBezTo>
                  <a:cubicBezTo>
                    <a:pt x="45" y="343"/>
                    <a:pt x="49" y="346"/>
                    <a:pt x="46" y="347"/>
                  </a:cubicBezTo>
                  <a:cubicBezTo>
                    <a:pt x="43" y="349"/>
                    <a:pt x="44" y="341"/>
                    <a:pt x="43" y="341"/>
                  </a:cubicBezTo>
                  <a:cubicBezTo>
                    <a:pt x="41" y="340"/>
                    <a:pt x="39" y="341"/>
                    <a:pt x="41" y="346"/>
                  </a:cubicBezTo>
                  <a:cubicBezTo>
                    <a:pt x="43" y="350"/>
                    <a:pt x="39" y="346"/>
                    <a:pt x="37" y="344"/>
                  </a:cubicBezTo>
                  <a:cubicBezTo>
                    <a:pt x="35" y="342"/>
                    <a:pt x="33" y="345"/>
                    <a:pt x="35" y="347"/>
                  </a:cubicBezTo>
                  <a:cubicBezTo>
                    <a:pt x="37" y="349"/>
                    <a:pt x="31" y="347"/>
                    <a:pt x="31" y="350"/>
                  </a:cubicBezTo>
                  <a:cubicBezTo>
                    <a:pt x="31" y="354"/>
                    <a:pt x="33" y="351"/>
                    <a:pt x="37" y="352"/>
                  </a:cubicBezTo>
                  <a:cubicBezTo>
                    <a:pt x="40" y="352"/>
                    <a:pt x="38" y="357"/>
                    <a:pt x="41" y="359"/>
                  </a:cubicBezTo>
                  <a:cubicBezTo>
                    <a:pt x="43" y="361"/>
                    <a:pt x="41" y="353"/>
                    <a:pt x="44" y="353"/>
                  </a:cubicBezTo>
                  <a:cubicBezTo>
                    <a:pt x="46" y="352"/>
                    <a:pt x="44" y="358"/>
                    <a:pt x="49" y="360"/>
                  </a:cubicBezTo>
                  <a:cubicBezTo>
                    <a:pt x="55" y="362"/>
                    <a:pt x="50" y="359"/>
                    <a:pt x="52" y="357"/>
                  </a:cubicBezTo>
                  <a:cubicBezTo>
                    <a:pt x="55" y="355"/>
                    <a:pt x="58" y="363"/>
                    <a:pt x="61" y="363"/>
                  </a:cubicBezTo>
                  <a:cubicBezTo>
                    <a:pt x="63" y="364"/>
                    <a:pt x="61" y="360"/>
                    <a:pt x="59" y="358"/>
                  </a:cubicBezTo>
                  <a:cubicBezTo>
                    <a:pt x="58" y="356"/>
                    <a:pt x="61" y="357"/>
                    <a:pt x="64" y="358"/>
                  </a:cubicBezTo>
                  <a:cubicBezTo>
                    <a:pt x="67" y="359"/>
                    <a:pt x="69" y="359"/>
                    <a:pt x="69" y="357"/>
                  </a:cubicBezTo>
                  <a:cubicBezTo>
                    <a:pt x="70" y="356"/>
                    <a:pt x="70" y="356"/>
                    <a:pt x="71" y="357"/>
                  </a:cubicBezTo>
                  <a:cubicBezTo>
                    <a:pt x="68" y="355"/>
                    <a:pt x="59" y="356"/>
                    <a:pt x="57" y="356"/>
                  </a:cubicBezTo>
                  <a:cubicBezTo>
                    <a:pt x="56" y="356"/>
                    <a:pt x="57" y="334"/>
                    <a:pt x="57" y="329"/>
                  </a:cubicBezTo>
                  <a:cubicBezTo>
                    <a:pt x="57" y="329"/>
                    <a:pt x="57" y="329"/>
                    <a:pt x="57" y="329"/>
                  </a:cubicBezTo>
                  <a:cubicBezTo>
                    <a:pt x="54" y="329"/>
                    <a:pt x="49" y="330"/>
                    <a:pt x="50" y="326"/>
                  </a:cubicBezTo>
                  <a:cubicBezTo>
                    <a:pt x="50" y="326"/>
                    <a:pt x="51" y="325"/>
                    <a:pt x="51" y="325"/>
                  </a:cubicBezTo>
                  <a:cubicBezTo>
                    <a:pt x="50" y="324"/>
                    <a:pt x="48" y="323"/>
                    <a:pt x="47" y="323"/>
                  </a:cubicBezTo>
                  <a:cubicBezTo>
                    <a:pt x="43" y="322"/>
                    <a:pt x="34" y="323"/>
                    <a:pt x="32" y="323"/>
                  </a:cubicBezTo>
                  <a:close/>
                </a:path>
              </a:pathLst>
            </a:custGeom>
            <a:grpFill/>
            <a:ln w="9525" cap="flat">
              <a:solidFill>
                <a:schemeClr val="bg1">
                  <a:lumMod val="85000"/>
                </a:schemeClr>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2400" dirty="0"/>
            </a:p>
          </p:txBody>
        </p:sp>
        <p:sp>
          <p:nvSpPr>
            <p:cNvPr id="140" name="Freeform 111">
              <a:extLst>
                <a:ext uri="{FF2B5EF4-FFF2-40B4-BE49-F238E27FC236}">
                  <a16:creationId xmlns:a16="http://schemas.microsoft.com/office/drawing/2014/main" id="{ACBA32F9-94C0-4D3A-AD70-5F4E232CBD13}"/>
                </a:ext>
              </a:extLst>
            </p:cNvPr>
            <p:cNvSpPr>
              <a:spLocks/>
            </p:cNvSpPr>
            <p:nvPr/>
          </p:nvSpPr>
          <p:spPr bwMode="auto">
            <a:xfrm>
              <a:off x="3068638" y="3495675"/>
              <a:ext cx="177800" cy="180975"/>
            </a:xfrm>
            <a:custGeom>
              <a:avLst/>
              <a:gdLst>
                <a:gd name="T0" fmla="*/ 68 w 71"/>
                <a:gd name="T1" fmla="*/ 39 h 72"/>
                <a:gd name="T2" fmla="*/ 62 w 71"/>
                <a:gd name="T3" fmla="*/ 41 h 72"/>
                <a:gd name="T4" fmla="*/ 58 w 71"/>
                <a:gd name="T5" fmla="*/ 32 h 72"/>
                <a:gd name="T6" fmla="*/ 52 w 71"/>
                <a:gd name="T7" fmla="*/ 25 h 72"/>
                <a:gd name="T8" fmla="*/ 45 w 71"/>
                <a:gd name="T9" fmla="*/ 24 h 72"/>
                <a:gd name="T10" fmla="*/ 41 w 71"/>
                <a:gd name="T11" fmla="*/ 18 h 72"/>
                <a:gd name="T12" fmla="*/ 40 w 71"/>
                <a:gd name="T13" fmla="*/ 8 h 72"/>
                <a:gd name="T14" fmla="*/ 39 w 71"/>
                <a:gd name="T15" fmla="*/ 3 h 72"/>
                <a:gd name="T16" fmla="*/ 38 w 71"/>
                <a:gd name="T17" fmla="*/ 4 h 72"/>
                <a:gd name="T18" fmla="*/ 30 w 71"/>
                <a:gd name="T19" fmla="*/ 1 h 72"/>
                <a:gd name="T20" fmla="*/ 21 w 71"/>
                <a:gd name="T21" fmla="*/ 2 h 72"/>
                <a:gd name="T22" fmla="*/ 11 w 71"/>
                <a:gd name="T23" fmla="*/ 3 h 72"/>
                <a:gd name="T24" fmla="*/ 5 w 71"/>
                <a:gd name="T25" fmla="*/ 11 h 72"/>
                <a:gd name="T26" fmla="*/ 3 w 71"/>
                <a:gd name="T27" fmla="*/ 23 h 72"/>
                <a:gd name="T28" fmla="*/ 0 w 71"/>
                <a:gd name="T29" fmla="*/ 23 h 72"/>
                <a:gd name="T30" fmla="*/ 11 w 71"/>
                <a:gd name="T31" fmla="*/ 35 h 72"/>
                <a:gd name="T32" fmla="*/ 20 w 71"/>
                <a:gd name="T33" fmla="*/ 40 h 72"/>
                <a:gd name="T34" fmla="*/ 29 w 71"/>
                <a:gd name="T35" fmla="*/ 45 h 72"/>
                <a:gd name="T36" fmla="*/ 44 w 71"/>
                <a:gd name="T37" fmla="*/ 52 h 72"/>
                <a:gd name="T38" fmla="*/ 38 w 71"/>
                <a:gd name="T39" fmla="*/ 63 h 72"/>
                <a:gd name="T40" fmla="*/ 35 w 71"/>
                <a:gd name="T41" fmla="*/ 68 h 72"/>
                <a:gd name="T42" fmla="*/ 43 w 71"/>
                <a:gd name="T43" fmla="*/ 70 h 72"/>
                <a:gd name="T44" fmla="*/ 50 w 71"/>
                <a:gd name="T45" fmla="*/ 71 h 72"/>
                <a:gd name="T46" fmla="*/ 57 w 71"/>
                <a:gd name="T47" fmla="*/ 69 h 72"/>
                <a:gd name="T48" fmla="*/ 64 w 71"/>
                <a:gd name="T49" fmla="*/ 66 h 72"/>
                <a:gd name="T50" fmla="*/ 68 w 71"/>
                <a:gd name="T51" fmla="*/ 54 h 72"/>
                <a:gd name="T52" fmla="*/ 68 w 71"/>
                <a:gd name="T53" fmla="*/ 39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1" h="72">
                  <a:moveTo>
                    <a:pt x="68" y="39"/>
                  </a:moveTo>
                  <a:cubicBezTo>
                    <a:pt x="65" y="38"/>
                    <a:pt x="63" y="41"/>
                    <a:pt x="62" y="41"/>
                  </a:cubicBezTo>
                  <a:cubicBezTo>
                    <a:pt x="61" y="41"/>
                    <a:pt x="58" y="34"/>
                    <a:pt x="58" y="32"/>
                  </a:cubicBezTo>
                  <a:cubicBezTo>
                    <a:pt x="57" y="29"/>
                    <a:pt x="54" y="24"/>
                    <a:pt x="52" y="25"/>
                  </a:cubicBezTo>
                  <a:cubicBezTo>
                    <a:pt x="50" y="26"/>
                    <a:pt x="51" y="24"/>
                    <a:pt x="45" y="24"/>
                  </a:cubicBezTo>
                  <a:cubicBezTo>
                    <a:pt x="40" y="24"/>
                    <a:pt x="40" y="23"/>
                    <a:pt x="41" y="18"/>
                  </a:cubicBezTo>
                  <a:cubicBezTo>
                    <a:pt x="42" y="12"/>
                    <a:pt x="37" y="9"/>
                    <a:pt x="40" y="8"/>
                  </a:cubicBezTo>
                  <a:cubicBezTo>
                    <a:pt x="41" y="7"/>
                    <a:pt x="41" y="6"/>
                    <a:pt x="39" y="3"/>
                  </a:cubicBezTo>
                  <a:cubicBezTo>
                    <a:pt x="39" y="4"/>
                    <a:pt x="38" y="4"/>
                    <a:pt x="38" y="4"/>
                  </a:cubicBezTo>
                  <a:cubicBezTo>
                    <a:pt x="36" y="4"/>
                    <a:pt x="34" y="1"/>
                    <a:pt x="30" y="1"/>
                  </a:cubicBezTo>
                  <a:cubicBezTo>
                    <a:pt x="27" y="1"/>
                    <a:pt x="23" y="0"/>
                    <a:pt x="21" y="2"/>
                  </a:cubicBezTo>
                  <a:cubicBezTo>
                    <a:pt x="19" y="3"/>
                    <a:pt x="14" y="1"/>
                    <a:pt x="11" y="3"/>
                  </a:cubicBezTo>
                  <a:cubicBezTo>
                    <a:pt x="8" y="5"/>
                    <a:pt x="5" y="9"/>
                    <a:pt x="5" y="11"/>
                  </a:cubicBezTo>
                  <a:cubicBezTo>
                    <a:pt x="5" y="12"/>
                    <a:pt x="4" y="23"/>
                    <a:pt x="3" y="23"/>
                  </a:cubicBezTo>
                  <a:cubicBezTo>
                    <a:pt x="2" y="23"/>
                    <a:pt x="1" y="23"/>
                    <a:pt x="0" y="23"/>
                  </a:cubicBezTo>
                  <a:cubicBezTo>
                    <a:pt x="2" y="26"/>
                    <a:pt x="8" y="32"/>
                    <a:pt x="11" y="35"/>
                  </a:cubicBezTo>
                  <a:cubicBezTo>
                    <a:pt x="15" y="37"/>
                    <a:pt x="15" y="40"/>
                    <a:pt x="20" y="40"/>
                  </a:cubicBezTo>
                  <a:cubicBezTo>
                    <a:pt x="25" y="41"/>
                    <a:pt x="27" y="42"/>
                    <a:pt x="29" y="45"/>
                  </a:cubicBezTo>
                  <a:cubicBezTo>
                    <a:pt x="31" y="47"/>
                    <a:pt x="43" y="50"/>
                    <a:pt x="44" y="52"/>
                  </a:cubicBezTo>
                  <a:cubicBezTo>
                    <a:pt x="45" y="54"/>
                    <a:pt x="38" y="59"/>
                    <a:pt x="38" y="63"/>
                  </a:cubicBezTo>
                  <a:cubicBezTo>
                    <a:pt x="38" y="67"/>
                    <a:pt x="35" y="67"/>
                    <a:pt x="35" y="68"/>
                  </a:cubicBezTo>
                  <a:cubicBezTo>
                    <a:pt x="35" y="70"/>
                    <a:pt x="41" y="69"/>
                    <a:pt x="43" y="70"/>
                  </a:cubicBezTo>
                  <a:cubicBezTo>
                    <a:pt x="44" y="71"/>
                    <a:pt x="48" y="69"/>
                    <a:pt x="50" y="71"/>
                  </a:cubicBezTo>
                  <a:cubicBezTo>
                    <a:pt x="53" y="72"/>
                    <a:pt x="55" y="69"/>
                    <a:pt x="57" y="69"/>
                  </a:cubicBezTo>
                  <a:cubicBezTo>
                    <a:pt x="59" y="70"/>
                    <a:pt x="61" y="66"/>
                    <a:pt x="64" y="66"/>
                  </a:cubicBezTo>
                  <a:cubicBezTo>
                    <a:pt x="66" y="66"/>
                    <a:pt x="68" y="58"/>
                    <a:pt x="68" y="54"/>
                  </a:cubicBezTo>
                  <a:cubicBezTo>
                    <a:pt x="67" y="51"/>
                    <a:pt x="71" y="41"/>
                    <a:pt x="68" y="39"/>
                  </a:cubicBezTo>
                  <a:close/>
                </a:path>
              </a:pathLst>
            </a:custGeom>
            <a:grpFill/>
            <a:ln w="9525" cap="flat">
              <a:solidFill>
                <a:schemeClr val="bg1">
                  <a:lumMod val="85000"/>
                </a:schemeClr>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2400" dirty="0"/>
            </a:p>
          </p:txBody>
        </p:sp>
        <p:sp>
          <p:nvSpPr>
            <p:cNvPr id="141" name="Freeform 112">
              <a:extLst>
                <a:ext uri="{FF2B5EF4-FFF2-40B4-BE49-F238E27FC236}">
                  <a16:creationId xmlns:a16="http://schemas.microsoft.com/office/drawing/2014/main" id="{F1943D5B-308F-4158-8D39-B4B41E9BD5CF}"/>
                </a:ext>
              </a:extLst>
            </p:cNvPr>
            <p:cNvSpPr>
              <a:spLocks/>
            </p:cNvSpPr>
            <p:nvPr/>
          </p:nvSpPr>
          <p:spPr bwMode="auto">
            <a:xfrm>
              <a:off x="2598738" y="2871788"/>
              <a:ext cx="66675" cy="52388"/>
            </a:xfrm>
            <a:custGeom>
              <a:avLst/>
              <a:gdLst>
                <a:gd name="T0" fmla="*/ 26 w 27"/>
                <a:gd name="T1" fmla="*/ 17 h 21"/>
                <a:gd name="T2" fmla="*/ 27 w 27"/>
                <a:gd name="T3" fmla="*/ 12 h 21"/>
                <a:gd name="T4" fmla="*/ 19 w 27"/>
                <a:gd name="T5" fmla="*/ 2 h 21"/>
                <a:gd name="T6" fmla="*/ 15 w 27"/>
                <a:gd name="T7" fmla="*/ 1 h 21"/>
                <a:gd name="T8" fmla="*/ 7 w 27"/>
                <a:gd name="T9" fmla="*/ 0 h 21"/>
                <a:gd name="T10" fmla="*/ 2 w 27"/>
                <a:gd name="T11" fmla="*/ 0 h 21"/>
                <a:gd name="T12" fmla="*/ 2 w 27"/>
                <a:gd name="T13" fmla="*/ 3 h 21"/>
                <a:gd name="T14" fmla="*/ 4 w 27"/>
                <a:gd name="T15" fmla="*/ 10 h 21"/>
                <a:gd name="T16" fmla="*/ 9 w 27"/>
                <a:gd name="T17" fmla="*/ 9 h 21"/>
                <a:gd name="T18" fmla="*/ 12 w 27"/>
                <a:gd name="T19" fmla="*/ 12 h 21"/>
                <a:gd name="T20" fmla="*/ 18 w 27"/>
                <a:gd name="T21" fmla="*/ 17 h 21"/>
                <a:gd name="T22" fmla="*/ 23 w 27"/>
                <a:gd name="T23" fmla="*/ 21 h 21"/>
                <a:gd name="T24" fmla="*/ 24 w 27"/>
                <a:gd name="T25" fmla="*/ 21 h 21"/>
                <a:gd name="T26" fmla="*/ 26 w 27"/>
                <a:gd name="T27" fmla="*/ 17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 h="21">
                  <a:moveTo>
                    <a:pt x="26" y="17"/>
                  </a:moveTo>
                  <a:cubicBezTo>
                    <a:pt x="25" y="16"/>
                    <a:pt x="25" y="14"/>
                    <a:pt x="27" y="12"/>
                  </a:cubicBezTo>
                  <a:cubicBezTo>
                    <a:pt x="24" y="9"/>
                    <a:pt x="21" y="4"/>
                    <a:pt x="19" y="2"/>
                  </a:cubicBezTo>
                  <a:cubicBezTo>
                    <a:pt x="17" y="2"/>
                    <a:pt x="16" y="2"/>
                    <a:pt x="15" y="1"/>
                  </a:cubicBezTo>
                  <a:cubicBezTo>
                    <a:pt x="13" y="0"/>
                    <a:pt x="9" y="1"/>
                    <a:pt x="7" y="0"/>
                  </a:cubicBezTo>
                  <a:cubicBezTo>
                    <a:pt x="6" y="0"/>
                    <a:pt x="4" y="0"/>
                    <a:pt x="2" y="0"/>
                  </a:cubicBezTo>
                  <a:cubicBezTo>
                    <a:pt x="3" y="1"/>
                    <a:pt x="3" y="2"/>
                    <a:pt x="2" y="3"/>
                  </a:cubicBezTo>
                  <a:cubicBezTo>
                    <a:pt x="0" y="4"/>
                    <a:pt x="0" y="8"/>
                    <a:pt x="4" y="10"/>
                  </a:cubicBezTo>
                  <a:cubicBezTo>
                    <a:pt x="8" y="11"/>
                    <a:pt x="7" y="9"/>
                    <a:pt x="9" y="9"/>
                  </a:cubicBezTo>
                  <a:cubicBezTo>
                    <a:pt x="11" y="9"/>
                    <a:pt x="10" y="12"/>
                    <a:pt x="12" y="12"/>
                  </a:cubicBezTo>
                  <a:cubicBezTo>
                    <a:pt x="14" y="12"/>
                    <a:pt x="18" y="14"/>
                    <a:pt x="18" y="17"/>
                  </a:cubicBezTo>
                  <a:cubicBezTo>
                    <a:pt x="18" y="20"/>
                    <a:pt x="19" y="21"/>
                    <a:pt x="23" y="21"/>
                  </a:cubicBezTo>
                  <a:cubicBezTo>
                    <a:pt x="23" y="21"/>
                    <a:pt x="24" y="21"/>
                    <a:pt x="24" y="21"/>
                  </a:cubicBezTo>
                  <a:cubicBezTo>
                    <a:pt x="25" y="19"/>
                    <a:pt x="26" y="18"/>
                    <a:pt x="26" y="17"/>
                  </a:cubicBezTo>
                  <a:close/>
                </a:path>
              </a:pathLst>
            </a:custGeom>
            <a:grpFill/>
            <a:ln w="9525" cap="flat">
              <a:solidFill>
                <a:schemeClr val="bg1">
                  <a:lumMod val="85000"/>
                </a:schemeClr>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2400" dirty="0"/>
            </a:p>
          </p:txBody>
        </p:sp>
        <p:sp>
          <p:nvSpPr>
            <p:cNvPr id="142" name="Freeform 113">
              <a:extLst>
                <a:ext uri="{FF2B5EF4-FFF2-40B4-BE49-F238E27FC236}">
                  <a16:creationId xmlns:a16="http://schemas.microsoft.com/office/drawing/2014/main" id="{70CFBAAA-AA28-4384-883A-DDE272AF221A}"/>
                </a:ext>
              </a:extLst>
            </p:cNvPr>
            <p:cNvSpPr>
              <a:spLocks/>
            </p:cNvSpPr>
            <p:nvPr/>
          </p:nvSpPr>
          <p:spPr bwMode="auto">
            <a:xfrm>
              <a:off x="2659063" y="2895600"/>
              <a:ext cx="117475" cy="58738"/>
            </a:xfrm>
            <a:custGeom>
              <a:avLst/>
              <a:gdLst>
                <a:gd name="T0" fmla="*/ 42 w 47"/>
                <a:gd name="T1" fmla="*/ 7 h 23"/>
                <a:gd name="T2" fmla="*/ 31 w 47"/>
                <a:gd name="T3" fmla="*/ 1 h 23"/>
                <a:gd name="T4" fmla="*/ 20 w 47"/>
                <a:gd name="T5" fmla="*/ 6 h 23"/>
                <a:gd name="T6" fmla="*/ 7 w 47"/>
                <a:gd name="T7" fmla="*/ 5 h 23"/>
                <a:gd name="T8" fmla="*/ 3 w 47"/>
                <a:gd name="T9" fmla="*/ 2 h 23"/>
                <a:gd name="T10" fmla="*/ 2 w 47"/>
                <a:gd name="T11" fmla="*/ 7 h 23"/>
                <a:gd name="T12" fmla="*/ 0 w 47"/>
                <a:gd name="T13" fmla="*/ 11 h 23"/>
                <a:gd name="T14" fmla="*/ 11 w 47"/>
                <a:gd name="T15" fmla="*/ 16 h 23"/>
                <a:gd name="T16" fmla="*/ 17 w 47"/>
                <a:gd name="T17" fmla="*/ 20 h 23"/>
                <a:gd name="T18" fmla="*/ 23 w 47"/>
                <a:gd name="T19" fmla="*/ 18 h 23"/>
                <a:gd name="T20" fmla="*/ 21 w 47"/>
                <a:gd name="T21" fmla="*/ 14 h 23"/>
                <a:gd name="T22" fmla="*/ 25 w 47"/>
                <a:gd name="T23" fmla="*/ 10 h 23"/>
                <a:gd name="T24" fmla="*/ 34 w 47"/>
                <a:gd name="T25" fmla="*/ 7 h 23"/>
                <a:gd name="T26" fmla="*/ 36 w 47"/>
                <a:gd name="T27" fmla="*/ 13 h 23"/>
                <a:gd name="T28" fmla="*/ 41 w 47"/>
                <a:gd name="T29" fmla="*/ 21 h 23"/>
                <a:gd name="T30" fmla="*/ 46 w 47"/>
                <a:gd name="T31" fmla="*/ 16 h 23"/>
                <a:gd name="T32" fmla="*/ 47 w 47"/>
                <a:gd name="T33" fmla="*/ 13 h 23"/>
                <a:gd name="T34" fmla="*/ 42 w 47"/>
                <a:gd name="T35"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7" h="23">
                  <a:moveTo>
                    <a:pt x="42" y="7"/>
                  </a:moveTo>
                  <a:cubicBezTo>
                    <a:pt x="40" y="3"/>
                    <a:pt x="34" y="3"/>
                    <a:pt x="31" y="1"/>
                  </a:cubicBezTo>
                  <a:cubicBezTo>
                    <a:pt x="28" y="0"/>
                    <a:pt x="24" y="2"/>
                    <a:pt x="20" y="6"/>
                  </a:cubicBezTo>
                  <a:cubicBezTo>
                    <a:pt x="16" y="10"/>
                    <a:pt x="10" y="7"/>
                    <a:pt x="7" y="5"/>
                  </a:cubicBezTo>
                  <a:cubicBezTo>
                    <a:pt x="6" y="5"/>
                    <a:pt x="4" y="3"/>
                    <a:pt x="3" y="2"/>
                  </a:cubicBezTo>
                  <a:cubicBezTo>
                    <a:pt x="1" y="4"/>
                    <a:pt x="1" y="6"/>
                    <a:pt x="2" y="7"/>
                  </a:cubicBezTo>
                  <a:cubicBezTo>
                    <a:pt x="2" y="8"/>
                    <a:pt x="1" y="9"/>
                    <a:pt x="0" y="11"/>
                  </a:cubicBezTo>
                  <a:cubicBezTo>
                    <a:pt x="4" y="12"/>
                    <a:pt x="9" y="13"/>
                    <a:pt x="11" y="16"/>
                  </a:cubicBezTo>
                  <a:cubicBezTo>
                    <a:pt x="13" y="19"/>
                    <a:pt x="15" y="17"/>
                    <a:pt x="17" y="20"/>
                  </a:cubicBezTo>
                  <a:cubicBezTo>
                    <a:pt x="18" y="23"/>
                    <a:pt x="22" y="20"/>
                    <a:pt x="23" y="18"/>
                  </a:cubicBezTo>
                  <a:cubicBezTo>
                    <a:pt x="24" y="16"/>
                    <a:pt x="21" y="16"/>
                    <a:pt x="21" y="14"/>
                  </a:cubicBezTo>
                  <a:cubicBezTo>
                    <a:pt x="20" y="12"/>
                    <a:pt x="24" y="13"/>
                    <a:pt x="25" y="10"/>
                  </a:cubicBezTo>
                  <a:cubicBezTo>
                    <a:pt x="26" y="7"/>
                    <a:pt x="31" y="6"/>
                    <a:pt x="34" y="7"/>
                  </a:cubicBezTo>
                  <a:cubicBezTo>
                    <a:pt x="36" y="8"/>
                    <a:pt x="38" y="10"/>
                    <a:pt x="36" y="13"/>
                  </a:cubicBezTo>
                  <a:cubicBezTo>
                    <a:pt x="34" y="15"/>
                    <a:pt x="38" y="18"/>
                    <a:pt x="41" y="21"/>
                  </a:cubicBezTo>
                  <a:cubicBezTo>
                    <a:pt x="43" y="19"/>
                    <a:pt x="45" y="16"/>
                    <a:pt x="46" y="16"/>
                  </a:cubicBezTo>
                  <a:cubicBezTo>
                    <a:pt x="47" y="15"/>
                    <a:pt x="47" y="14"/>
                    <a:pt x="47" y="13"/>
                  </a:cubicBezTo>
                  <a:cubicBezTo>
                    <a:pt x="46" y="12"/>
                    <a:pt x="44" y="10"/>
                    <a:pt x="42" y="7"/>
                  </a:cubicBezTo>
                  <a:close/>
                </a:path>
              </a:pathLst>
            </a:custGeom>
            <a:grpFill/>
            <a:ln w="9525" cap="flat">
              <a:solidFill>
                <a:schemeClr val="bg1">
                  <a:lumMod val="85000"/>
                </a:schemeClr>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2400" dirty="0"/>
            </a:p>
          </p:txBody>
        </p:sp>
        <p:sp>
          <p:nvSpPr>
            <p:cNvPr id="143" name="Freeform 114">
              <a:extLst>
                <a:ext uri="{FF2B5EF4-FFF2-40B4-BE49-F238E27FC236}">
                  <a16:creationId xmlns:a16="http://schemas.microsoft.com/office/drawing/2014/main" id="{6B76F0BC-294A-4FCD-A140-A07B06A2B387}"/>
                </a:ext>
              </a:extLst>
            </p:cNvPr>
            <p:cNvSpPr>
              <a:spLocks/>
            </p:cNvSpPr>
            <p:nvPr/>
          </p:nvSpPr>
          <p:spPr bwMode="auto">
            <a:xfrm>
              <a:off x="2738438" y="2838450"/>
              <a:ext cx="244475" cy="344488"/>
            </a:xfrm>
            <a:custGeom>
              <a:avLst/>
              <a:gdLst>
                <a:gd name="T0" fmla="*/ 15 w 97"/>
                <a:gd name="T1" fmla="*/ 100 h 137"/>
                <a:gd name="T2" fmla="*/ 21 w 97"/>
                <a:gd name="T3" fmla="*/ 100 h 137"/>
                <a:gd name="T4" fmla="*/ 27 w 97"/>
                <a:gd name="T5" fmla="*/ 104 h 137"/>
                <a:gd name="T6" fmla="*/ 28 w 97"/>
                <a:gd name="T7" fmla="*/ 105 h 137"/>
                <a:gd name="T8" fmla="*/ 35 w 97"/>
                <a:gd name="T9" fmla="*/ 104 h 137"/>
                <a:gd name="T10" fmla="*/ 39 w 97"/>
                <a:gd name="T11" fmla="*/ 111 h 137"/>
                <a:gd name="T12" fmla="*/ 44 w 97"/>
                <a:gd name="T13" fmla="*/ 116 h 137"/>
                <a:gd name="T14" fmla="*/ 47 w 97"/>
                <a:gd name="T15" fmla="*/ 121 h 137"/>
                <a:gd name="T16" fmla="*/ 57 w 97"/>
                <a:gd name="T17" fmla="*/ 122 h 137"/>
                <a:gd name="T18" fmla="*/ 61 w 97"/>
                <a:gd name="T19" fmla="*/ 122 h 137"/>
                <a:gd name="T20" fmla="*/ 67 w 97"/>
                <a:gd name="T21" fmla="*/ 121 h 137"/>
                <a:gd name="T22" fmla="*/ 73 w 97"/>
                <a:gd name="T23" fmla="*/ 126 h 137"/>
                <a:gd name="T24" fmla="*/ 68 w 97"/>
                <a:gd name="T25" fmla="*/ 133 h 137"/>
                <a:gd name="T26" fmla="*/ 73 w 97"/>
                <a:gd name="T27" fmla="*/ 137 h 137"/>
                <a:gd name="T28" fmla="*/ 74 w 97"/>
                <a:gd name="T29" fmla="*/ 137 h 137"/>
                <a:gd name="T30" fmla="*/ 77 w 97"/>
                <a:gd name="T31" fmla="*/ 126 h 137"/>
                <a:gd name="T32" fmla="*/ 78 w 97"/>
                <a:gd name="T33" fmla="*/ 115 h 137"/>
                <a:gd name="T34" fmla="*/ 73 w 97"/>
                <a:gd name="T35" fmla="*/ 102 h 137"/>
                <a:gd name="T36" fmla="*/ 79 w 97"/>
                <a:gd name="T37" fmla="*/ 97 h 137"/>
                <a:gd name="T38" fmla="*/ 77 w 97"/>
                <a:gd name="T39" fmla="*/ 94 h 137"/>
                <a:gd name="T40" fmla="*/ 75 w 97"/>
                <a:gd name="T41" fmla="*/ 90 h 137"/>
                <a:gd name="T42" fmla="*/ 87 w 97"/>
                <a:gd name="T43" fmla="*/ 89 h 137"/>
                <a:gd name="T44" fmla="*/ 96 w 97"/>
                <a:gd name="T45" fmla="*/ 86 h 137"/>
                <a:gd name="T46" fmla="*/ 95 w 97"/>
                <a:gd name="T47" fmla="*/ 82 h 137"/>
                <a:gd name="T48" fmla="*/ 95 w 97"/>
                <a:gd name="T49" fmla="*/ 76 h 137"/>
                <a:gd name="T50" fmla="*/ 92 w 97"/>
                <a:gd name="T51" fmla="*/ 70 h 137"/>
                <a:gd name="T52" fmla="*/ 94 w 97"/>
                <a:gd name="T53" fmla="*/ 55 h 137"/>
                <a:gd name="T54" fmla="*/ 84 w 97"/>
                <a:gd name="T55" fmla="*/ 52 h 137"/>
                <a:gd name="T56" fmla="*/ 73 w 97"/>
                <a:gd name="T57" fmla="*/ 47 h 137"/>
                <a:gd name="T58" fmla="*/ 59 w 97"/>
                <a:gd name="T59" fmla="*/ 46 h 137"/>
                <a:gd name="T60" fmla="*/ 54 w 97"/>
                <a:gd name="T61" fmla="*/ 36 h 137"/>
                <a:gd name="T62" fmla="*/ 51 w 97"/>
                <a:gd name="T63" fmla="*/ 30 h 137"/>
                <a:gd name="T64" fmla="*/ 47 w 97"/>
                <a:gd name="T65" fmla="*/ 29 h 137"/>
                <a:gd name="T66" fmla="*/ 48 w 97"/>
                <a:gd name="T67" fmla="*/ 25 h 137"/>
                <a:gd name="T68" fmla="*/ 49 w 97"/>
                <a:gd name="T69" fmla="*/ 19 h 137"/>
                <a:gd name="T70" fmla="*/ 56 w 97"/>
                <a:gd name="T71" fmla="*/ 10 h 137"/>
                <a:gd name="T72" fmla="*/ 59 w 97"/>
                <a:gd name="T73" fmla="*/ 8 h 137"/>
                <a:gd name="T74" fmla="*/ 61 w 97"/>
                <a:gd name="T75" fmla="*/ 7 h 137"/>
                <a:gd name="T76" fmla="*/ 63 w 97"/>
                <a:gd name="T77" fmla="*/ 2 h 137"/>
                <a:gd name="T78" fmla="*/ 54 w 97"/>
                <a:gd name="T79" fmla="*/ 6 h 137"/>
                <a:gd name="T80" fmla="*/ 47 w 97"/>
                <a:gd name="T81" fmla="*/ 10 h 137"/>
                <a:gd name="T82" fmla="*/ 39 w 97"/>
                <a:gd name="T83" fmla="*/ 12 h 137"/>
                <a:gd name="T84" fmla="*/ 36 w 97"/>
                <a:gd name="T85" fmla="*/ 12 h 137"/>
                <a:gd name="T86" fmla="*/ 28 w 97"/>
                <a:gd name="T87" fmla="*/ 19 h 137"/>
                <a:gd name="T88" fmla="*/ 25 w 97"/>
                <a:gd name="T89" fmla="*/ 26 h 137"/>
                <a:gd name="T90" fmla="*/ 17 w 97"/>
                <a:gd name="T91" fmla="*/ 36 h 137"/>
                <a:gd name="T92" fmla="*/ 15 w 97"/>
                <a:gd name="T93" fmla="*/ 36 h 137"/>
                <a:gd name="T94" fmla="*/ 14 w 97"/>
                <a:gd name="T95" fmla="*/ 39 h 137"/>
                <a:gd name="T96" fmla="*/ 9 w 97"/>
                <a:gd name="T97" fmla="*/ 44 h 137"/>
                <a:gd name="T98" fmla="*/ 11 w 97"/>
                <a:gd name="T99" fmla="*/ 46 h 137"/>
                <a:gd name="T100" fmla="*/ 13 w 97"/>
                <a:gd name="T101" fmla="*/ 53 h 137"/>
                <a:gd name="T102" fmla="*/ 13 w 97"/>
                <a:gd name="T103" fmla="*/ 57 h 137"/>
                <a:gd name="T104" fmla="*/ 14 w 97"/>
                <a:gd name="T105" fmla="*/ 70 h 137"/>
                <a:gd name="T106" fmla="*/ 13 w 97"/>
                <a:gd name="T107" fmla="*/ 77 h 137"/>
                <a:gd name="T108" fmla="*/ 6 w 97"/>
                <a:gd name="T109" fmla="*/ 82 h 137"/>
                <a:gd name="T110" fmla="*/ 2 w 97"/>
                <a:gd name="T111" fmla="*/ 87 h 137"/>
                <a:gd name="T112" fmla="*/ 0 w 97"/>
                <a:gd name="T113" fmla="*/ 90 h 137"/>
                <a:gd name="T114" fmla="*/ 10 w 97"/>
                <a:gd name="T115" fmla="*/ 96 h 137"/>
                <a:gd name="T116" fmla="*/ 15 w 97"/>
                <a:gd name="T117" fmla="*/ 100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7" h="137">
                  <a:moveTo>
                    <a:pt x="15" y="100"/>
                  </a:moveTo>
                  <a:cubicBezTo>
                    <a:pt x="18" y="101"/>
                    <a:pt x="21" y="101"/>
                    <a:pt x="21" y="100"/>
                  </a:cubicBezTo>
                  <a:cubicBezTo>
                    <a:pt x="22" y="99"/>
                    <a:pt x="24" y="101"/>
                    <a:pt x="27" y="104"/>
                  </a:cubicBezTo>
                  <a:cubicBezTo>
                    <a:pt x="27" y="104"/>
                    <a:pt x="27" y="104"/>
                    <a:pt x="28" y="105"/>
                  </a:cubicBezTo>
                  <a:cubicBezTo>
                    <a:pt x="30" y="104"/>
                    <a:pt x="33" y="104"/>
                    <a:pt x="35" y="104"/>
                  </a:cubicBezTo>
                  <a:cubicBezTo>
                    <a:pt x="37" y="106"/>
                    <a:pt x="36" y="111"/>
                    <a:pt x="39" y="111"/>
                  </a:cubicBezTo>
                  <a:cubicBezTo>
                    <a:pt x="42" y="111"/>
                    <a:pt x="45" y="114"/>
                    <a:pt x="44" y="116"/>
                  </a:cubicBezTo>
                  <a:cubicBezTo>
                    <a:pt x="44" y="118"/>
                    <a:pt x="48" y="119"/>
                    <a:pt x="47" y="121"/>
                  </a:cubicBezTo>
                  <a:cubicBezTo>
                    <a:pt x="47" y="124"/>
                    <a:pt x="56" y="123"/>
                    <a:pt x="57" y="122"/>
                  </a:cubicBezTo>
                  <a:cubicBezTo>
                    <a:pt x="58" y="121"/>
                    <a:pt x="60" y="121"/>
                    <a:pt x="61" y="122"/>
                  </a:cubicBezTo>
                  <a:cubicBezTo>
                    <a:pt x="63" y="123"/>
                    <a:pt x="65" y="121"/>
                    <a:pt x="67" y="121"/>
                  </a:cubicBezTo>
                  <a:cubicBezTo>
                    <a:pt x="68" y="122"/>
                    <a:pt x="74" y="124"/>
                    <a:pt x="73" y="126"/>
                  </a:cubicBezTo>
                  <a:cubicBezTo>
                    <a:pt x="71" y="128"/>
                    <a:pt x="68" y="131"/>
                    <a:pt x="68" y="133"/>
                  </a:cubicBezTo>
                  <a:cubicBezTo>
                    <a:pt x="69" y="134"/>
                    <a:pt x="72" y="135"/>
                    <a:pt x="73" y="137"/>
                  </a:cubicBezTo>
                  <a:cubicBezTo>
                    <a:pt x="73" y="137"/>
                    <a:pt x="73" y="137"/>
                    <a:pt x="74" y="137"/>
                  </a:cubicBezTo>
                  <a:cubicBezTo>
                    <a:pt x="76" y="136"/>
                    <a:pt x="77" y="128"/>
                    <a:pt x="77" y="126"/>
                  </a:cubicBezTo>
                  <a:cubicBezTo>
                    <a:pt x="77" y="123"/>
                    <a:pt x="78" y="117"/>
                    <a:pt x="78" y="115"/>
                  </a:cubicBezTo>
                  <a:cubicBezTo>
                    <a:pt x="80" y="110"/>
                    <a:pt x="73" y="107"/>
                    <a:pt x="73" y="102"/>
                  </a:cubicBezTo>
                  <a:cubicBezTo>
                    <a:pt x="73" y="97"/>
                    <a:pt x="76" y="100"/>
                    <a:pt x="79" y="97"/>
                  </a:cubicBezTo>
                  <a:cubicBezTo>
                    <a:pt x="82" y="95"/>
                    <a:pt x="78" y="94"/>
                    <a:pt x="77" y="94"/>
                  </a:cubicBezTo>
                  <a:cubicBezTo>
                    <a:pt x="76" y="94"/>
                    <a:pt x="74" y="91"/>
                    <a:pt x="75" y="90"/>
                  </a:cubicBezTo>
                  <a:cubicBezTo>
                    <a:pt x="75" y="88"/>
                    <a:pt x="84" y="89"/>
                    <a:pt x="87" y="89"/>
                  </a:cubicBezTo>
                  <a:cubicBezTo>
                    <a:pt x="90" y="89"/>
                    <a:pt x="96" y="86"/>
                    <a:pt x="96" y="86"/>
                  </a:cubicBezTo>
                  <a:cubicBezTo>
                    <a:pt x="96" y="85"/>
                    <a:pt x="97" y="83"/>
                    <a:pt x="95" y="82"/>
                  </a:cubicBezTo>
                  <a:cubicBezTo>
                    <a:pt x="92" y="80"/>
                    <a:pt x="93" y="78"/>
                    <a:pt x="95" y="76"/>
                  </a:cubicBezTo>
                  <a:cubicBezTo>
                    <a:pt x="97" y="74"/>
                    <a:pt x="94" y="72"/>
                    <a:pt x="92" y="70"/>
                  </a:cubicBezTo>
                  <a:cubicBezTo>
                    <a:pt x="90" y="67"/>
                    <a:pt x="91" y="59"/>
                    <a:pt x="94" y="55"/>
                  </a:cubicBezTo>
                  <a:cubicBezTo>
                    <a:pt x="96" y="51"/>
                    <a:pt x="89" y="52"/>
                    <a:pt x="84" y="52"/>
                  </a:cubicBezTo>
                  <a:cubicBezTo>
                    <a:pt x="80" y="53"/>
                    <a:pt x="76" y="51"/>
                    <a:pt x="73" y="47"/>
                  </a:cubicBezTo>
                  <a:cubicBezTo>
                    <a:pt x="70" y="44"/>
                    <a:pt x="66" y="46"/>
                    <a:pt x="59" y="46"/>
                  </a:cubicBezTo>
                  <a:cubicBezTo>
                    <a:pt x="52" y="46"/>
                    <a:pt x="54" y="39"/>
                    <a:pt x="54" y="36"/>
                  </a:cubicBezTo>
                  <a:cubicBezTo>
                    <a:pt x="54" y="33"/>
                    <a:pt x="51" y="32"/>
                    <a:pt x="51" y="30"/>
                  </a:cubicBezTo>
                  <a:cubicBezTo>
                    <a:pt x="51" y="28"/>
                    <a:pt x="49" y="28"/>
                    <a:pt x="47" y="29"/>
                  </a:cubicBezTo>
                  <a:cubicBezTo>
                    <a:pt x="45" y="29"/>
                    <a:pt x="47" y="26"/>
                    <a:pt x="48" y="25"/>
                  </a:cubicBezTo>
                  <a:cubicBezTo>
                    <a:pt x="49" y="23"/>
                    <a:pt x="49" y="22"/>
                    <a:pt x="49" y="19"/>
                  </a:cubicBezTo>
                  <a:cubicBezTo>
                    <a:pt x="49" y="16"/>
                    <a:pt x="54" y="13"/>
                    <a:pt x="56" y="10"/>
                  </a:cubicBezTo>
                  <a:cubicBezTo>
                    <a:pt x="57" y="9"/>
                    <a:pt x="58" y="9"/>
                    <a:pt x="59" y="8"/>
                  </a:cubicBezTo>
                  <a:cubicBezTo>
                    <a:pt x="59" y="7"/>
                    <a:pt x="60" y="7"/>
                    <a:pt x="61" y="7"/>
                  </a:cubicBezTo>
                  <a:cubicBezTo>
                    <a:pt x="64" y="6"/>
                    <a:pt x="66" y="4"/>
                    <a:pt x="63" y="2"/>
                  </a:cubicBezTo>
                  <a:cubicBezTo>
                    <a:pt x="59" y="0"/>
                    <a:pt x="57" y="5"/>
                    <a:pt x="54" y="6"/>
                  </a:cubicBezTo>
                  <a:cubicBezTo>
                    <a:pt x="50" y="6"/>
                    <a:pt x="49" y="9"/>
                    <a:pt x="47" y="10"/>
                  </a:cubicBezTo>
                  <a:cubicBezTo>
                    <a:pt x="44" y="11"/>
                    <a:pt x="39" y="10"/>
                    <a:pt x="39" y="12"/>
                  </a:cubicBezTo>
                  <a:cubicBezTo>
                    <a:pt x="39" y="15"/>
                    <a:pt x="38" y="12"/>
                    <a:pt x="36" y="12"/>
                  </a:cubicBezTo>
                  <a:cubicBezTo>
                    <a:pt x="33" y="11"/>
                    <a:pt x="28" y="16"/>
                    <a:pt x="28" y="19"/>
                  </a:cubicBezTo>
                  <a:cubicBezTo>
                    <a:pt x="28" y="21"/>
                    <a:pt x="29" y="24"/>
                    <a:pt x="25" y="26"/>
                  </a:cubicBezTo>
                  <a:cubicBezTo>
                    <a:pt x="21" y="29"/>
                    <a:pt x="19" y="34"/>
                    <a:pt x="17" y="36"/>
                  </a:cubicBezTo>
                  <a:cubicBezTo>
                    <a:pt x="17" y="36"/>
                    <a:pt x="16" y="36"/>
                    <a:pt x="15" y="36"/>
                  </a:cubicBezTo>
                  <a:cubicBezTo>
                    <a:pt x="15" y="37"/>
                    <a:pt x="15" y="38"/>
                    <a:pt x="14" y="39"/>
                  </a:cubicBezTo>
                  <a:cubicBezTo>
                    <a:pt x="13" y="39"/>
                    <a:pt x="11" y="42"/>
                    <a:pt x="9" y="44"/>
                  </a:cubicBezTo>
                  <a:cubicBezTo>
                    <a:pt x="10" y="45"/>
                    <a:pt x="11" y="46"/>
                    <a:pt x="11" y="46"/>
                  </a:cubicBezTo>
                  <a:cubicBezTo>
                    <a:pt x="14" y="49"/>
                    <a:pt x="12" y="51"/>
                    <a:pt x="13" y="53"/>
                  </a:cubicBezTo>
                  <a:cubicBezTo>
                    <a:pt x="14" y="54"/>
                    <a:pt x="14" y="56"/>
                    <a:pt x="13" y="57"/>
                  </a:cubicBezTo>
                  <a:cubicBezTo>
                    <a:pt x="12" y="58"/>
                    <a:pt x="13" y="68"/>
                    <a:pt x="14" y="70"/>
                  </a:cubicBezTo>
                  <a:cubicBezTo>
                    <a:pt x="16" y="71"/>
                    <a:pt x="14" y="73"/>
                    <a:pt x="13" y="77"/>
                  </a:cubicBezTo>
                  <a:cubicBezTo>
                    <a:pt x="11" y="80"/>
                    <a:pt x="9" y="82"/>
                    <a:pt x="6" y="82"/>
                  </a:cubicBezTo>
                  <a:cubicBezTo>
                    <a:pt x="3" y="82"/>
                    <a:pt x="3" y="87"/>
                    <a:pt x="2" y="87"/>
                  </a:cubicBezTo>
                  <a:cubicBezTo>
                    <a:pt x="1" y="87"/>
                    <a:pt x="1" y="89"/>
                    <a:pt x="0" y="90"/>
                  </a:cubicBezTo>
                  <a:cubicBezTo>
                    <a:pt x="3" y="93"/>
                    <a:pt x="9" y="96"/>
                    <a:pt x="10" y="96"/>
                  </a:cubicBezTo>
                  <a:cubicBezTo>
                    <a:pt x="12" y="96"/>
                    <a:pt x="13" y="98"/>
                    <a:pt x="15" y="100"/>
                  </a:cubicBezTo>
                  <a:close/>
                </a:path>
              </a:pathLst>
            </a:custGeom>
            <a:grpFill/>
            <a:ln w="9525" cap="flat">
              <a:solidFill>
                <a:schemeClr val="bg1">
                  <a:lumMod val="85000"/>
                </a:schemeClr>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2400" dirty="0"/>
            </a:p>
          </p:txBody>
        </p:sp>
        <p:sp>
          <p:nvSpPr>
            <p:cNvPr id="144" name="Freeform 115">
              <a:extLst>
                <a:ext uri="{FF2B5EF4-FFF2-40B4-BE49-F238E27FC236}">
                  <a16:creationId xmlns:a16="http://schemas.microsoft.com/office/drawing/2014/main" id="{DC6AD940-6185-4A81-AE60-9264213C66B5}"/>
                </a:ext>
              </a:extLst>
            </p:cNvPr>
            <p:cNvSpPr>
              <a:spLocks/>
            </p:cNvSpPr>
            <p:nvPr/>
          </p:nvSpPr>
          <p:spPr bwMode="auto">
            <a:xfrm>
              <a:off x="2930526" y="3294063"/>
              <a:ext cx="249238" cy="282575"/>
            </a:xfrm>
            <a:custGeom>
              <a:avLst/>
              <a:gdLst>
                <a:gd name="T0" fmla="*/ 98 w 99"/>
                <a:gd name="T1" fmla="*/ 68 h 112"/>
                <a:gd name="T2" fmla="*/ 93 w 99"/>
                <a:gd name="T3" fmla="*/ 60 h 112"/>
                <a:gd name="T4" fmla="*/ 86 w 99"/>
                <a:gd name="T5" fmla="*/ 56 h 112"/>
                <a:gd name="T6" fmla="*/ 77 w 99"/>
                <a:gd name="T7" fmla="*/ 52 h 112"/>
                <a:gd name="T8" fmla="*/ 77 w 99"/>
                <a:gd name="T9" fmla="*/ 45 h 112"/>
                <a:gd name="T10" fmla="*/ 75 w 99"/>
                <a:gd name="T11" fmla="*/ 39 h 112"/>
                <a:gd name="T12" fmla="*/ 72 w 99"/>
                <a:gd name="T13" fmla="*/ 33 h 112"/>
                <a:gd name="T14" fmla="*/ 63 w 99"/>
                <a:gd name="T15" fmla="*/ 31 h 112"/>
                <a:gd name="T16" fmla="*/ 57 w 99"/>
                <a:gd name="T17" fmla="*/ 28 h 112"/>
                <a:gd name="T18" fmla="*/ 53 w 99"/>
                <a:gd name="T19" fmla="*/ 25 h 112"/>
                <a:gd name="T20" fmla="*/ 48 w 99"/>
                <a:gd name="T21" fmla="*/ 24 h 112"/>
                <a:gd name="T22" fmla="*/ 38 w 99"/>
                <a:gd name="T23" fmla="*/ 19 h 112"/>
                <a:gd name="T24" fmla="*/ 36 w 99"/>
                <a:gd name="T25" fmla="*/ 3 h 112"/>
                <a:gd name="T26" fmla="*/ 28 w 99"/>
                <a:gd name="T27" fmla="*/ 2 h 112"/>
                <a:gd name="T28" fmla="*/ 19 w 99"/>
                <a:gd name="T29" fmla="*/ 7 h 112"/>
                <a:gd name="T30" fmla="*/ 12 w 99"/>
                <a:gd name="T31" fmla="*/ 10 h 112"/>
                <a:gd name="T32" fmla="*/ 5 w 99"/>
                <a:gd name="T33" fmla="*/ 12 h 112"/>
                <a:gd name="T34" fmla="*/ 2 w 99"/>
                <a:gd name="T35" fmla="*/ 11 h 112"/>
                <a:gd name="T36" fmla="*/ 8 w 99"/>
                <a:gd name="T37" fmla="*/ 23 h 112"/>
                <a:gd name="T38" fmla="*/ 5 w 99"/>
                <a:gd name="T39" fmla="*/ 27 h 112"/>
                <a:gd name="T40" fmla="*/ 6 w 99"/>
                <a:gd name="T41" fmla="*/ 38 h 112"/>
                <a:gd name="T42" fmla="*/ 4 w 99"/>
                <a:gd name="T43" fmla="*/ 45 h 112"/>
                <a:gd name="T44" fmla="*/ 2 w 99"/>
                <a:gd name="T45" fmla="*/ 52 h 112"/>
                <a:gd name="T46" fmla="*/ 5 w 99"/>
                <a:gd name="T47" fmla="*/ 56 h 112"/>
                <a:gd name="T48" fmla="*/ 1 w 99"/>
                <a:gd name="T49" fmla="*/ 62 h 112"/>
                <a:gd name="T50" fmla="*/ 0 w 99"/>
                <a:gd name="T51" fmla="*/ 65 h 112"/>
                <a:gd name="T52" fmla="*/ 4 w 99"/>
                <a:gd name="T53" fmla="*/ 69 h 112"/>
                <a:gd name="T54" fmla="*/ 6 w 99"/>
                <a:gd name="T55" fmla="*/ 78 h 112"/>
                <a:gd name="T56" fmla="*/ 9 w 99"/>
                <a:gd name="T57" fmla="*/ 82 h 112"/>
                <a:gd name="T58" fmla="*/ 7 w 99"/>
                <a:gd name="T59" fmla="*/ 88 h 112"/>
                <a:gd name="T60" fmla="*/ 10 w 99"/>
                <a:gd name="T61" fmla="*/ 95 h 112"/>
                <a:gd name="T62" fmla="*/ 13 w 99"/>
                <a:gd name="T63" fmla="*/ 102 h 112"/>
                <a:gd name="T64" fmla="*/ 15 w 99"/>
                <a:gd name="T65" fmla="*/ 111 h 112"/>
                <a:gd name="T66" fmla="*/ 26 w 99"/>
                <a:gd name="T67" fmla="*/ 104 h 112"/>
                <a:gd name="T68" fmla="*/ 33 w 99"/>
                <a:gd name="T69" fmla="*/ 104 h 112"/>
                <a:gd name="T70" fmla="*/ 42 w 99"/>
                <a:gd name="T71" fmla="*/ 108 h 112"/>
                <a:gd name="T72" fmla="*/ 47 w 99"/>
                <a:gd name="T73" fmla="*/ 103 h 112"/>
                <a:gd name="T74" fmla="*/ 58 w 99"/>
                <a:gd name="T75" fmla="*/ 103 h 112"/>
                <a:gd name="T76" fmla="*/ 60 w 99"/>
                <a:gd name="T77" fmla="*/ 91 h 112"/>
                <a:gd name="T78" fmla="*/ 66 w 99"/>
                <a:gd name="T79" fmla="*/ 83 h 112"/>
                <a:gd name="T80" fmla="*/ 76 w 99"/>
                <a:gd name="T81" fmla="*/ 82 h 112"/>
                <a:gd name="T82" fmla="*/ 85 w 99"/>
                <a:gd name="T83" fmla="*/ 81 h 112"/>
                <a:gd name="T84" fmla="*/ 93 w 99"/>
                <a:gd name="T85" fmla="*/ 84 h 112"/>
                <a:gd name="T86" fmla="*/ 97 w 99"/>
                <a:gd name="T87" fmla="*/ 78 h 112"/>
                <a:gd name="T88" fmla="*/ 98 w 99"/>
                <a:gd name="T89" fmla="*/ 6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99" h="112">
                  <a:moveTo>
                    <a:pt x="98" y="68"/>
                  </a:moveTo>
                  <a:cubicBezTo>
                    <a:pt x="97" y="64"/>
                    <a:pt x="93" y="63"/>
                    <a:pt x="93" y="60"/>
                  </a:cubicBezTo>
                  <a:cubicBezTo>
                    <a:pt x="93" y="56"/>
                    <a:pt x="92" y="55"/>
                    <a:pt x="86" y="56"/>
                  </a:cubicBezTo>
                  <a:cubicBezTo>
                    <a:pt x="81" y="56"/>
                    <a:pt x="78" y="55"/>
                    <a:pt x="77" y="52"/>
                  </a:cubicBezTo>
                  <a:cubicBezTo>
                    <a:pt x="77" y="48"/>
                    <a:pt x="74" y="46"/>
                    <a:pt x="77" y="45"/>
                  </a:cubicBezTo>
                  <a:cubicBezTo>
                    <a:pt x="79" y="44"/>
                    <a:pt x="75" y="42"/>
                    <a:pt x="75" y="39"/>
                  </a:cubicBezTo>
                  <a:cubicBezTo>
                    <a:pt x="76" y="36"/>
                    <a:pt x="74" y="35"/>
                    <a:pt x="72" y="33"/>
                  </a:cubicBezTo>
                  <a:cubicBezTo>
                    <a:pt x="71" y="32"/>
                    <a:pt x="63" y="34"/>
                    <a:pt x="63" y="31"/>
                  </a:cubicBezTo>
                  <a:cubicBezTo>
                    <a:pt x="63" y="29"/>
                    <a:pt x="59" y="28"/>
                    <a:pt x="57" y="28"/>
                  </a:cubicBezTo>
                  <a:cubicBezTo>
                    <a:pt x="54" y="28"/>
                    <a:pt x="56" y="25"/>
                    <a:pt x="53" y="25"/>
                  </a:cubicBezTo>
                  <a:cubicBezTo>
                    <a:pt x="51" y="26"/>
                    <a:pt x="51" y="24"/>
                    <a:pt x="48" y="24"/>
                  </a:cubicBezTo>
                  <a:cubicBezTo>
                    <a:pt x="44" y="25"/>
                    <a:pt x="42" y="23"/>
                    <a:pt x="38" y="19"/>
                  </a:cubicBezTo>
                  <a:cubicBezTo>
                    <a:pt x="34" y="14"/>
                    <a:pt x="35" y="5"/>
                    <a:pt x="36" y="3"/>
                  </a:cubicBezTo>
                  <a:cubicBezTo>
                    <a:pt x="36" y="0"/>
                    <a:pt x="31" y="2"/>
                    <a:pt x="28" y="2"/>
                  </a:cubicBezTo>
                  <a:cubicBezTo>
                    <a:pt x="25" y="2"/>
                    <a:pt x="22" y="5"/>
                    <a:pt x="19" y="7"/>
                  </a:cubicBezTo>
                  <a:cubicBezTo>
                    <a:pt x="15" y="9"/>
                    <a:pt x="13" y="9"/>
                    <a:pt x="12" y="10"/>
                  </a:cubicBezTo>
                  <a:cubicBezTo>
                    <a:pt x="10" y="12"/>
                    <a:pt x="7" y="13"/>
                    <a:pt x="5" y="12"/>
                  </a:cubicBezTo>
                  <a:cubicBezTo>
                    <a:pt x="4" y="12"/>
                    <a:pt x="3" y="11"/>
                    <a:pt x="2" y="11"/>
                  </a:cubicBezTo>
                  <a:cubicBezTo>
                    <a:pt x="3" y="15"/>
                    <a:pt x="7" y="20"/>
                    <a:pt x="8" y="23"/>
                  </a:cubicBezTo>
                  <a:cubicBezTo>
                    <a:pt x="9" y="25"/>
                    <a:pt x="6" y="26"/>
                    <a:pt x="5" y="27"/>
                  </a:cubicBezTo>
                  <a:cubicBezTo>
                    <a:pt x="4" y="28"/>
                    <a:pt x="6" y="36"/>
                    <a:pt x="6" y="38"/>
                  </a:cubicBezTo>
                  <a:cubicBezTo>
                    <a:pt x="6" y="40"/>
                    <a:pt x="3" y="44"/>
                    <a:pt x="4" y="45"/>
                  </a:cubicBezTo>
                  <a:cubicBezTo>
                    <a:pt x="6" y="46"/>
                    <a:pt x="2" y="50"/>
                    <a:pt x="2" y="52"/>
                  </a:cubicBezTo>
                  <a:cubicBezTo>
                    <a:pt x="2" y="54"/>
                    <a:pt x="5" y="54"/>
                    <a:pt x="5" y="56"/>
                  </a:cubicBezTo>
                  <a:cubicBezTo>
                    <a:pt x="5" y="57"/>
                    <a:pt x="3" y="61"/>
                    <a:pt x="1" y="62"/>
                  </a:cubicBezTo>
                  <a:cubicBezTo>
                    <a:pt x="0" y="63"/>
                    <a:pt x="0" y="64"/>
                    <a:pt x="0" y="65"/>
                  </a:cubicBezTo>
                  <a:cubicBezTo>
                    <a:pt x="1" y="65"/>
                    <a:pt x="1" y="67"/>
                    <a:pt x="4" y="69"/>
                  </a:cubicBezTo>
                  <a:cubicBezTo>
                    <a:pt x="7" y="71"/>
                    <a:pt x="3" y="75"/>
                    <a:pt x="6" y="78"/>
                  </a:cubicBezTo>
                  <a:cubicBezTo>
                    <a:pt x="8" y="81"/>
                    <a:pt x="11" y="81"/>
                    <a:pt x="9" y="82"/>
                  </a:cubicBezTo>
                  <a:cubicBezTo>
                    <a:pt x="7" y="84"/>
                    <a:pt x="9" y="87"/>
                    <a:pt x="7" y="88"/>
                  </a:cubicBezTo>
                  <a:cubicBezTo>
                    <a:pt x="5" y="89"/>
                    <a:pt x="8" y="94"/>
                    <a:pt x="10" y="95"/>
                  </a:cubicBezTo>
                  <a:cubicBezTo>
                    <a:pt x="12" y="96"/>
                    <a:pt x="11" y="100"/>
                    <a:pt x="13" y="102"/>
                  </a:cubicBezTo>
                  <a:cubicBezTo>
                    <a:pt x="15" y="104"/>
                    <a:pt x="14" y="109"/>
                    <a:pt x="15" y="111"/>
                  </a:cubicBezTo>
                  <a:cubicBezTo>
                    <a:pt x="16" y="112"/>
                    <a:pt x="22" y="108"/>
                    <a:pt x="26" y="104"/>
                  </a:cubicBezTo>
                  <a:cubicBezTo>
                    <a:pt x="30" y="100"/>
                    <a:pt x="29" y="104"/>
                    <a:pt x="33" y="104"/>
                  </a:cubicBezTo>
                  <a:cubicBezTo>
                    <a:pt x="37" y="105"/>
                    <a:pt x="41" y="105"/>
                    <a:pt x="42" y="108"/>
                  </a:cubicBezTo>
                  <a:cubicBezTo>
                    <a:pt x="44" y="111"/>
                    <a:pt x="46" y="105"/>
                    <a:pt x="47" y="103"/>
                  </a:cubicBezTo>
                  <a:cubicBezTo>
                    <a:pt x="48" y="102"/>
                    <a:pt x="56" y="104"/>
                    <a:pt x="58" y="103"/>
                  </a:cubicBezTo>
                  <a:cubicBezTo>
                    <a:pt x="59" y="103"/>
                    <a:pt x="60" y="92"/>
                    <a:pt x="60" y="91"/>
                  </a:cubicBezTo>
                  <a:cubicBezTo>
                    <a:pt x="60" y="89"/>
                    <a:pt x="63" y="85"/>
                    <a:pt x="66" y="83"/>
                  </a:cubicBezTo>
                  <a:cubicBezTo>
                    <a:pt x="69" y="81"/>
                    <a:pt x="74" y="83"/>
                    <a:pt x="76" y="82"/>
                  </a:cubicBezTo>
                  <a:cubicBezTo>
                    <a:pt x="78" y="80"/>
                    <a:pt x="82" y="81"/>
                    <a:pt x="85" y="81"/>
                  </a:cubicBezTo>
                  <a:cubicBezTo>
                    <a:pt x="89" y="81"/>
                    <a:pt x="91" y="84"/>
                    <a:pt x="93" y="84"/>
                  </a:cubicBezTo>
                  <a:cubicBezTo>
                    <a:pt x="95" y="84"/>
                    <a:pt x="97" y="81"/>
                    <a:pt x="97" y="78"/>
                  </a:cubicBezTo>
                  <a:cubicBezTo>
                    <a:pt x="96" y="75"/>
                    <a:pt x="99" y="71"/>
                    <a:pt x="98" y="68"/>
                  </a:cubicBezTo>
                  <a:close/>
                </a:path>
              </a:pathLst>
            </a:custGeom>
            <a:grpFill/>
            <a:ln w="9525" cap="flat">
              <a:solidFill>
                <a:schemeClr val="bg1">
                  <a:lumMod val="85000"/>
                </a:schemeClr>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2400" dirty="0"/>
            </a:p>
          </p:txBody>
        </p:sp>
        <p:sp>
          <p:nvSpPr>
            <p:cNvPr id="145" name="Freeform 116">
              <a:extLst>
                <a:ext uri="{FF2B5EF4-FFF2-40B4-BE49-F238E27FC236}">
                  <a16:creationId xmlns:a16="http://schemas.microsoft.com/office/drawing/2014/main" id="{1AC67770-AA92-4679-BABF-7DC85E677D4E}"/>
                </a:ext>
              </a:extLst>
            </p:cNvPr>
            <p:cNvSpPr>
              <a:spLocks/>
            </p:cNvSpPr>
            <p:nvPr/>
          </p:nvSpPr>
          <p:spPr bwMode="auto">
            <a:xfrm>
              <a:off x="2689226" y="3100388"/>
              <a:ext cx="263525" cy="377825"/>
            </a:xfrm>
            <a:custGeom>
              <a:avLst/>
              <a:gdLst>
                <a:gd name="T0" fmla="*/ 96 w 105"/>
                <a:gd name="T1" fmla="*/ 143 h 150"/>
                <a:gd name="T2" fmla="*/ 96 w 105"/>
                <a:gd name="T3" fmla="*/ 142 h 150"/>
                <a:gd name="T4" fmla="*/ 97 w 105"/>
                <a:gd name="T5" fmla="*/ 139 h 150"/>
                <a:gd name="T6" fmla="*/ 101 w 105"/>
                <a:gd name="T7" fmla="*/ 133 h 150"/>
                <a:gd name="T8" fmla="*/ 98 w 105"/>
                <a:gd name="T9" fmla="*/ 129 h 150"/>
                <a:gd name="T10" fmla="*/ 100 w 105"/>
                <a:gd name="T11" fmla="*/ 122 h 150"/>
                <a:gd name="T12" fmla="*/ 102 w 105"/>
                <a:gd name="T13" fmla="*/ 115 h 150"/>
                <a:gd name="T14" fmla="*/ 101 w 105"/>
                <a:gd name="T15" fmla="*/ 104 h 150"/>
                <a:gd name="T16" fmla="*/ 104 w 105"/>
                <a:gd name="T17" fmla="*/ 100 h 150"/>
                <a:gd name="T18" fmla="*/ 98 w 105"/>
                <a:gd name="T19" fmla="*/ 88 h 150"/>
                <a:gd name="T20" fmla="*/ 90 w 105"/>
                <a:gd name="T21" fmla="*/ 89 h 150"/>
                <a:gd name="T22" fmla="*/ 88 w 105"/>
                <a:gd name="T23" fmla="*/ 78 h 150"/>
                <a:gd name="T24" fmla="*/ 85 w 105"/>
                <a:gd name="T25" fmla="*/ 79 h 150"/>
                <a:gd name="T26" fmla="*/ 76 w 105"/>
                <a:gd name="T27" fmla="*/ 80 h 150"/>
                <a:gd name="T28" fmla="*/ 72 w 105"/>
                <a:gd name="T29" fmla="*/ 76 h 150"/>
                <a:gd name="T30" fmla="*/ 68 w 105"/>
                <a:gd name="T31" fmla="*/ 72 h 150"/>
                <a:gd name="T32" fmla="*/ 65 w 105"/>
                <a:gd name="T33" fmla="*/ 66 h 150"/>
                <a:gd name="T34" fmla="*/ 62 w 105"/>
                <a:gd name="T35" fmla="*/ 59 h 150"/>
                <a:gd name="T36" fmla="*/ 64 w 105"/>
                <a:gd name="T37" fmla="*/ 53 h 150"/>
                <a:gd name="T38" fmla="*/ 67 w 105"/>
                <a:gd name="T39" fmla="*/ 49 h 150"/>
                <a:gd name="T40" fmla="*/ 70 w 105"/>
                <a:gd name="T41" fmla="*/ 42 h 150"/>
                <a:gd name="T42" fmla="*/ 77 w 105"/>
                <a:gd name="T43" fmla="*/ 37 h 150"/>
                <a:gd name="T44" fmla="*/ 87 w 105"/>
                <a:gd name="T45" fmla="*/ 33 h 150"/>
                <a:gd name="T46" fmla="*/ 93 w 105"/>
                <a:gd name="T47" fmla="*/ 33 h 150"/>
                <a:gd name="T48" fmla="*/ 88 w 105"/>
                <a:gd name="T49" fmla="*/ 29 h 150"/>
                <a:gd name="T50" fmla="*/ 93 w 105"/>
                <a:gd name="T51" fmla="*/ 22 h 150"/>
                <a:gd name="T52" fmla="*/ 87 w 105"/>
                <a:gd name="T53" fmla="*/ 17 h 150"/>
                <a:gd name="T54" fmla="*/ 81 w 105"/>
                <a:gd name="T55" fmla="*/ 18 h 150"/>
                <a:gd name="T56" fmla="*/ 77 w 105"/>
                <a:gd name="T57" fmla="*/ 18 h 150"/>
                <a:gd name="T58" fmla="*/ 67 w 105"/>
                <a:gd name="T59" fmla="*/ 17 h 150"/>
                <a:gd name="T60" fmla="*/ 64 w 105"/>
                <a:gd name="T61" fmla="*/ 12 h 150"/>
                <a:gd name="T62" fmla="*/ 59 w 105"/>
                <a:gd name="T63" fmla="*/ 7 h 150"/>
                <a:gd name="T64" fmla="*/ 55 w 105"/>
                <a:gd name="T65" fmla="*/ 0 h 150"/>
                <a:gd name="T66" fmla="*/ 48 w 105"/>
                <a:gd name="T67" fmla="*/ 1 h 150"/>
                <a:gd name="T68" fmla="*/ 49 w 105"/>
                <a:gd name="T69" fmla="*/ 6 h 150"/>
                <a:gd name="T70" fmla="*/ 45 w 105"/>
                <a:gd name="T71" fmla="*/ 15 h 150"/>
                <a:gd name="T72" fmla="*/ 29 w 105"/>
                <a:gd name="T73" fmla="*/ 23 h 150"/>
                <a:gd name="T74" fmla="*/ 22 w 105"/>
                <a:gd name="T75" fmla="*/ 36 h 150"/>
                <a:gd name="T76" fmla="*/ 16 w 105"/>
                <a:gd name="T77" fmla="*/ 36 h 150"/>
                <a:gd name="T78" fmla="*/ 10 w 105"/>
                <a:gd name="T79" fmla="*/ 35 h 150"/>
                <a:gd name="T80" fmla="*/ 10 w 105"/>
                <a:gd name="T81" fmla="*/ 31 h 150"/>
                <a:gd name="T82" fmla="*/ 9 w 105"/>
                <a:gd name="T83" fmla="*/ 26 h 150"/>
                <a:gd name="T84" fmla="*/ 2 w 105"/>
                <a:gd name="T85" fmla="*/ 33 h 150"/>
                <a:gd name="T86" fmla="*/ 5 w 105"/>
                <a:gd name="T87" fmla="*/ 44 h 150"/>
                <a:gd name="T88" fmla="*/ 2 w 105"/>
                <a:gd name="T89" fmla="*/ 47 h 150"/>
                <a:gd name="T90" fmla="*/ 11 w 105"/>
                <a:gd name="T91" fmla="*/ 54 h 150"/>
                <a:gd name="T92" fmla="*/ 19 w 105"/>
                <a:gd name="T93" fmla="*/ 65 h 150"/>
                <a:gd name="T94" fmla="*/ 25 w 105"/>
                <a:gd name="T95" fmla="*/ 77 h 150"/>
                <a:gd name="T96" fmla="*/ 37 w 105"/>
                <a:gd name="T97" fmla="*/ 101 h 150"/>
                <a:gd name="T98" fmla="*/ 42 w 105"/>
                <a:gd name="T99" fmla="*/ 111 h 150"/>
                <a:gd name="T100" fmla="*/ 45 w 105"/>
                <a:gd name="T101" fmla="*/ 118 h 150"/>
                <a:gd name="T102" fmla="*/ 58 w 105"/>
                <a:gd name="T103" fmla="*/ 127 h 150"/>
                <a:gd name="T104" fmla="*/ 81 w 105"/>
                <a:gd name="T105" fmla="*/ 141 h 150"/>
                <a:gd name="T106" fmla="*/ 91 w 105"/>
                <a:gd name="T107" fmla="*/ 149 h 150"/>
                <a:gd name="T108" fmla="*/ 91 w 105"/>
                <a:gd name="T109" fmla="*/ 150 h 150"/>
                <a:gd name="T110" fmla="*/ 93 w 105"/>
                <a:gd name="T111" fmla="*/ 149 h 150"/>
                <a:gd name="T112" fmla="*/ 96 w 105"/>
                <a:gd name="T113" fmla="*/ 143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5" h="150">
                  <a:moveTo>
                    <a:pt x="96" y="143"/>
                  </a:moveTo>
                  <a:cubicBezTo>
                    <a:pt x="96" y="142"/>
                    <a:pt x="96" y="142"/>
                    <a:pt x="96" y="142"/>
                  </a:cubicBezTo>
                  <a:cubicBezTo>
                    <a:pt x="96" y="141"/>
                    <a:pt x="96" y="140"/>
                    <a:pt x="97" y="139"/>
                  </a:cubicBezTo>
                  <a:cubicBezTo>
                    <a:pt x="99" y="138"/>
                    <a:pt x="101" y="134"/>
                    <a:pt x="101" y="133"/>
                  </a:cubicBezTo>
                  <a:cubicBezTo>
                    <a:pt x="101" y="131"/>
                    <a:pt x="98" y="131"/>
                    <a:pt x="98" y="129"/>
                  </a:cubicBezTo>
                  <a:cubicBezTo>
                    <a:pt x="98" y="127"/>
                    <a:pt x="102" y="123"/>
                    <a:pt x="100" y="122"/>
                  </a:cubicBezTo>
                  <a:cubicBezTo>
                    <a:pt x="99" y="121"/>
                    <a:pt x="102" y="117"/>
                    <a:pt x="102" y="115"/>
                  </a:cubicBezTo>
                  <a:cubicBezTo>
                    <a:pt x="102" y="113"/>
                    <a:pt x="100" y="105"/>
                    <a:pt x="101" y="104"/>
                  </a:cubicBezTo>
                  <a:cubicBezTo>
                    <a:pt x="102" y="103"/>
                    <a:pt x="105" y="102"/>
                    <a:pt x="104" y="100"/>
                  </a:cubicBezTo>
                  <a:cubicBezTo>
                    <a:pt x="103" y="97"/>
                    <a:pt x="99" y="92"/>
                    <a:pt x="98" y="88"/>
                  </a:cubicBezTo>
                  <a:cubicBezTo>
                    <a:pt x="95" y="88"/>
                    <a:pt x="92" y="88"/>
                    <a:pt x="90" y="89"/>
                  </a:cubicBezTo>
                  <a:cubicBezTo>
                    <a:pt x="88" y="90"/>
                    <a:pt x="88" y="81"/>
                    <a:pt x="88" y="78"/>
                  </a:cubicBezTo>
                  <a:cubicBezTo>
                    <a:pt x="88" y="75"/>
                    <a:pt x="86" y="77"/>
                    <a:pt x="85" y="79"/>
                  </a:cubicBezTo>
                  <a:cubicBezTo>
                    <a:pt x="84" y="81"/>
                    <a:pt x="80" y="80"/>
                    <a:pt x="76" y="80"/>
                  </a:cubicBezTo>
                  <a:cubicBezTo>
                    <a:pt x="72" y="80"/>
                    <a:pt x="74" y="75"/>
                    <a:pt x="72" y="76"/>
                  </a:cubicBezTo>
                  <a:cubicBezTo>
                    <a:pt x="70" y="76"/>
                    <a:pt x="68" y="75"/>
                    <a:pt x="68" y="72"/>
                  </a:cubicBezTo>
                  <a:cubicBezTo>
                    <a:pt x="68" y="70"/>
                    <a:pt x="66" y="68"/>
                    <a:pt x="65" y="66"/>
                  </a:cubicBezTo>
                  <a:cubicBezTo>
                    <a:pt x="63" y="63"/>
                    <a:pt x="61" y="60"/>
                    <a:pt x="62" y="59"/>
                  </a:cubicBezTo>
                  <a:cubicBezTo>
                    <a:pt x="64" y="57"/>
                    <a:pt x="61" y="56"/>
                    <a:pt x="64" y="53"/>
                  </a:cubicBezTo>
                  <a:cubicBezTo>
                    <a:pt x="66" y="51"/>
                    <a:pt x="68" y="52"/>
                    <a:pt x="67" y="49"/>
                  </a:cubicBezTo>
                  <a:cubicBezTo>
                    <a:pt x="66" y="46"/>
                    <a:pt x="70" y="45"/>
                    <a:pt x="70" y="42"/>
                  </a:cubicBezTo>
                  <a:cubicBezTo>
                    <a:pt x="70" y="38"/>
                    <a:pt x="74" y="39"/>
                    <a:pt x="77" y="37"/>
                  </a:cubicBezTo>
                  <a:cubicBezTo>
                    <a:pt x="80" y="34"/>
                    <a:pt x="84" y="36"/>
                    <a:pt x="87" y="33"/>
                  </a:cubicBezTo>
                  <a:cubicBezTo>
                    <a:pt x="89" y="31"/>
                    <a:pt x="91" y="33"/>
                    <a:pt x="93" y="33"/>
                  </a:cubicBezTo>
                  <a:cubicBezTo>
                    <a:pt x="92" y="31"/>
                    <a:pt x="89" y="30"/>
                    <a:pt x="88" y="29"/>
                  </a:cubicBezTo>
                  <a:cubicBezTo>
                    <a:pt x="88" y="27"/>
                    <a:pt x="91" y="24"/>
                    <a:pt x="93" y="22"/>
                  </a:cubicBezTo>
                  <a:cubicBezTo>
                    <a:pt x="94" y="20"/>
                    <a:pt x="88" y="18"/>
                    <a:pt x="87" y="17"/>
                  </a:cubicBezTo>
                  <a:cubicBezTo>
                    <a:pt x="85" y="17"/>
                    <a:pt x="83" y="19"/>
                    <a:pt x="81" y="18"/>
                  </a:cubicBezTo>
                  <a:cubicBezTo>
                    <a:pt x="80" y="17"/>
                    <a:pt x="78" y="17"/>
                    <a:pt x="77" y="18"/>
                  </a:cubicBezTo>
                  <a:cubicBezTo>
                    <a:pt x="76" y="19"/>
                    <a:pt x="67" y="20"/>
                    <a:pt x="67" y="17"/>
                  </a:cubicBezTo>
                  <a:cubicBezTo>
                    <a:pt x="68" y="15"/>
                    <a:pt x="64" y="14"/>
                    <a:pt x="64" y="12"/>
                  </a:cubicBezTo>
                  <a:cubicBezTo>
                    <a:pt x="65" y="10"/>
                    <a:pt x="62" y="7"/>
                    <a:pt x="59" y="7"/>
                  </a:cubicBezTo>
                  <a:cubicBezTo>
                    <a:pt x="56" y="7"/>
                    <a:pt x="57" y="2"/>
                    <a:pt x="55" y="0"/>
                  </a:cubicBezTo>
                  <a:cubicBezTo>
                    <a:pt x="53" y="0"/>
                    <a:pt x="50" y="0"/>
                    <a:pt x="48" y="1"/>
                  </a:cubicBezTo>
                  <a:cubicBezTo>
                    <a:pt x="50" y="4"/>
                    <a:pt x="51" y="5"/>
                    <a:pt x="49" y="6"/>
                  </a:cubicBezTo>
                  <a:cubicBezTo>
                    <a:pt x="47" y="8"/>
                    <a:pt x="49" y="9"/>
                    <a:pt x="45" y="15"/>
                  </a:cubicBezTo>
                  <a:cubicBezTo>
                    <a:pt x="41" y="20"/>
                    <a:pt x="33" y="22"/>
                    <a:pt x="29" y="23"/>
                  </a:cubicBezTo>
                  <a:cubicBezTo>
                    <a:pt x="26" y="24"/>
                    <a:pt x="24" y="31"/>
                    <a:pt x="22" y="36"/>
                  </a:cubicBezTo>
                  <a:cubicBezTo>
                    <a:pt x="20" y="41"/>
                    <a:pt x="18" y="39"/>
                    <a:pt x="16" y="36"/>
                  </a:cubicBezTo>
                  <a:cubicBezTo>
                    <a:pt x="14" y="33"/>
                    <a:pt x="12" y="37"/>
                    <a:pt x="10" y="35"/>
                  </a:cubicBezTo>
                  <a:cubicBezTo>
                    <a:pt x="8" y="32"/>
                    <a:pt x="9" y="32"/>
                    <a:pt x="10" y="31"/>
                  </a:cubicBezTo>
                  <a:cubicBezTo>
                    <a:pt x="11" y="30"/>
                    <a:pt x="10" y="28"/>
                    <a:pt x="9" y="26"/>
                  </a:cubicBezTo>
                  <a:cubicBezTo>
                    <a:pt x="6" y="27"/>
                    <a:pt x="3" y="31"/>
                    <a:pt x="2" y="33"/>
                  </a:cubicBezTo>
                  <a:cubicBezTo>
                    <a:pt x="0" y="36"/>
                    <a:pt x="4" y="42"/>
                    <a:pt x="5" y="44"/>
                  </a:cubicBezTo>
                  <a:cubicBezTo>
                    <a:pt x="5" y="47"/>
                    <a:pt x="3" y="45"/>
                    <a:pt x="2" y="47"/>
                  </a:cubicBezTo>
                  <a:cubicBezTo>
                    <a:pt x="2" y="49"/>
                    <a:pt x="8" y="51"/>
                    <a:pt x="11" y="54"/>
                  </a:cubicBezTo>
                  <a:cubicBezTo>
                    <a:pt x="14" y="56"/>
                    <a:pt x="16" y="62"/>
                    <a:pt x="19" y="65"/>
                  </a:cubicBezTo>
                  <a:cubicBezTo>
                    <a:pt x="22" y="67"/>
                    <a:pt x="22" y="70"/>
                    <a:pt x="25" y="77"/>
                  </a:cubicBezTo>
                  <a:cubicBezTo>
                    <a:pt x="28" y="84"/>
                    <a:pt x="33" y="96"/>
                    <a:pt x="37" y="101"/>
                  </a:cubicBezTo>
                  <a:cubicBezTo>
                    <a:pt x="41" y="106"/>
                    <a:pt x="43" y="110"/>
                    <a:pt x="42" y="111"/>
                  </a:cubicBezTo>
                  <a:cubicBezTo>
                    <a:pt x="41" y="112"/>
                    <a:pt x="42" y="116"/>
                    <a:pt x="45" y="118"/>
                  </a:cubicBezTo>
                  <a:cubicBezTo>
                    <a:pt x="48" y="120"/>
                    <a:pt x="50" y="123"/>
                    <a:pt x="58" y="127"/>
                  </a:cubicBezTo>
                  <a:cubicBezTo>
                    <a:pt x="65" y="131"/>
                    <a:pt x="79" y="138"/>
                    <a:pt x="81" y="141"/>
                  </a:cubicBezTo>
                  <a:cubicBezTo>
                    <a:pt x="83" y="145"/>
                    <a:pt x="89" y="148"/>
                    <a:pt x="91" y="149"/>
                  </a:cubicBezTo>
                  <a:cubicBezTo>
                    <a:pt x="91" y="149"/>
                    <a:pt x="91" y="150"/>
                    <a:pt x="91" y="150"/>
                  </a:cubicBezTo>
                  <a:cubicBezTo>
                    <a:pt x="92" y="150"/>
                    <a:pt x="92" y="149"/>
                    <a:pt x="93" y="149"/>
                  </a:cubicBezTo>
                  <a:cubicBezTo>
                    <a:pt x="95" y="148"/>
                    <a:pt x="95" y="144"/>
                    <a:pt x="96" y="143"/>
                  </a:cubicBezTo>
                  <a:close/>
                </a:path>
              </a:pathLst>
            </a:custGeom>
            <a:grpFill/>
            <a:ln w="9525" cap="flat">
              <a:solidFill>
                <a:schemeClr val="bg1">
                  <a:lumMod val="85000"/>
                </a:schemeClr>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2400" dirty="0"/>
            </a:p>
          </p:txBody>
        </p:sp>
        <p:sp>
          <p:nvSpPr>
            <p:cNvPr id="146" name="Freeform 117">
              <a:extLst>
                <a:ext uri="{FF2B5EF4-FFF2-40B4-BE49-F238E27FC236}">
                  <a16:creationId xmlns:a16="http://schemas.microsoft.com/office/drawing/2014/main" id="{20E250F2-B63E-4679-9810-B92F6E0BE47C}"/>
                </a:ext>
              </a:extLst>
            </p:cNvPr>
            <p:cNvSpPr>
              <a:spLocks/>
            </p:cNvSpPr>
            <p:nvPr/>
          </p:nvSpPr>
          <p:spPr bwMode="auto">
            <a:xfrm>
              <a:off x="2852738" y="2847975"/>
              <a:ext cx="280988" cy="236538"/>
            </a:xfrm>
            <a:custGeom>
              <a:avLst/>
              <a:gdLst>
                <a:gd name="T0" fmla="*/ 11 w 112"/>
                <a:gd name="T1" fmla="*/ 6 h 94"/>
                <a:gd name="T2" fmla="*/ 4 w 112"/>
                <a:gd name="T3" fmla="*/ 15 h 94"/>
                <a:gd name="T4" fmla="*/ 3 w 112"/>
                <a:gd name="T5" fmla="*/ 21 h 94"/>
                <a:gd name="T6" fmla="*/ 2 w 112"/>
                <a:gd name="T7" fmla="*/ 25 h 94"/>
                <a:gd name="T8" fmla="*/ 6 w 112"/>
                <a:gd name="T9" fmla="*/ 26 h 94"/>
                <a:gd name="T10" fmla="*/ 9 w 112"/>
                <a:gd name="T11" fmla="*/ 32 h 94"/>
                <a:gd name="T12" fmla="*/ 14 w 112"/>
                <a:gd name="T13" fmla="*/ 42 h 94"/>
                <a:gd name="T14" fmla="*/ 28 w 112"/>
                <a:gd name="T15" fmla="*/ 43 h 94"/>
                <a:gd name="T16" fmla="*/ 39 w 112"/>
                <a:gd name="T17" fmla="*/ 48 h 94"/>
                <a:gd name="T18" fmla="*/ 49 w 112"/>
                <a:gd name="T19" fmla="*/ 51 h 94"/>
                <a:gd name="T20" fmla="*/ 47 w 112"/>
                <a:gd name="T21" fmla="*/ 66 h 94"/>
                <a:gd name="T22" fmla="*/ 50 w 112"/>
                <a:gd name="T23" fmla="*/ 72 h 94"/>
                <a:gd name="T24" fmla="*/ 50 w 112"/>
                <a:gd name="T25" fmla="*/ 78 h 94"/>
                <a:gd name="T26" fmla="*/ 51 w 112"/>
                <a:gd name="T27" fmla="*/ 82 h 94"/>
                <a:gd name="T28" fmla="*/ 50 w 112"/>
                <a:gd name="T29" fmla="*/ 83 h 94"/>
                <a:gd name="T30" fmla="*/ 56 w 112"/>
                <a:gd name="T31" fmla="*/ 91 h 94"/>
                <a:gd name="T32" fmla="*/ 61 w 112"/>
                <a:gd name="T33" fmla="*/ 93 h 94"/>
                <a:gd name="T34" fmla="*/ 65 w 112"/>
                <a:gd name="T35" fmla="*/ 92 h 94"/>
                <a:gd name="T36" fmla="*/ 71 w 112"/>
                <a:gd name="T37" fmla="*/ 89 h 94"/>
                <a:gd name="T38" fmla="*/ 76 w 112"/>
                <a:gd name="T39" fmla="*/ 86 h 94"/>
                <a:gd name="T40" fmla="*/ 81 w 112"/>
                <a:gd name="T41" fmla="*/ 82 h 94"/>
                <a:gd name="T42" fmla="*/ 82 w 112"/>
                <a:gd name="T43" fmla="*/ 79 h 94"/>
                <a:gd name="T44" fmla="*/ 78 w 112"/>
                <a:gd name="T45" fmla="*/ 78 h 94"/>
                <a:gd name="T46" fmla="*/ 75 w 112"/>
                <a:gd name="T47" fmla="*/ 73 h 94"/>
                <a:gd name="T48" fmla="*/ 72 w 112"/>
                <a:gd name="T49" fmla="*/ 67 h 94"/>
                <a:gd name="T50" fmla="*/ 78 w 112"/>
                <a:gd name="T51" fmla="*/ 66 h 94"/>
                <a:gd name="T52" fmla="*/ 85 w 112"/>
                <a:gd name="T53" fmla="*/ 68 h 94"/>
                <a:gd name="T54" fmla="*/ 88 w 112"/>
                <a:gd name="T55" fmla="*/ 68 h 94"/>
                <a:gd name="T56" fmla="*/ 93 w 112"/>
                <a:gd name="T57" fmla="*/ 65 h 94"/>
                <a:gd name="T58" fmla="*/ 103 w 112"/>
                <a:gd name="T59" fmla="*/ 61 h 94"/>
                <a:gd name="T60" fmla="*/ 105 w 112"/>
                <a:gd name="T61" fmla="*/ 58 h 94"/>
                <a:gd name="T62" fmla="*/ 100 w 112"/>
                <a:gd name="T63" fmla="*/ 52 h 94"/>
                <a:gd name="T64" fmla="*/ 101 w 112"/>
                <a:gd name="T65" fmla="*/ 48 h 94"/>
                <a:gd name="T66" fmla="*/ 105 w 112"/>
                <a:gd name="T67" fmla="*/ 44 h 94"/>
                <a:gd name="T68" fmla="*/ 106 w 112"/>
                <a:gd name="T69" fmla="*/ 39 h 94"/>
                <a:gd name="T70" fmla="*/ 109 w 112"/>
                <a:gd name="T71" fmla="*/ 34 h 94"/>
                <a:gd name="T72" fmla="*/ 112 w 112"/>
                <a:gd name="T73" fmla="*/ 30 h 94"/>
                <a:gd name="T74" fmla="*/ 100 w 112"/>
                <a:gd name="T75" fmla="*/ 29 h 94"/>
                <a:gd name="T76" fmla="*/ 102 w 112"/>
                <a:gd name="T77" fmla="*/ 22 h 94"/>
                <a:gd name="T78" fmla="*/ 90 w 112"/>
                <a:gd name="T79" fmla="*/ 18 h 94"/>
                <a:gd name="T80" fmla="*/ 91 w 112"/>
                <a:gd name="T81" fmla="*/ 13 h 94"/>
                <a:gd name="T82" fmla="*/ 85 w 112"/>
                <a:gd name="T83" fmla="*/ 11 h 94"/>
                <a:gd name="T84" fmla="*/ 69 w 112"/>
                <a:gd name="T85" fmla="*/ 17 h 94"/>
                <a:gd name="T86" fmla="*/ 54 w 112"/>
                <a:gd name="T87" fmla="*/ 12 h 94"/>
                <a:gd name="T88" fmla="*/ 43 w 112"/>
                <a:gd name="T89" fmla="*/ 11 h 94"/>
                <a:gd name="T90" fmla="*/ 37 w 112"/>
                <a:gd name="T91" fmla="*/ 4 h 94"/>
                <a:gd name="T92" fmla="*/ 30 w 112"/>
                <a:gd name="T93" fmla="*/ 0 h 94"/>
                <a:gd name="T94" fmla="*/ 28 w 112"/>
                <a:gd name="T95" fmla="*/ 5 h 94"/>
                <a:gd name="T96" fmla="*/ 17 w 112"/>
                <a:gd name="T97" fmla="*/ 11 h 94"/>
                <a:gd name="T98" fmla="*/ 20 w 112"/>
                <a:gd name="T99" fmla="*/ 23 h 94"/>
                <a:gd name="T100" fmla="*/ 11 w 112"/>
                <a:gd name="T101" fmla="*/ 20 h 94"/>
                <a:gd name="T102" fmla="*/ 15 w 112"/>
                <a:gd name="T103" fmla="*/ 10 h 94"/>
                <a:gd name="T104" fmla="*/ 14 w 112"/>
                <a:gd name="T105" fmla="*/ 4 h 94"/>
                <a:gd name="T106" fmla="*/ 11 w 112"/>
                <a:gd name="T107" fmla="*/ 6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2" h="94">
                  <a:moveTo>
                    <a:pt x="11" y="6"/>
                  </a:moveTo>
                  <a:cubicBezTo>
                    <a:pt x="9" y="9"/>
                    <a:pt x="4" y="12"/>
                    <a:pt x="4" y="15"/>
                  </a:cubicBezTo>
                  <a:cubicBezTo>
                    <a:pt x="4" y="18"/>
                    <a:pt x="4" y="19"/>
                    <a:pt x="3" y="21"/>
                  </a:cubicBezTo>
                  <a:cubicBezTo>
                    <a:pt x="2" y="22"/>
                    <a:pt x="0" y="25"/>
                    <a:pt x="2" y="25"/>
                  </a:cubicBezTo>
                  <a:cubicBezTo>
                    <a:pt x="4" y="24"/>
                    <a:pt x="6" y="24"/>
                    <a:pt x="6" y="26"/>
                  </a:cubicBezTo>
                  <a:cubicBezTo>
                    <a:pt x="6" y="28"/>
                    <a:pt x="9" y="29"/>
                    <a:pt x="9" y="32"/>
                  </a:cubicBezTo>
                  <a:cubicBezTo>
                    <a:pt x="9" y="35"/>
                    <a:pt x="7" y="42"/>
                    <a:pt x="14" y="42"/>
                  </a:cubicBezTo>
                  <a:cubicBezTo>
                    <a:pt x="21" y="42"/>
                    <a:pt x="25" y="40"/>
                    <a:pt x="28" y="43"/>
                  </a:cubicBezTo>
                  <a:cubicBezTo>
                    <a:pt x="31" y="47"/>
                    <a:pt x="35" y="49"/>
                    <a:pt x="39" y="48"/>
                  </a:cubicBezTo>
                  <a:cubicBezTo>
                    <a:pt x="44" y="48"/>
                    <a:pt x="51" y="47"/>
                    <a:pt x="49" y="51"/>
                  </a:cubicBezTo>
                  <a:cubicBezTo>
                    <a:pt x="46" y="55"/>
                    <a:pt x="45" y="63"/>
                    <a:pt x="47" y="66"/>
                  </a:cubicBezTo>
                  <a:cubicBezTo>
                    <a:pt x="49" y="68"/>
                    <a:pt x="52" y="70"/>
                    <a:pt x="50" y="72"/>
                  </a:cubicBezTo>
                  <a:cubicBezTo>
                    <a:pt x="48" y="74"/>
                    <a:pt x="47" y="76"/>
                    <a:pt x="50" y="78"/>
                  </a:cubicBezTo>
                  <a:cubicBezTo>
                    <a:pt x="52" y="79"/>
                    <a:pt x="51" y="81"/>
                    <a:pt x="51" y="82"/>
                  </a:cubicBezTo>
                  <a:cubicBezTo>
                    <a:pt x="51" y="82"/>
                    <a:pt x="51" y="82"/>
                    <a:pt x="50" y="83"/>
                  </a:cubicBezTo>
                  <a:cubicBezTo>
                    <a:pt x="53" y="86"/>
                    <a:pt x="54" y="89"/>
                    <a:pt x="56" y="91"/>
                  </a:cubicBezTo>
                  <a:cubicBezTo>
                    <a:pt x="59" y="93"/>
                    <a:pt x="59" y="94"/>
                    <a:pt x="61" y="93"/>
                  </a:cubicBezTo>
                  <a:cubicBezTo>
                    <a:pt x="63" y="92"/>
                    <a:pt x="64" y="91"/>
                    <a:pt x="65" y="92"/>
                  </a:cubicBezTo>
                  <a:cubicBezTo>
                    <a:pt x="67" y="93"/>
                    <a:pt x="69" y="91"/>
                    <a:pt x="71" y="89"/>
                  </a:cubicBezTo>
                  <a:cubicBezTo>
                    <a:pt x="73" y="87"/>
                    <a:pt x="75" y="89"/>
                    <a:pt x="76" y="86"/>
                  </a:cubicBezTo>
                  <a:cubicBezTo>
                    <a:pt x="77" y="84"/>
                    <a:pt x="78" y="82"/>
                    <a:pt x="81" y="82"/>
                  </a:cubicBezTo>
                  <a:cubicBezTo>
                    <a:pt x="83" y="81"/>
                    <a:pt x="83" y="79"/>
                    <a:pt x="82" y="79"/>
                  </a:cubicBezTo>
                  <a:cubicBezTo>
                    <a:pt x="80" y="79"/>
                    <a:pt x="78" y="81"/>
                    <a:pt x="78" y="78"/>
                  </a:cubicBezTo>
                  <a:cubicBezTo>
                    <a:pt x="78" y="74"/>
                    <a:pt x="75" y="75"/>
                    <a:pt x="75" y="73"/>
                  </a:cubicBezTo>
                  <a:cubicBezTo>
                    <a:pt x="75" y="70"/>
                    <a:pt x="75" y="68"/>
                    <a:pt x="72" y="67"/>
                  </a:cubicBezTo>
                  <a:cubicBezTo>
                    <a:pt x="69" y="65"/>
                    <a:pt x="76" y="64"/>
                    <a:pt x="78" y="66"/>
                  </a:cubicBezTo>
                  <a:cubicBezTo>
                    <a:pt x="79" y="67"/>
                    <a:pt x="84" y="66"/>
                    <a:pt x="85" y="68"/>
                  </a:cubicBezTo>
                  <a:cubicBezTo>
                    <a:pt x="85" y="70"/>
                    <a:pt x="88" y="71"/>
                    <a:pt x="88" y="68"/>
                  </a:cubicBezTo>
                  <a:cubicBezTo>
                    <a:pt x="88" y="66"/>
                    <a:pt x="91" y="65"/>
                    <a:pt x="93" y="65"/>
                  </a:cubicBezTo>
                  <a:cubicBezTo>
                    <a:pt x="96" y="66"/>
                    <a:pt x="101" y="62"/>
                    <a:pt x="103" y="61"/>
                  </a:cubicBezTo>
                  <a:cubicBezTo>
                    <a:pt x="104" y="61"/>
                    <a:pt x="105" y="59"/>
                    <a:pt x="105" y="58"/>
                  </a:cubicBezTo>
                  <a:cubicBezTo>
                    <a:pt x="104" y="56"/>
                    <a:pt x="101" y="53"/>
                    <a:pt x="100" y="52"/>
                  </a:cubicBezTo>
                  <a:cubicBezTo>
                    <a:pt x="98" y="50"/>
                    <a:pt x="101" y="50"/>
                    <a:pt x="101" y="48"/>
                  </a:cubicBezTo>
                  <a:cubicBezTo>
                    <a:pt x="101" y="45"/>
                    <a:pt x="101" y="44"/>
                    <a:pt x="105" y="44"/>
                  </a:cubicBezTo>
                  <a:cubicBezTo>
                    <a:pt x="108" y="43"/>
                    <a:pt x="108" y="41"/>
                    <a:pt x="106" y="39"/>
                  </a:cubicBezTo>
                  <a:cubicBezTo>
                    <a:pt x="104" y="38"/>
                    <a:pt x="107" y="35"/>
                    <a:pt x="109" y="34"/>
                  </a:cubicBezTo>
                  <a:cubicBezTo>
                    <a:pt x="110" y="33"/>
                    <a:pt x="111" y="32"/>
                    <a:pt x="112" y="30"/>
                  </a:cubicBezTo>
                  <a:cubicBezTo>
                    <a:pt x="108" y="29"/>
                    <a:pt x="102" y="29"/>
                    <a:pt x="100" y="29"/>
                  </a:cubicBezTo>
                  <a:cubicBezTo>
                    <a:pt x="97" y="29"/>
                    <a:pt x="102" y="25"/>
                    <a:pt x="102" y="22"/>
                  </a:cubicBezTo>
                  <a:cubicBezTo>
                    <a:pt x="102" y="19"/>
                    <a:pt x="94" y="19"/>
                    <a:pt x="90" y="18"/>
                  </a:cubicBezTo>
                  <a:cubicBezTo>
                    <a:pt x="87" y="17"/>
                    <a:pt x="88" y="14"/>
                    <a:pt x="91" y="13"/>
                  </a:cubicBezTo>
                  <a:cubicBezTo>
                    <a:pt x="95" y="13"/>
                    <a:pt x="89" y="11"/>
                    <a:pt x="85" y="11"/>
                  </a:cubicBezTo>
                  <a:cubicBezTo>
                    <a:pt x="80" y="12"/>
                    <a:pt x="73" y="15"/>
                    <a:pt x="69" y="17"/>
                  </a:cubicBezTo>
                  <a:cubicBezTo>
                    <a:pt x="65" y="19"/>
                    <a:pt x="58" y="11"/>
                    <a:pt x="54" y="12"/>
                  </a:cubicBezTo>
                  <a:cubicBezTo>
                    <a:pt x="49" y="14"/>
                    <a:pt x="43" y="14"/>
                    <a:pt x="43" y="11"/>
                  </a:cubicBezTo>
                  <a:cubicBezTo>
                    <a:pt x="44" y="7"/>
                    <a:pt x="42" y="4"/>
                    <a:pt x="37" y="4"/>
                  </a:cubicBezTo>
                  <a:cubicBezTo>
                    <a:pt x="33" y="5"/>
                    <a:pt x="34" y="0"/>
                    <a:pt x="30" y="0"/>
                  </a:cubicBezTo>
                  <a:cubicBezTo>
                    <a:pt x="27" y="0"/>
                    <a:pt x="30" y="4"/>
                    <a:pt x="28" y="5"/>
                  </a:cubicBezTo>
                  <a:cubicBezTo>
                    <a:pt x="26" y="6"/>
                    <a:pt x="18" y="8"/>
                    <a:pt x="17" y="11"/>
                  </a:cubicBezTo>
                  <a:cubicBezTo>
                    <a:pt x="17" y="15"/>
                    <a:pt x="21" y="20"/>
                    <a:pt x="20" y="23"/>
                  </a:cubicBezTo>
                  <a:cubicBezTo>
                    <a:pt x="18" y="26"/>
                    <a:pt x="13" y="24"/>
                    <a:pt x="11" y="20"/>
                  </a:cubicBezTo>
                  <a:cubicBezTo>
                    <a:pt x="10" y="17"/>
                    <a:pt x="16" y="12"/>
                    <a:pt x="15" y="10"/>
                  </a:cubicBezTo>
                  <a:cubicBezTo>
                    <a:pt x="14" y="8"/>
                    <a:pt x="13" y="6"/>
                    <a:pt x="14" y="4"/>
                  </a:cubicBezTo>
                  <a:cubicBezTo>
                    <a:pt x="13" y="5"/>
                    <a:pt x="12" y="5"/>
                    <a:pt x="11" y="6"/>
                  </a:cubicBezTo>
                  <a:close/>
                </a:path>
              </a:pathLst>
            </a:custGeom>
            <a:grpFill/>
            <a:ln w="9525" cap="flat">
              <a:solidFill>
                <a:schemeClr val="bg1">
                  <a:lumMod val="85000"/>
                </a:schemeClr>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2400" dirty="0"/>
            </a:p>
          </p:txBody>
        </p:sp>
        <p:sp>
          <p:nvSpPr>
            <p:cNvPr id="147" name="Freeform 118">
              <a:extLst>
                <a:ext uri="{FF2B5EF4-FFF2-40B4-BE49-F238E27FC236}">
                  <a16:creationId xmlns:a16="http://schemas.microsoft.com/office/drawing/2014/main" id="{4BA58CB2-BC9C-4000-901B-7154CE32AAA5}"/>
                </a:ext>
              </a:extLst>
            </p:cNvPr>
            <p:cNvSpPr>
              <a:spLocks/>
            </p:cNvSpPr>
            <p:nvPr/>
          </p:nvSpPr>
          <p:spPr bwMode="auto">
            <a:xfrm>
              <a:off x="3167063" y="2968625"/>
              <a:ext cx="84138" cy="92075"/>
            </a:xfrm>
            <a:custGeom>
              <a:avLst/>
              <a:gdLst>
                <a:gd name="T0" fmla="*/ 8 w 34"/>
                <a:gd name="T1" fmla="*/ 7 h 36"/>
                <a:gd name="T2" fmla="*/ 5 w 34"/>
                <a:gd name="T3" fmla="*/ 11 h 36"/>
                <a:gd name="T4" fmla="*/ 1 w 34"/>
                <a:gd name="T5" fmla="*/ 18 h 36"/>
                <a:gd name="T6" fmla="*/ 8 w 34"/>
                <a:gd name="T7" fmla="*/ 26 h 36"/>
                <a:gd name="T8" fmla="*/ 13 w 34"/>
                <a:gd name="T9" fmla="*/ 35 h 36"/>
                <a:gd name="T10" fmla="*/ 17 w 34"/>
                <a:gd name="T11" fmla="*/ 36 h 36"/>
                <a:gd name="T12" fmla="*/ 20 w 34"/>
                <a:gd name="T13" fmla="*/ 31 h 36"/>
                <a:gd name="T14" fmla="*/ 29 w 34"/>
                <a:gd name="T15" fmla="*/ 31 h 36"/>
                <a:gd name="T16" fmla="*/ 30 w 34"/>
                <a:gd name="T17" fmla="*/ 32 h 36"/>
                <a:gd name="T18" fmla="*/ 32 w 34"/>
                <a:gd name="T19" fmla="*/ 28 h 36"/>
                <a:gd name="T20" fmla="*/ 31 w 34"/>
                <a:gd name="T21" fmla="*/ 17 h 36"/>
                <a:gd name="T22" fmla="*/ 33 w 34"/>
                <a:gd name="T23" fmla="*/ 8 h 36"/>
                <a:gd name="T24" fmla="*/ 34 w 34"/>
                <a:gd name="T25" fmla="*/ 4 h 36"/>
                <a:gd name="T26" fmla="*/ 26 w 34"/>
                <a:gd name="T27" fmla="*/ 2 h 36"/>
                <a:gd name="T28" fmla="*/ 16 w 34"/>
                <a:gd name="T29" fmla="*/ 2 h 36"/>
                <a:gd name="T30" fmla="*/ 10 w 34"/>
                <a:gd name="T31" fmla="*/ 2 h 36"/>
                <a:gd name="T32" fmla="*/ 9 w 34"/>
                <a:gd name="T33" fmla="*/ 2 h 36"/>
                <a:gd name="T34" fmla="*/ 8 w 34"/>
                <a:gd name="T35" fmla="*/ 7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 h="36">
                  <a:moveTo>
                    <a:pt x="8" y="7"/>
                  </a:moveTo>
                  <a:cubicBezTo>
                    <a:pt x="9" y="10"/>
                    <a:pt x="7" y="11"/>
                    <a:pt x="5" y="11"/>
                  </a:cubicBezTo>
                  <a:cubicBezTo>
                    <a:pt x="2" y="11"/>
                    <a:pt x="3" y="17"/>
                    <a:pt x="1" y="18"/>
                  </a:cubicBezTo>
                  <a:cubicBezTo>
                    <a:pt x="0" y="19"/>
                    <a:pt x="7" y="23"/>
                    <a:pt x="8" y="26"/>
                  </a:cubicBezTo>
                  <a:cubicBezTo>
                    <a:pt x="9" y="28"/>
                    <a:pt x="11" y="32"/>
                    <a:pt x="13" y="35"/>
                  </a:cubicBezTo>
                  <a:cubicBezTo>
                    <a:pt x="14" y="36"/>
                    <a:pt x="16" y="36"/>
                    <a:pt x="17" y="36"/>
                  </a:cubicBezTo>
                  <a:cubicBezTo>
                    <a:pt x="19" y="34"/>
                    <a:pt x="17" y="30"/>
                    <a:pt x="20" y="31"/>
                  </a:cubicBezTo>
                  <a:cubicBezTo>
                    <a:pt x="23" y="31"/>
                    <a:pt x="28" y="29"/>
                    <a:pt x="29" y="31"/>
                  </a:cubicBezTo>
                  <a:cubicBezTo>
                    <a:pt x="29" y="31"/>
                    <a:pt x="30" y="32"/>
                    <a:pt x="30" y="32"/>
                  </a:cubicBezTo>
                  <a:cubicBezTo>
                    <a:pt x="31" y="30"/>
                    <a:pt x="32" y="29"/>
                    <a:pt x="32" y="28"/>
                  </a:cubicBezTo>
                  <a:cubicBezTo>
                    <a:pt x="33" y="27"/>
                    <a:pt x="33" y="21"/>
                    <a:pt x="31" y="17"/>
                  </a:cubicBezTo>
                  <a:cubicBezTo>
                    <a:pt x="30" y="14"/>
                    <a:pt x="31" y="9"/>
                    <a:pt x="33" y="8"/>
                  </a:cubicBezTo>
                  <a:cubicBezTo>
                    <a:pt x="33" y="8"/>
                    <a:pt x="34" y="6"/>
                    <a:pt x="34" y="4"/>
                  </a:cubicBezTo>
                  <a:cubicBezTo>
                    <a:pt x="32" y="3"/>
                    <a:pt x="29" y="2"/>
                    <a:pt x="26" y="2"/>
                  </a:cubicBezTo>
                  <a:cubicBezTo>
                    <a:pt x="22" y="2"/>
                    <a:pt x="18" y="4"/>
                    <a:pt x="16" y="2"/>
                  </a:cubicBezTo>
                  <a:cubicBezTo>
                    <a:pt x="14" y="0"/>
                    <a:pt x="12" y="0"/>
                    <a:pt x="10" y="2"/>
                  </a:cubicBezTo>
                  <a:cubicBezTo>
                    <a:pt x="10" y="2"/>
                    <a:pt x="9" y="2"/>
                    <a:pt x="9" y="2"/>
                  </a:cubicBezTo>
                  <a:cubicBezTo>
                    <a:pt x="8" y="4"/>
                    <a:pt x="8" y="6"/>
                    <a:pt x="8" y="7"/>
                  </a:cubicBezTo>
                  <a:close/>
                </a:path>
              </a:pathLst>
            </a:custGeom>
            <a:grpFill/>
            <a:ln w="9525" cap="flat">
              <a:solidFill>
                <a:schemeClr val="bg1">
                  <a:lumMod val="85000"/>
                </a:schemeClr>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2400" dirty="0"/>
            </a:p>
          </p:txBody>
        </p:sp>
        <p:sp>
          <p:nvSpPr>
            <p:cNvPr id="148" name="Freeform 119">
              <a:extLst>
                <a:ext uri="{FF2B5EF4-FFF2-40B4-BE49-F238E27FC236}">
                  <a16:creationId xmlns:a16="http://schemas.microsoft.com/office/drawing/2014/main" id="{745089ED-065B-4049-BD80-DD756A85D645}"/>
                </a:ext>
              </a:extLst>
            </p:cNvPr>
            <p:cNvSpPr>
              <a:spLocks/>
            </p:cNvSpPr>
            <p:nvPr/>
          </p:nvSpPr>
          <p:spPr bwMode="auto">
            <a:xfrm>
              <a:off x="3098801" y="2924175"/>
              <a:ext cx="100013" cy="147638"/>
            </a:xfrm>
            <a:custGeom>
              <a:avLst/>
              <a:gdLst>
                <a:gd name="T0" fmla="*/ 11 w 40"/>
                <a:gd name="T1" fmla="*/ 4 h 59"/>
                <a:gd name="T2" fmla="*/ 8 w 40"/>
                <a:gd name="T3" fmla="*/ 9 h 59"/>
                <a:gd name="T4" fmla="*/ 7 w 40"/>
                <a:gd name="T5" fmla="*/ 14 h 59"/>
                <a:gd name="T6" fmla="*/ 3 w 40"/>
                <a:gd name="T7" fmla="*/ 18 h 59"/>
                <a:gd name="T8" fmla="*/ 2 w 40"/>
                <a:gd name="T9" fmla="*/ 22 h 59"/>
                <a:gd name="T10" fmla="*/ 7 w 40"/>
                <a:gd name="T11" fmla="*/ 28 h 59"/>
                <a:gd name="T12" fmla="*/ 10 w 40"/>
                <a:gd name="T13" fmla="*/ 27 h 59"/>
                <a:gd name="T14" fmla="*/ 14 w 40"/>
                <a:gd name="T15" fmla="*/ 33 h 59"/>
                <a:gd name="T16" fmla="*/ 14 w 40"/>
                <a:gd name="T17" fmla="*/ 40 h 59"/>
                <a:gd name="T18" fmla="*/ 16 w 40"/>
                <a:gd name="T19" fmla="*/ 54 h 59"/>
                <a:gd name="T20" fmla="*/ 25 w 40"/>
                <a:gd name="T21" fmla="*/ 57 h 59"/>
                <a:gd name="T22" fmla="*/ 30 w 40"/>
                <a:gd name="T23" fmla="*/ 55 h 59"/>
                <a:gd name="T24" fmla="*/ 34 w 40"/>
                <a:gd name="T25" fmla="*/ 53 h 59"/>
                <a:gd name="T26" fmla="*/ 40 w 40"/>
                <a:gd name="T27" fmla="*/ 53 h 59"/>
                <a:gd name="T28" fmla="*/ 35 w 40"/>
                <a:gd name="T29" fmla="*/ 44 h 59"/>
                <a:gd name="T30" fmla="*/ 28 w 40"/>
                <a:gd name="T31" fmla="*/ 36 h 59"/>
                <a:gd name="T32" fmla="*/ 32 w 40"/>
                <a:gd name="T33" fmla="*/ 29 h 59"/>
                <a:gd name="T34" fmla="*/ 35 w 40"/>
                <a:gd name="T35" fmla="*/ 25 h 59"/>
                <a:gd name="T36" fmla="*/ 36 w 40"/>
                <a:gd name="T37" fmla="*/ 20 h 59"/>
                <a:gd name="T38" fmla="*/ 29 w 40"/>
                <a:gd name="T39" fmla="*/ 14 h 59"/>
                <a:gd name="T40" fmla="*/ 25 w 40"/>
                <a:gd name="T41" fmla="*/ 9 h 59"/>
                <a:gd name="T42" fmla="*/ 17 w 40"/>
                <a:gd name="T43" fmla="*/ 2 h 59"/>
                <a:gd name="T44" fmla="*/ 14 w 40"/>
                <a:gd name="T45" fmla="*/ 0 h 59"/>
                <a:gd name="T46" fmla="*/ 11 w 40"/>
                <a:gd name="T47" fmla="*/ 4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0" h="59">
                  <a:moveTo>
                    <a:pt x="11" y="4"/>
                  </a:moveTo>
                  <a:cubicBezTo>
                    <a:pt x="9" y="5"/>
                    <a:pt x="6" y="8"/>
                    <a:pt x="8" y="9"/>
                  </a:cubicBezTo>
                  <a:cubicBezTo>
                    <a:pt x="10" y="11"/>
                    <a:pt x="10" y="13"/>
                    <a:pt x="7" y="14"/>
                  </a:cubicBezTo>
                  <a:cubicBezTo>
                    <a:pt x="3" y="14"/>
                    <a:pt x="3" y="15"/>
                    <a:pt x="3" y="18"/>
                  </a:cubicBezTo>
                  <a:cubicBezTo>
                    <a:pt x="3" y="20"/>
                    <a:pt x="0" y="20"/>
                    <a:pt x="2" y="22"/>
                  </a:cubicBezTo>
                  <a:cubicBezTo>
                    <a:pt x="3" y="23"/>
                    <a:pt x="6" y="26"/>
                    <a:pt x="7" y="28"/>
                  </a:cubicBezTo>
                  <a:cubicBezTo>
                    <a:pt x="8" y="27"/>
                    <a:pt x="9" y="26"/>
                    <a:pt x="10" y="27"/>
                  </a:cubicBezTo>
                  <a:cubicBezTo>
                    <a:pt x="14" y="27"/>
                    <a:pt x="11" y="32"/>
                    <a:pt x="14" y="33"/>
                  </a:cubicBezTo>
                  <a:cubicBezTo>
                    <a:pt x="16" y="35"/>
                    <a:pt x="16" y="39"/>
                    <a:pt x="14" y="40"/>
                  </a:cubicBezTo>
                  <a:cubicBezTo>
                    <a:pt x="12" y="42"/>
                    <a:pt x="12" y="50"/>
                    <a:pt x="16" y="54"/>
                  </a:cubicBezTo>
                  <a:cubicBezTo>
                    <a:pt x="20" y="59"/>
                    <a:pt x="24" y="58"/>
                    <a:pt x="25" y="57"/>
                  </a:cubicBezTo>
                  <a:cubicBezTo>
                    <a:pt x="26" y="56"/>
                    <a:pt x="29" y="57"/>
                    <a:pt x="30" y="55"/>
                  </a:cubicBezTo>
                  <a:cubicBezTo>
                    <a:pt x="31" y="53"/>
                    <a:pt x="32" y="56"/>
                    <a:pt x="34" y="53"/>
                  </a:cubicBezTo>
                  <a:cubicBezTo>
                    <a:pt x="35" y="52"/>
                    <a:pt x="38" y="53"/>
                    <a:pt x="40" y="53"/>
                  </a:cubicBezTo>
                  <a:cubicBezTo>
                    <a:pt x="38" y="50"/>
                    <a:pt x="36" y="46"/>
                    <a:pt x="35" y="44"/>
                  </a:cubicBezTo>
                  <a:cubicBezTo>
                    <a:pt x="34" y="41"/>
                    <a:pt x="27" y="37"/>
                    <a:pt x="28" y="36"/>
                  </a:cubicBezTo>
                  <a:cubicBezTo>
                    <a:pt x="30" y="35"/>
                    <a:pt x="29" y="29"/>
                    <a:pt x="32" y="29"/>
                  </a:cubicBezTo>
                  <a:cubicBezTo>
                    <a:pt x="34" y="29"/>
                    <a:pt x="36" y="28"/>
                    <a:pt x="35" y="25"/>
                  </a:cubicBezTo>
                  <a:cubicBezTo>
                    <a:pt x="35" y="24"/>
                    <a:pt x="35" y="22"/>
                    <a:pt x="36" y="20"/>
                  </a:cubicBezTo>
                  <a:cubicBezTo>
                    <a:pt x="34" y="20"/>
                    <a:pt x="31" y="14"/>
                    <a:pt x="29" y="14"/>
                  </a:cubicBezTo>
                  <a:cubicBezTo>
                    <a:pt x="27" y="14"/>
                    <a:pt x="24" y="12"/>
                    <a:pt x="25" y="9"/>
                  </a:cubicBezTo>
                  <a:cubicBezTo>
                    <a:pt x="25" y="6"/>
                    <a:pt x="20" y="5"/>
                    <a:pt x="17" y="2"/>
                  </a:cubicBezTo>
                  <a:cubicBezTo>
                    <a:pt x="16" y="1"/>
                    <a:pt x="15" y="1"/>
                    <a:pt x="14" y="0"/>
                  </a:cubicBezTo>
                  <a:cubicBezTo>
                    <a:pt x="13" y="2"/>
                    <a:pt x="12" y="3"/>
                    <a:pt x="11" y="4"/>
                  </a:cubicBezTo>
                  <a:close/>
                </a:path>
              </a:pathLst>
            </a:custGeom>
            <a:grpFill/>
            <a:ln w="9525" cap="flat">
              <a:solidFill>
                <a:schemeClr val="bg1">
                  <a:lumMod val="85000"/>
                </a:schemeClr>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2400" dirty="0"/>
            </a:p>
          </p:txBody>
        </p:sp>
        <p:sp>
          <p:nvSpPr>
            <p:cNvPr id="149" name="Freeform 120">
              <a:extLst>
                <a:ext uri="{FF2B5EF4-FFF2-40B4-BE49-F238E27FC236}">
                  <a16:creationId xmlns:a16="http://schemas.microsoft.com/office/drawing/2014/main" id="{55135011-352C-42B4-8FBC-397FDAAC98BE}"/>
                </a:ext>
              </a:extLst>
            </p:cNvPr>
            <p:cNvSpPr>
              <a:spLocks/>
            </p:cNvSpPr>
            <p:nvPr/>
          </p:nvSpPr>
          <p:spPr bwMode="auto">
            <a:xfrm>
              <a:off x="3241676" y="2979738"/>
              <a:ext cx="63500" cy="77788"/>
            </a:xfrm>
            <a:custGeom>
              <a:avLst/>
              <a:gdLst>
                <a:gd name="T0" fmla="*/ 1 w 25"/>
                <a:gd name="T1" fmla="*/ 13 h 31"/>
                <a:gd name="T2" fmla="*/ 2 w 25"/>
                <a:gd name="T3" fmla="*/ 24 h 31"/>
                <a:gd name="T4" fmla="*/ 0 w 25"/>
                <a:gd name="T5" fmla="*/ 28 h 31"/>
                <a:gd name="T6" fmla="*/ 7 w 25"/>
                <a:gd name="T7" fmla="*/ 29 h 31"/>
                <a:gd name="T8" fmla="*/ 16 w 25"/>
                <a:gd name="T9" fmla="*/ 26 h 31"/>
                <a:gd name="T10" fmla="*/ 25 w 25"/>
                <a:gd name="T11" fmla="*/ 13 h 31"/>
                <a:gd name="T12" fmla="*/ 25 w 25"/>
                <a:gd name="T13" fmla="*/ 13 h 31"/>
                <a:gd name="T14" fmla="*/ 11 w 25"/>
                <a:gd name="T15" fmla="*/ 2 h 31"/>
                <a:gd name="T16" fmla="*/ 4 w 25"/>
                <a:gd name="T17" fmla="*/ 0 h 31"/>
                <a:gd name="T18" fmla="*/ 3 w 25"/>
                <a:gd name="T19" fmla="*/ 4 h 31"/>
                <a:gd name="T20" fmla="*/ 1 w 25"/>
                <a:gd name="T21" fmla="*/ 13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 h="31">
                  <a:moveTo>
                    <a:pt x="1" y="13"/>
                  </a:moveTo>
                  <a:cubicBezTo>
                    <a:pt x="3" y="17"/>
                    <a:pt x="3" y="23"/>
                    <a:pt x="2" y="24"/>
                  </a:cubicBezTo>
                  <a:cubicBezTo>
                    <a:pt x="2" y="25"/>
                    <a:pt x="1" y="26"/>
                    <a:pt x="0" y="28"/>
                  </a:cubicBezTo>
                  <a:cubicBezTo>
                    <a:pt x="1" y="29"/>
                    <a:pt x="3" y="30"/>
                    <a:pt x="7" y="29"/>
                  </a:cubicBezTo>
                  <a:cubicBezTo>
                    <a:pt x="12" y="28"/>
                    <a:pt x="14" y="31"/>
                    <a:pt x="16" y="26"/>
                  </a:cubicBezTo>
                  <a:cubicBezTo>
                    <a:pt x="17" y="22"/>
                    <a:pt x="22" y="16"/>
                    <a:pt x="25" y="13"/>
                  </a:cubicBezTo>
                  <a:cubicBezTo>
                    <a:pt x="25" y="13"/>
                    <a:pt x="25" y="13"/>
                    <a:pt x="25" y="13"/>
                  </a:cubicBezTo>
                  <a:cubicBezTo>
                    <a:pt x="22" y="11"/>
                    <a:pt x="16" y="3"/>
                    <a:pt x="11" y="2"/>
                  </a:cubicBezTo>
                  <a:cubicBezTo>
                    <a:pt x="9" y="2"/>
                    <a:pt x="7" y="1"/>
                    <a:pt x="4" y="0"/>
                  </a:cubicBezTo>
                  <a:cubicBezTo>
                    <a:pt x="4" y="2"/>
                    <a:pt x="3" y="4"/>
                    <a:pt x="3" y="4"/>
                  </a:cubicBezTo>
                  <a:cubicBezTo>
                    <a:pt x="1" y="5"/>
                    <a:pt x="0" y="10"/>
                    <a:pt x="1" y="13"/>
                  </a:cubicBezTo>
                  <a:close/>
                </a:path>
              </a:pathLst>
            </a:custGeom>
            <a:grpFill/>
            <a:ln w="9525" cap="flat">
              <a:solidFill>
                <a:schemeClr val="bg1">
                  <a:lumMod val="85000"/>
                </a:schemeClr>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2400" dirty="0"/>
            </a:p>
          </p:txBody>
        </p:sp>
        <p:sp>
          <p:nvSpPr>
            <p:cNvPr id="150" name="Freeform 121">
              <a:extLst>
                <a:ext uri="{FF2B5EF4-FFF2-40B4-BE49-F238E27FC236}">
                  <a16:creationId xmlns:a16="http://schemas.microsoft.com/office/drawing/2014/main" id="{3D1BEFE3-D180-49B3-8D7E-F53D8D673F30}"/>
                </a:ext>
              </a:extLst>
            </p:cNvPr>
            <p:cNvSpPr>
              <a:spLocks/>
            </p:cNvSpPr>
            <p:nvPr/>
          </p:nvSpPr>
          <p:spPr bwMode="auto">
            <a:xfrm>
              <a:off x="2624138" y="2609850"/>
              <a:ext cx="215900" cy="74613"/>
            </a:xfrm>
            <a:custGeom>
              <a:avLst/>
              <a:gdLst>
                <a:gd name="T0" fmla="*/ 69 w 86"/>
                <a:gd name="T1" fmla="*/ 19 h 30"/>
                <a:gd name="T2" fmla="*/ 31 w 86"/>
                <a:gd name="T3" fmla="*/ 3 h 30"/>
                <a:gd name="T4" fmla="*/ 2 w 86"/>
                <a:gd name="T5" fmla="*/ 13 h 30"/>
                <a:gd name="T6" fmla="*/ 16 w 86"/>
                <a:gd name="T7" fmla="*/ 7 h 30"/>
                <a:gd name="T8" fmla="*/ 24 w 86"/>
                <a:gd name="T9" fmla="*/ 10 h 30"/>
                <a:gd name="T10" fmla="*/ 37 w 86"/>
                <a:gd name="T11" fmla="*/ 13 h 30"/>
                <a:gd name="T12" fmla="*/ 54 w 86"/>
                <a:gd name="T13" fmla="*/ 22 h 30"/>
                <a:gd name="T14" fmla="*/ 58 w 86"/>
                <a:gd name="T15" fmla="*/ 28 h 30"/>
                <a:gd name="T16" fmla="*/ 84 w 86"/>
                <a:gd name="T17" fmla="*/ 28 h 30"/>
                <a:gd name="T18" fmla="*/ 69 w 86"/>
                <a:gd name="T19" fmla="*/ 19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 h="30">
                  <a:moveTo>
                    <a:pt x="69" y="19"/>
                  </a:moveTo>
                  <a:cubicBezTo>
                    <a:pt x="64" y="19"/>
                    <a:pt x="47" y="7"/>
                    <a:pt x="31" y="3"/>
                  </a:cubicBezTo>
                  <a:cubicBezTo>
                    <a:pt x="14" y="0"/>
                    <a:pt x="0" y="11"/>
                    <a:pt x="2" y="13"/>
                  </a:cubicBezTo>
                  <a:cubicBezTo>
                    <a:pt x="4" y="16"/>
                    <a:pt x="12" y="10"/>
                    <a:pt x="16" y="7"/>
                  </a:cubicBezTo>
                  <a:cubicBezTo>
                    <a:pt x="20" y="4"/>
                    <a:pt x="23" y="8"/>
                    <a:pt x="24" y="10"/>
                  </a:cubicBezTo>
                  <a:cubicBezTo>
                    <a:pt x="24" y="12"/>
                    <a:pt x="29" y="13"/>
                    <a:pt x="37" y="13"/>
                  </a:cubicBezTo>
                  <a:cubicBezTo>
                    <a:pt x="46" y="13"/>
                    <a:pt x="47" y="20"/>
                    <a:pt x="54" y="22"/>
                  </a:cubicBezTo>
                  <a:cubicBezTo>
                    <a:pt x="62" y="24"/>
                    <a:pt x="54" y="27"/>
                    <a:pt x="58" y="28"/>
                  </a:cubicBezTo>
                  <a:cubicBezTo>
                    <a:pt x="62" y="30"/>
                    <a:pt x="83" y="30"/>
                    <a:pt x="84" y="28"/>
                  </a:cubicBezTo>
                  <a:cubicBezTo>
                    <a:pt x="86" y="26"/>
                    <a:pt x="75" y="19"/>
                    <a:pt x="69" y="19"/>
                  </a:cubicBezTo>
                  <a:close/>
                </a:path>
              </a:pathLst>
            </a:custGeom>
            <a:grpFill/>
            <a:ln w="9525" cap="flat">
              <a:solidFill>
                <a:schemeClr val="bg1">
                  <a:lumMod val="85000"/>
                </a:schemeClr>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2400" dirty="0"/>
            </a:p>
          </p:txBody>
        </p:sp>
        <p:sp>
          <p:nvSpPr>
            <p:cNvPr id="151" name="Freeform 122">
              <a:extLst>
                <a:ext uri="{FF2B5EF4-FFF2-40B4-BE49-F238E27FC236}">
                  <a16:creationId xmlns:a16="http://schemas.microsoft.com/office/drawing/2014/main" id="{9F0B40F2-36BD-485F-AD5A-970F4A6213FA}"/>
                </a:ext>
              </a:extLst>
            </p:cNvPr>
            <p:cNvSpPr>
              <a:spLocks/>
            </p:cNvSpPr>
            <p:nvPr/>
          </p:nvSpPr>
          <p:spPr bwMode="auto">
            <a:xfrm>
              <a:off x="2746376" y="2709863"/>
              <a:ext cx="50800" cy="25400"/>
            </a:xfrm>
            <a:custGeom>
              <a:avLst/>
              <a:gdLst>
                <a:gd name="T0" fmla="*/ 2 w 20"/>
                <a:gd name="T1" fmla="*/ 3 h 10"/>
                <a:gd name="T2" fmla="*/ 19 w 20"/>
                <a:gd name="T3" fmla="*/ 6 h 10"/>
                <a:gd name="T4" fmla="*/ 2 w 20"/>
                <a:gd name="T5" fmla="*/ 3 h 10"/>
              </a:gdLst>
              <a:ahLst/>
              <a:cxnLst>
                <a:cxn ang="0">
                  <a:pos x="T0" y="T1"/>
                </a:cxn>
                <a:cxn ang="0">
                  <a:pos x="T2" y="T3"/>
                </a:cxn>
                <a:cxn ang="0">
                  <a:pos x="T4" y="T5"/>
                </a:cxn>
              </a:cxnLst>
              <a:rect l="0" t="0" r="r" b="b"/>
              <a:pathLst>
                <a:path w="20" h="10">
                  <a:moveTo>
                    <a:pt x="2" y="3"/>
                  </a:moveTo>
                  <a:cubicBezTo>
                    <a:pt x="4" y="6"/>
                    <a:pt x="17" y="10"/>
                    <a:pt x="19" y="6"/>
                  </a:cubicBezTo>
                  <a:cubicBezTo>
                    <a:pt x="20" y="3"/>
                    <a:pt x="0" y="0"/>
                    <a:pt x="2" y="3"/>
                  </a:cubicBezTo>
                  <a:close/>
                </a:path>
              </a:pathLst>
            </a:custGeom>
            <a:grpFill/>
            <a:ln w="9525" cap="flat">
              <a:solidFill>
                <a:schemeClr val="bg1">
                  <a:lumMod val="85000"/>
                </a:schemeClr>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2400" dirty="0"/>
            </a:p>
          </p:txBody>
        </p:sp>
        <p:sp>
          <p:nvSpPr>
            <p:cNvPr id="152" name="Freeform 123">
              <a:extLst>
                <a:ext uri="{FF2B5EF4-FFF2-40B4-BE49-F238E27FC236}">
                  <a16:creationId xmlns:a16="http://schemas.microsoft.com/office/drawing/2014/main" id="{53504D9E-97EB-4AE4-9243-2A65EFF311C7}"/>
                </a:ext>
              </a:extLst>
            </p:cNvPr>
            <p:cNvSpPr>
              <a:spLocks/>
            </p:cNvSpPr>
            <p:nvPr/>
          </p:nvSpPr>
          <p:spPr bwMode="auto">
            <a:xfrm>
              <a:off x="2974976" y="2708275"/>
              <a:ext cx="46038" cy="23813"/>
            </a:xfrm>
            <a:custGeom>
              <a:avLst/>
              <a:gdLst>
                <a:gd name="T0" fmla="*/ 3 w 18"/>
                <a:gd name="T1" fmla="*/ 5 h 10"/>
                <a:gd name="T2" fmla="*/ 16 w 18"/>
                <a:gd name="T3" fmla="*/ 5 h 10"/>
                <a:gd name="T4" fmla="*/ 3 w 18"/>
                <a:gd name="T5" fmla="*/ 5 h 10"/>
              </a:gdLst>
              <a:ahLst/>
              <a:cxnLst>
                <a:cxn ang="0">
                  <a:pos x="T0" y="T1"/>
                </a:cxn>
                <a:cxn ang="0">
                  <a:pos x="T2" y="T3"/>
                </a:cxn>
                <a:cxn ang="0">
                  <a:pos x="T4" y="T5"/>
                </a:cxn>
              </a:cxnLst>
              <a:rect l="0" t="0" r="r" b="b"/>
              <a:pathLst>
                <a:path w="18" h="10">
                  <a:moveTo>
                    <a:pt x="3" y="5"/>
                  </a:moveTo>
                  <a:cubicBezTo>
                    <a:pt x="6" y="10"/>
                    <a:pt x="15" y="7"/>
                    <a:pt x="16" y="5"/>
                  </a:cubicBezTo>
                  <a:cubicBezTo>
                    <a:pt x="18" y="2"/>
                    <a:pt x="0" y="0"/>
                    <a:pt x="3" y="5"/>
                  </a:cubicBezTo>
                  <a:close/>
                </a:path>
              </a:pathLst>
            </a:custGeom>
            <a:grpFill/>
            <a:ln w="9525" cap="flat">
              <a:solidFill>
                <a:schemeClr val="bg1">
                  <a:lumMod val="85000"/>
                </a:schemeClr>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2400" dirty="0"/>
            </a:p>
          </p:txBody>
        </p:sp>
        <p:sp>
          <p:nvSpPr>
            <p:cNvPr id="153" name="Freeform 124">
              <a:extLst>
                <a:ext uri="{FF2B5EF4-FFF2-40B4-BE49-F238E27FC236}">
                  <a16:creationId xmlns:a16="http://schemas.microsoft.com/office/drawing/2014/main" id="{F5238429-5142-43B1-9A95-B3A549F994A5}"/>
                </a:ext>
              </a:extLst>
            </p:cNvPr>
            <p:cNvSpPr>
              <a:spLocks noEditPoints="1"/>
            </p:cNvSpPr>
            <p:nvPr/>
          </p:nvSpPr>
          <p:spPr bwMode="auto">
            <a:xfrm>
              <a:off x="3100388" y="4243388"/>
              <a:ext cx="73025" cy="31750"/>
            </a:xfrm>
            <a:custGeom>
              <a:avLst/>
              <a:gdLst>
                <a:gd name="T0" fmla="*/ 28 w 29"/>
                <a:gd name="T1" fmla="*/ 5 h 13"/>
                <a:gd name="T2" fmla="*/ 15 w 29"/>
                <a:gd name="T3" fmla="*/ 11 h 13"/>
                <a:gd name="T4" fmla="*/ 28 w 29"/>
                <a:gd name="T5" fmla="*/ 5 h 13"/>
                <a:gd name="T6" fmla="*/ 13 w 29"/>
                <a:gd name="T7" fmla="*/ 1 h 13"/>
                <a:gd name="T8" fmla="*/ 4 w 29"/>
                <a:gd name="T9" fmla="*/ 10 h 13"/>
                <a:gd name="T10" fmla="*/ 13 w 29"/>
                <a:gd name="T11" fmla="*/ 1 h 13"/>
              </a:gdLst>
              <a:ahLst/>
              <a:cxnLst>
                <a:cxn ang="0">
                  <a:pos x="T0" y="T1"/>
                </a:cxn>
                <a:cxn ang="0">
                  <a:pos x="T2" y="T3"/>
                </a:cxn>
                <a:cxn ang="0">
                  <a:pos x="T4" y="T5"/>
                </a:cxn>
                <a:cxn ang="0">
                  <a:pos x="T6" y="T7"/>
                </a:cxn>
                <a:cxn ang="0">
                  <a:pos x="T8" y="T9"/>
                </a:cxn>
                <a:cxn ang="0">
                  <a:pos x="T10" y="T11"/>
                </a:cxn>
              </a:cxnLst>
              <a:rect l="0" t="0" r="r" b="b"/>
              <a:pathLst>
                <a:path w="29" h="13">
                  <a:moveTo>
                    <a:pt x="28" y="5"/>
                  </a:moveTo>
                  <a:cubicBezTo>
                    <a:pt x="25" y="0"/>
                    <a:pt x="12" y="10"/>
                    <a:pt x="15" y="11"/>
                  </a:cubicBezTo>
                  <a:cubicBezTo>
                    <a:pt x="17" y="13"/>
                    <a:pt x="29" y="8"/>
                    <a:pt x="28" y="5"/>
                  </a:cubicBezTo>
                  <a:close/>
                  <a:moveTo>
                    <a:pt x="13" y="1"/>
                  </a:moveTo>
                  <a:cubicBezTo>
                    <a:pt x="9" y="0"/>
                    <a:pt x="0" y="8"/>
                    <a:pt x="4" y="10"/>
                  </a:cubicBezTo>
                  <a:cubicBezTo>
                    <a:pt x="8" y="13"/>
                    <a:pt x="17" y="2"/>
                    <a:pt x="13" y="1"/>
                  </a:cubicBezTo>
                  <a:close/>
                </a:path>
              </a:pathLst>
            </a:custGeom>
            <a:grpFill/>
            <a:ln w="9525" cap="flat">
              <a:solidFill>
                <a:schemeClr val="bg1">
                  <a:lumMod val="85000"/>
                </a:schemeClr>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2400" dirty="0"/>
            </a:p>
          </p:txBody>
        </p:sp>
        <p:sp>
          <p:nvSpPr>
            <p:cNvPr id="154" name="Freeform 125">
              <a:extLst>
                <a:ext uri="{FF2B5EF4-FFF2-40B4-BE49-F238E27FC236}">
                  <a16:creationId xmlns:a16="http://schemas.microsoft.com/office/drawing/2014/main" id="{B9679CDE-C886-40DF-9F4C-92FF4767146A}"/>
                </a:ext>
              </a:extLst>
            </p:cNvPr>
            <p:cNvSpPr>
              <a:spLocks noEditPoints="1"/>
            </p:cNvSpPr>
            <p:nvPr/>
          </p:nvSpPr>
          <p:spPr bwMode="auto">
            <a:xfrm>
              <a:off x="2479676" y="3065463"/>
              <a:ext cx="336550" cy="138113"/>
            </a:xfrm>
            <a:custGeom>
              <a:avLst/>
              <a:gdLst>
                <a:gd name="T0" fmla="*/ 130 w 134"/>
                <a:gd name="T1" fmla="*/ 14 h 55"/>
                <a:gd name="T2" fmla="*/ 124 w 134"/>
                <a:gd name="T3" fmla="*/ 10 h 55"/>
                <a:gd name="T4" fmla="*/ 118 w 134"/>
                <a:gd name="T5" fmla="*/ 10 h 55"/>
                <a:gd name="T6" fmla="*/ 113 w 134"/>
                <a:gd name="T7" fmla="*/ 6 h 55"/>
                <a:gd name="T8" fmla="*/ 103 w 134"/>
                <a:gd name="T9" fmla="*/ 0 h 55"/>
                <a:gd name="T10" fmla="*/ 103 w 134"/>
                <a:gd name="T11" fmla="*/ 2 h 55"/>
                <a:gd name="T12" fmla="*/ 98 w 134"/>
                <a:gd name="T13" fmla="*/ 4 h 55"/>
                <a:gd name="T14" fmla="*/ 95 w 134"/>
                <a:gd name="T15" fmla="*/ 10 h 55"/>
                <a:gd name="T16" fmla="*/ 92 w 134"/>
                <a:gd name="T17" fmla="*/ 15 h 55"/>
                <a:gd name="T18" fmla="*/ 89 w 134"/>
                <a:gd name="T19" fmla="*/ 19 h 55"/>
                <a:gd name="T20" fmla="*/ 88 w 134"/>
                <a:gd name="T21" fmla="*/ 25 h 55"/>
                <a:gd name="T22" fmla="*/ 87 w 134"/>
                <a:gd name="T23" fmla="*/ 30 h 55"/>
                <a:gd name="T24" fmla="*/ 92 w 134"/>
                <a:gd name="T25" fmla="*/ 34 h 55"/>
                <a:gd name="T26" fmla="*/ 96 w 134"/>
                <a:gd name="T27" fmla="*/ 35 h 55"/>
                <a:gd name="T28" fmla="*/ 92 w 134"/>
                <a:gd name="T29" fmla="*/ 40 h 55"/>
                <a:gd name="T30" fmla="*/ 92 w 134"/>
                <a:gd name="T31" fmla="*/ 40 h 55"/>
                <a:gd name="T32" fmla="*/ 93 w 134"/>
                <a:gd name="T33" fmla="*/ 45 h 55"/>
                <a:gd name="T34" fmla="*/ 93 w 134"/>
                <a:gd name="T35" fmla="*/ 49 h 55"/>
                <a:gd name="T36" fmla="*/ 99 w 134"/>
                <a:gd name="T37" fmla="*/ 50 h 55"/>
                <a:gd name="T38" fmla="*/ 105 w 134"/>
                <a:gd name="T39" fmla="*/ 50 h 55"/>
                <a:gd name="T40" fmla="*/ 112 w 134"/>
                <a:gd name="T41" fmla="*/ 37 h 55"/>
                <a:gd name="T42" fmla="*/ 128 w 134"/>
                <a:gd name="T43" fmla="*/ 29 h 55"/>
                <a:gd name="T44" fmla="*/ 132 w 134"/>
                <a:gd name="T45" fmla="*/ 20 h 55"/>
                <a:gd name="T46" fmla="*/ 130 w 134"/>
                <a:gd name="T47" fmla="*/ 14 h 55"/>
                <a:gd name="T48" fmla="*/ 3 w 134"/>
                <a:gd name="T49" fmla="*/ 12 h 55"/>
                <a:gd name="T50" fmla="*/ 8 w 134"/>
                <a:gd name="T51" fmla="*/ 20 h 55"/>
                <a:gd name="T52" fmla="*/ 3 w 134"/>
                <a:gd name="T53" fmla="*/ 12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4" h="55">
                  <a:moveTo>
                    <a:pt x="130" y="14"/>
                  </a:moveTo>
                  <a:cubicBezTo>
                    <a:pt x="127" y="11"/>
                    <a:pt x="125" y="9"/>
                    <a:pt x="124" y="10"/>
                  </a:cubicBezTo>
                  <a:cubicBezTo>
                    <a:pt x="124" y="11"/>
                    <a:pt x="121" y="11"/>
                    <a:pt x="118" y="10"/>
                  </a:cubicBezTo>
                  <a:cubicBezTo>
                    <a:pt x="116" y="8"/>
                    <a:pt x="115" y="6"/>
                    <a:pt x="113" y="6"/>
                  </a:cubicBezTo>
                  <a:cubicBezTo>
                    <a:pt x="112" y="6"/>
                    <a:pt x="106" y="3"/>
                    <a:pt x="103" y="0"/>
                  </a:cubicBezTo>
                  <a:cubicBezTo>
                    <a:pt x="103" y="1"/>
                    <a:pt x="103" y="1"/>
                    <a:pt x="103" y="2"/>
                  </a:cubicBezTo>
                  <a:cubicBezTo>
                    <a:pt x="104" y="3"/>
                    <a:pt x="101" y="4"/>
                    <a:pt x="98" y="4"/>
                  </a:cubicBezTo>
                  <a:cubicBezTo>
                    <a:pt x="95" y="5"/>
                    <a:pt x="95" y="8"/>
                    <a:pt x="95" y="10"/>
                  </a:cubicBezTo>
                  <a:cubicBezTo>
                    <a:pt x="95" y="13"/>
                    <a:pt x="93" y="13"/>
                    <a:pt x="92" y="15"/>
                  </a:cubicBezTo>
                  <a:cubicBezTo>
                    <a:pt x="91" y="18"/>
                    <a:pt x="92" y="18"/>
                    <a:pt x="89" y="19"/>
                  </a:cubicBezTo>
                  <a:cubicBezTo>
                    <a:pt x="87" y="21"/>
                    <a:pt x="86" y="23"/>
                    <a:pt x="88" y="25"/>
                  </a:cubicBezTo>
                  <a:cubicBezTo>
                    <a:pt x="89" y="27"/>
                    <a:pt x="88" y="29"/>
                    <a:pt x="87" y="30"/>
                  </a:cubicBezTo>
                  <a:cubicBezTo>
                    <a:pt x="87" y="32"/>
                    <a:pt x="89" y="32"/>
                    <a:pt x="92" y="34"/>
                  </a:cubicBezTo>
                  <a:cubicBezTo>
                    <a:pt x="94" y="37"/>
                    <a:pt x="95" y="33"/>
                    <a:pt x="96" y="35"/>
                  </a:cubicBezTo>
                  <a:cubicBezTo>
                    <a:pt x="97" y="37"/>
                    <a:pt x="95" y="40"/>
                    <a:pt x="92" y="40"/>
                  </a:cubicBezTo>
                  <a:cubicBezTo>
                    <a:pt x="92" y="40"/>
                    <a:pt x="92" y="40"/>
                    <a:pt x="92" y="40"/>
                  </a:cubicBezTo>
                  <a:cubicBezTo>
                    <a:pt x="93" y="42"/>
                    <a:pt x="94" y="44"/>
                    <a:pt x="93" y="45"/>
                  </a:cubicBezTo>
                  <a:cubicBezTo>
                    <a:pt x="92" y="46"/>
                    <a:pt x="91" y="46"/>
                    <a:pt x="93" y="49"/>
                  </a:cubicBezTo>
                  <a:cubicBezTo>
                    <a:pt x="95" y="51"/>
                    <a:pt x="97" y="47"/>
                    <a:pt x="99" y="50"/>
                  </a:cubicBezTo>
                  <a:cubicBezTo>
                    <a:pt x="101" y="53"/>
                    <a:pt x="103" y="55"/>
                    <a:pt x="105" y="50"/>
                  </a:cubicBezTo>
                  <a:cubicBezTo>
                    <a:pt x="107" y="45"/>
                    <a:pt x="109" y="38"/>
                    <a:pt x="112" y="37"/>
                  </a:cubicBezTo>
                  <a:cubicBezTo>
                    <a:pt x="116" y="36"/>
                    <a:pt x="124" y="34"/>
                    <a:pt x="128" y="29"/>
                  </a:cubicBezTo>
                  <a:cubicBezTo>
                    <a:pt x="132" y="23"/>
                    <a:pt x="130" y="22"/>
                    <a:pt x="132" y="20"/>
                  </a:cubicBezTo>
                  <a:cubicBezTo>
                    <a:pt x="134" y="19"/>
                    <a:pt x="133" y="18"/>
                    <a:pt x="130" y="14"/>
                  </a:cubicBezTo>
                  <a:close/>
                  <a:moveTo>
                    <a:pt x="3" y="12"/>
                  </a:moveTo>
                  <a:cubicBezTo>
                    <a:pt x="0" y="17"/>
                    <a:pt x="7" y="22"/>
                    <a:pt x="8" y="20"/>
                  </a:cubicBezTo>
                  <a:cubicBezTo>
                    <a:pt x="10" y="17"/>
                    <a:pt x="7" y="7"/>
                    <a:pt x="3" y="12"/>
                  </a:cubicBezTo>
                  <a:close/>
                </a:path>
              </a:pathLst>
            </a:custGeom>
            <a:grpFill/>
            <a:ln w="9525" cap="flat">
              <a:solidFill>
                <a:schemeClr val="bg1">
                  <a:lumMod val="85000"/>
                </a:schemeClr>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2400" dirty="0"/>
            </a:p>
          </p:txBody>
        </p:sp>
        <p:sp>
          <p:nvSpPr>
            <p:cNvPr id="155" name="Freeform 126">
              <a:extLst>
                <a:ext uri="{FF2B5EF4-FFF2-40B4-BE49-F238E27FC236}">
                  <a16:creationId xmlns:a16="http://schemas.microsoft.com/office/drawing/2014/main" id="{288D1D27-92A0-4451-848B-5432433396E9}"/>
                </a:ext>
              </a:extLst>
            </p:cNvPr>
            <p:cNvSpPr>
              <a:spLocks noEditPoints="1"/>
            </p:cNvSpPr>
            <p:nvPr/>
          </p:nvSpPr>
          <p:spPr bwMode="auto">
            <a:xfrm>
              <a:off x="2870201" y="771525"/>
              <a:ext cx="1236663" cy="927100"/>
            </a:xfrm>
            <a:custGeom>
              <a:avLst/>
              <a:gdLst>
                <a:gd name="T0" fmla="*/ 432 w 492"/>
                <a:gd name="T1" fmla="*/ 43 h 368"/>
                <a:gd name="T2" fmla="*/ 396 w 492"/>
                <a:gd name="T3" fmla="*/ 59 h 368"/>
                <a:gd name="T4" fmla="*/ 394 w 492"/>
                <a:gd name="T5" fmla="*/ 37 h 368"/>
                <a:gd name="T6" fmla="*/ 352 w 492"/>
                <a:gd name="T7" fmla="*/ 34 h 368"/>
                <a:gd name="T8" fmla="*/ 393 w 492"/>
                <a:gd name="T9" fmla="*/ 28 h 368"/>
                <a:gd name="T10" fmla="*/ 389 w 492"/>
                <a:gd name="T11" fmla="*/ 12 h 368"/>
                <a:gd name="T12" fmla="*/ 333 w 492"/>
                <a:gd name="T13" fmla="*/ 1 h 368"/>
                <a:gd name="T14" fmla="*/ 280 w 492"/>
                <a:gd name="T15" fmla="*/ 8 h 368"/>
                <a:gd name="T16" fmla="*/ 240 w 492"/>
                <a:gd name="T17" fmla="*/ 8 h 368"/>
                <a:gd name="T18" fmla="*/ 207 w 492"/>
                <a:gd name="T19" fmla="*/ 23 h 368"/>
                <a:gd name="T20" fmla="*/ 199 w 492"/>
                <a:gd name="T21" fmla="*/ 27 h 368"/>
                <a:gd name="T22" fmla="*/ 176 w 492"/>
                <a:gd name="T23" fmla="*/ 34 h 368"/>
                <a:gd name="T24" fmla="*/ 154 w 492"/>
                <a:gd name="T25" fmla="*/ 42 h 368"/>
                <a:gd name="T26" fmla="*/ 116 w 492"/>
                <a:gd name="T27" fmla="*/ 34 h 368"/>
                <a:gd name="T28" fmla="*/ 95 w 492"/>
                <a:gd name="T29" fmla="*/ 50 h 368"/>
                <a:gd name="T30" fmla="*/ 62 w 492"/>
                <a:gd name="T31" fmla="*/ 71 h 368"/>
                <a:gd name="T32" fmla="*/ 0 w 492"/>
                <a:gd name="T33" fmla="*/ 102 h 368"/>
                <a:gd name="T34" fmla="*/ 40 w 492"/>
                <a:gd name="T35" fmla="*/ 113 h 368"/>
                <a:gd name="T36" fmla="*/ 11 w 492"/>
                <a:gd name="T37" fmla="*/ 123 h 368"/>
                <a:gd name="T38" fmla="*/ 35 w 492"/>
                <a:gd name="T39" fmla="*/ 139 h 368"/>
                <a:gd name="T40" fmla="*/ 67 w 492"/>
                <a:gd name="T41" fmla="*/ 137 h 368"/>
                <a:gd name="T42" fmla="*/ 116 w 492"/>
                <a:gd name="T43" fmla="*/ 151 h 368"/>
                <a:gd name="T44" fmla="*/ 140 w 492"/>
                <a:gd name="T45" fmla="*/ 183 h 368"/>
                <a:gd name="T46" fmla="*/ 144 w 492"/>
                <a:gd name="T47" fmla="*/ 212 h 368"/>
                <a:gd name="T48" fmla="*/ 174 w 492"/>
                <a:gd name="T49" fmla="*/ 223 h 368"/>
                <a:gd name="T50" fmla="*/ 171 w 492"/>
                <a:gd name="T51" fmla="*/ 234 h 368"/>
                <a:gd name="T52" fmla="*/ 166 w 492"/>
                <a:gd name="T53" fmla="*/ 254 h 368"/>
                <a:gd name="T54" fmla="*/ 161 w 492"/>
                <a:gd name="T55" fmla="*/ 279 h 368"/>
                <a:gd name="T56" fmla="*/ 168 w 492"/>
                <a:gd name="T57" fmla="*/ 311 h 368"/>
                <a:gd name="T58" fmla="*/ 183 w 492"/>
                <a:gd name="T59" fmla="*/ 331 h 368"/>
                <a:gd name="T60" fmla="*/ 204 w 492"/>
                <a:gd name="T61" fmla="*/ 356 h 368"/>
                <a:gd name="T62" fmla="*/ 236 w 492"/>
                <a:gd name="T63" fmla="*/ 368 h 368"/>
                <a:gd name="T64" fmla="*/ 245 w 492"/>
                <a:gd name="T65" fmla="*/ 336 h 368"/>
                <a:gd name="T66" fmla="*/ 259 w 492"/>
                <a:gd name="T67" fmla="*/ 321 h 368"/>
                <a:gd name="T68" fmla="*/ 260 w 492"/>
                <a:gd name="T69" fmla="*/ 305 h 368"/>
                <a:gd name="T70" fmla="*/ 274 w 492"/>
                <a:gd name="T71" fmla="*/ 295 h 368"/>
                <a:gd name="T72" fmla="*/ 286 w 492"/>
                <a:gd name="T73" fmla="*/ 292 h 368"/>
                <a:gd name="T74" fmla="*/ 329 w 492"/>
                <a:gd name="T75" fmla="*/ 264 h 368"/>
                <a:gd name="T76" fmla="*/ 356 w 492"/>
                <a:gd name="T77" fmla="*/ 256 h 368"/>
                <a:gd name="T78" fmla="*/ 411 w 492"/>
                <a:gd name="T79" fmla="*/ 232 h 368"/>
                <a:gd name="T80" fmla="*/ 381 w 492"/>
                <a:gd name="T81" fmla="*/ 226 h 368"/>
                <a:gd name="T82" fmla="*/ 412 w 492"/>
                <a:gd name="T83" fmla="*/ 228 h 368"/>
                <a:gd name="T84" fmla="*/ 405 w 492"/>
                <a:gd name="T85" fmla="*/ 200 h 368"/>
                <a:gd name="T86" fmla="*/ 390 w 492"/>
                <a:gd name="T87" fmla="*/ 186 h 368"/>
                <a:gd name="T88" fmla="*/ 425 w 492"/>
                <a:gd name="T89" fmla="*/ 182 h 368"/>
                <a:gd name="T90" fmla="*/ 434 w 492"/>
                <a:gd name="T91" fmla="*/ 164 h 368"/>
                <a:gd name="T92" fmla="*/ 430 w 492"/>
                <a:gd name="T93" fmla="*/ 138 h 368"/>
                <a:gd name="T94" fmla="*/ 420 w 492"/>
                <a:gd name="T95" fmla="*/ 127 h 368"/>
                <a:gd name="T96" fmla="*/ 424 w 492"/>
                <a:gd name="T97" fmla="*/ 116 h 368"/>
                <a:gd name="T98" fmla="*/ 412 w 492"/>
                <a:gd name="T99" fmla="*/ 110 h 368"/>
                <a:gd name="T100" fmla="*/ 445 w 492"/>
                <a:gd name="T101" fmla="*/ 76 h 368"/>
                <a:gd name="T102" fmla="*/ 437 w 492"/>
                <a:gd name="T103" fmla="*/ 67 h 368"/>
                <a:gd name="T104" fmla="*/ 446 w 492"/>
                <a:gd name="T105" fmla="*/ 58 h 368"/>
                <a:gd name="T106" fmla="*/ 492 w 492"/>
                <a:gd name="T107" fmla="*/ 42 h 368"/>
                <a:gd name="T108" fmla="*/ 162 w 492"/>
                <a:gd name="T109" fmla="*/ 235 h 368"/>
                <a:gd name="T110" fmla="*/ 154 w 492"/>
                <a:gd name="T111" fmla="*/ 245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92" h="368">
                  <a:moveTo>
                    <a:pt x="465" y="34"/>
                  </a:moveTo>
                  <a:cubicBezTo>
                    <a:pt x="456" y="34"/>
                    <a:pt x="449" y="36"/>
                    <a:pt x="448" y="42"/>
                  </a:cubicBezTo>
                  <a:cubicBezTo>
                    <a:pt x="448" y="48"/>
                    <a:pt x="437" y="41"/>
                    <a:pt x="432" y="43"/>
                  </a:cubicBezTo>
                  <a:cubicBezTo>
                    <a:pt x="427" y="45"/>
                    <a:pt x="430" y="38"/>
                    <a:pt x="425" y="40"/>
                  </a:cubicBezTo>
                  <a:cubicBezTo>
                    <a:pt x="420" y="42"/>
                    <a:pt x="415" y="48"/>
                    <a:pt x="409" y="51"/>
                  </a:cubicBezTo>
                  <a:cubicBezTo>
                    <a:pt x="403" y="53"/>
                    <a:pt x="399" y="59"/>
                    <a:pt x="396" y="59"/>
                  </a:cubicBezTo>
                  <a:cubicBezTo>
                    <a:pt x="392" y="60"/>
                    <a:pt x="403" y="48"/>
                    <a:pt x="409" y="43"/>
                  </a:cubicBezTo>
                  <a:cubicBezTo>
                    <a:pt x="415" y="37"/>
                    <a:pt x="412" y="30"/>
                    <a:pt x="404" y="31"/>
                  </a:cubicBezTo>
                  <a:cubicBezTo>
                    <a:pt x="396" y="32"/>
                    <a:pt x="398" y="37"/>
                    <a:pt x="394" y="37"/>
                  </a:cubicBezTo>
                  <a:cubicBezTo>
                    <a:pt x="389" y="38"/>
                    <a:pt x="369" y="49"/>
                    <a:pt x="368" y="46"/>
                  </a:cubicBezTo>
                  <a:cubicBezTo>
                    <a:pt x="367" y="42"/>
                    <a:pt x="385" y="37"/>
                    <a:pt x="385" y="35"/>
                  </a:cubicBezTo>
                  <a:cubicBezTo>
                    <a:pt x="384" y="33"/>
                    <a:pt x="362" y="33"/>
                    <a:pt x="352" y="34"/>
                  </a:cubicBezTo>
                  <a:cubicBezTo>
                    <a:pt x="342" y="36"/>
                    <a:pt x="325" y="41"/>
                    <a:pt x="324" y="38"/>
                  </a:cubicBezTo>
                  <a:cubicBezTo>
                    <a:pt x="324" y="36"/>
                    <a:pt x="345" y="32"/>
                    <a:pt x="355" y="30"/>
                  </a:cubicBezTo>
                  <a:cubicBezTo>
                    <a:pt x="366" y="29"/>
                    <a:pt x="385" y="31"/>
                    <a:pt x="393" y="28"/>
                  </a:cubicBezTo>
                  <a:cubicBezTo>
                    <a:pt x="401" y="24"/>
                    <a:pt x="413" y="24"/>
                    <a:pt x="415" y="22"/>
                  </a:cubicBezTo>
                  <a:cubicBezTo>
                    <a:pt x="418" y="19"/>
                    <a:pt x="406" y="15"/>
                    <a:pt x="400" y="16"/>
                  </a:cubicBezTo>
                  <a:cubicBezTo>
                    <a:pt x="395" y="16"/>
                    <a:pt x="389" y="15"/>
                    <a:pt x="389" y="12"/>
                  </a:cubicBezTo>
                  <a:cubicBezTo>
                    <a:pt x="390" y="9"/>
                    <a:pt x="381" y="9"/>
                    <a:pt x="380" y="7"/>
                  </a:cubicBezTo>
                  <a:cubicBezTo>
                    <a:pt x="379" y="4"/>
                    <a:pt x="361" y="6"/>
                    <a:pt x="357" y="4"/>
                  </a:cubicBezTo>
                  <a:cubicBezTo>
                    <a:pt x="353" y="1"/>
                    <a:pt x="342" y="0"/>
                    <a:pt x="333" y="1"/>
                  </a:cubicBezTo>
                  <a:cubicBezTo>
                    <a:pt x="323" y="2"/>
                    <a:pt x="304" y="1"/>
                    <a:pt x="299" y="2"/>
                  </a:cubicBezTo>
                  <a:cubicBezTo>
                    <a:pt x="295" y="2"/>
                    <a:pt x="292" y="4"/>
                    <a:pt x="288" y="4"/>
                  </a:cubicBezTo>
                  <a:cubicBezTo>
                    <a:pt x="284" y="3"/>
                    <a:pt x="277" y="5"/>
                    <a:pt x="280" y="8"/>
                  </a:cubicBezTo>
                  <a:cubicBezTo>
                    <a:pt x="284" y="12"/>
                    <a:pt x="273" y="14"/>
                    <a:pt x="274" y="11"/>
                  </a:cubicBezTo>
                  <a:cubicBezTo>
                    <a:pt x="275" y="7"/>
                    <a:pt x="265" y="5"/>
                    <a:pt x="262" y="8"/>
                  </a:cubicBezTo>
                  <a:cubicBezTo>
                    <a:pt x="258" y="11"/>
                    <a:pt x="242" y="5"/>
                    <a:pt x="240" y="8"/>
                  </a:cubicBezTo>
                  <a:cubicBezTo>
                    <a:pt x="237" y="11"/>
                    <a:pt x="219" y="10"/>
                    <a:pt x="213" y="11"/>
                  </a:cubicBezTo>
                  <a:cubicBezTo>
                    <a:pt x="208" y="12"/>
                    <a:pt x="222" y="16"/>
                    <a:pt x="221" y="18"/>
                  </a:cubicBezTo>
                  <a:cubicBezTo>
                    <a:pt x="221" y="21"/>
                    <a:pt x="203" y="18"/>
                    <a:pt x="207" y="23"/>
                  </a:cubicBezTo>
                  <a:cubicBezTo>
                    <a:pt x="211" y="27"/>
                    <a:pt x="222" y="30"/>
                    <a:pt x="228" y="36"/>
                  </a:cubicBezTo>
                  <a:cubicBezTo>
                    <a:pt x="233" y="41"/>
                    <a:pt x="223" y="38"/>
                    <a:pt x="217" y="34"/>
                  </a:cubicBezTo>
                  <a:cubicBezTo>
                    <a:pt x="211" y="30"/>
                    <a:pt x="203" y="31"/>
                    <a:pt x="199" y="27"/>
                  </a:cubicBezTo>
                  <a:cubicBezTo>
                    <a:pt x="195" y="23"/>
                    <a:pt x="181" y="20"/>
                    <a:pt x="178" y="22"/>
                  </a:cubicBezTo>
                  <a:cubicBezTo>
                    <a:pt x="173" y="25"/>
                    <a:pt x="187" y="30"/>
                    <a:pt x="187" y="33"/>
                  </a:cubicBezTo>
                  <a:cubicBezTo>
                    <a:pt x="187" y="37"/>
                    <a:pt x="178" y="33"/>
                    <a:pt x="176" y="34"/>
                  </a:cubicBezTo>
                  <a:cubicBezTo>
                    <a:pt x="174" y="35"/>
                    <a:pt x="166" y="26"/>
                    <a:pt x="161" y="26"/>
                  </a:cubicBezTo>
                  <a:cubicBezTo>
                    <a:pt x="157" y="26"/>
                    <a:pt x="161" y="30"/>
                    <a:pt x="161" y="36"/>
                  </a:cubicBezTo>
                  <a:cubicBezTo>
                    <a:pt x="161" y="42"/>
                    <a:pt x="151" y="46"/>
                    <a:pt x="154" y="42"/>
                  </a:cubicBezTo>
                  <a:cubicBezTo>
                    <a:pt x="157" y="37"/>
                    <a:pt x="155" y="27"/>
                    <a:pt x="150" y="25"/>
                  </a:cubicBezTo>
                  <a:cubicBezTo>
                    <a:pt x="145" y="23"/>
                    <a:pt x="132" y="29"/>
                    <a:pt x="125" y="29"/>
                  </a:cubicBezTo>
                  <a:cubicBezTo>
                    <a:pt x="119" y="29"/>
                    <a:pt x="110" y="31"/>
                    <a:pt x="116" y="34"/>
                  </a:cubicBezTo>
                  <a:cubicBezTo>
                    <a:pt x="121" y="37"/>
                    <a:pt x="115" y="39"/>
                    <a:pt x="110" y="36"/>
                  </a:cubicBezTo>
                  <a:cubicBezTo>
                    <a:pt x="105" y="32"/>
                    <a:pt x="89" y="36"/>
                    <a:pt x="92" y="38"/>
                  </a:cubicBezTo>
                  <a:cubicBezTo>
                    <a:pt x="96" y="41"/>
                    <a:pt x="97" y="47"/>
                    <a:pt x="95" y="50"/>
                  </a:cubicBezTo>
                  <a:cubicBezTo>
                    <a:pt x="92" y="53"/>
                    <a:pt x="86" y="47"/>
                    <a:pt x="79" y="48"/>
                  </a:cubicBezTo>
                  <a:cubicBezTo>
                    <a:pt x="73" y="48"/>
                    <a:pt x="41" y="64"/>
                    <a:pt x="43" y="68"/>
                  </a:cubicBezTo>
                  <a:cubicBezTo>
                    <a:pt x="45" y="72"/>
                    <a:pt x="58" y="68"/>
                    <a:pt x="62" y="71"/>
                  </a:cubicBezTo>
                  <a:cubicBezTo>
                    <a:pt x="67" y="73"/>
                    <a:pt x="61" y="82"/>
                    <a:pt x="56" y="86"/>
                  </a:cubicBezTo>
                  <a:cubicBezTo>
                    <a:pt x="51" y="89"/>
                    <a:pt x="31" y="86"/>
                    <a:pt x="31" y="90"/>
                  </a:cubicBezTo>
                  <a:cubicBezTo>
                    <a:pt x="30" y="94"/>
                    <a:pt x="0" y="95"/>
                    <a:pt x="0" y="102"/>
                  </a:cubicBezTo>
                  <a:cubicBezTo>
                    <a:pt x="0" y="105"/>
                    <a:pt x="1" y="107"/>
                    <a:pt x="5" y="108"/>
                  </a:cubicBezTo>
                  <a:cubicBezTo>
                    <a:pt x="9" y="109"/>
                    <a:pt x="14" y="107"/>
                    <a:pt x="18" y="112"/>
                  </a:cubicBezTo>
                  <a:cubicBezTo>
                    <a:pt x="22" y="116"/>
                    <a:pt x="33" y="116"/>
                    <a:pt x="40" y="113"/>
                  </a:cubicBezTo>
                  <a:cubicBezTo>
                    <a:pt x="47" y="110"/>
                    <a:pt x="53" y="114"/>
                    <a:pt x="52" y="118"/>
                  </a:cubicBezTo>
                  <a:cubicBezTo>
                    <a:pt x="52" y="122"/>
                    <a:pt x="36" y="116"/>
                    <a:pt x="31" y="120"/>
                  </a:cubicBezTo>
                  <a:cubicBezTo>
                    <a:pt x="26" y="123"/>
                    <a:pt x="10" y="120"/>
                    <a:pt x="11" y="123"/>
                  </a:cubicBezTo>
                  <a:cubicBezTo>
                    <a:pt x="12" y="127"/>
                    <a:pt x="19" y="126"/>
                    <a:pt x="26" y="127"/>
                  </a:cubicBezTo>
                  <a:cubicBezTo>
                    <a:pt x="32" y="128"/>
                    <a:pt x="26" y="131"/>
                    <a:pt x="26" y="134"/>
                  </a:cubicBezTo>
                  <a:cubicBezTo>
                    <a:pt x="26" y="136"/>
                    <a:pt x="29" y="136"/>
                    <a:pt x="35" y="139"/>
                  </a:cubicBezTo>
                  <a:cubicBezTo>
                    <a:pt x="42" y="142"/>
                    <a:pt x="52" y="144"/>
                    <a:pt x="48" y="140"/>
                  </a:cubicBezTo>
                  <a:cubicBezTo>
                    <a:pt x="45" y="137"/>
                    <a:pt x="55" y="137"/>
                    <a:pt x="57" y="139"/>
                  </a:cubicBezTo>
                  <a:cubicBezTo>
                    <a:pt x="58" y="141"/>
                    <a:pt x="63" y="136"/>
                    <a:pt x="67" y="137"/>
                  </a:cubicBezTo>
                  <a:cubicBezTo>
                    <a:pt x="72" y="139"/>
                    <a:pt x="73" y="133"/>
                    <a:pt x="77" y="135"/>
                  </a:cubicBezTo>
                  <a:cubicBezTo>
                    <a:pt x="81" y="138"/>
                    <a:pt x="97" y="139"/>
                    <a:pt x="103" y="142"/>
                  </a:cubicBezTo>
                  <a:cubicBezTo>
                    <a:pt x="109" y="145"/>
                    <a:pt x="116" y="146"/>
                    <a:pt x="116" y="151"/>
                  </a:cubicBezTo>
                  <a:cubicBezTo>
                    <a:pt x="115" y="155"/>
                    <a:pt x="121" y="159"/>
                    <a:pt x="127" y="161"/>
                  </a:cubicBezTo>
                  <a:cubicBezTo>
                    <a:pt x="133" y="164"/>
                    <a:pt x="135" y="170"/>
                    <a:pt x="134" y="174"/>
                  </a:cubicBezTo>
                  <a:cubicBezTo>
                    <a:pt x="134" y="178"/>
                    <a:pt x="141" y="181"/>
                    <a:pt x="140" y="183"/>
                  </a:cubicBezTo>
                  <a:cubicBezTo>
                    <a:pt x="139" y="185"/>
                    <a:pt x="140" y="188"/>
                    <a:pt x="144" y="192"/>
                  </a:cubicBezTo>
                  <a:cubicBezTo>
                    <a:pt x="148" y="195"/>
                    <a:pt x="137" y="198"/>
                    <a:pt x="140" y="202"/>
                  </a:cubicBezTo>
                  <a:cubicBezTo>
                    <a:pt x="143" y="205"/>
                    <a:pt x="136" y="211"/>
                    <a:pt x="144" y="212"/>
                  </a:cubicBezTo>
                  <a:cubicBezTo>
                    <a:pt x="151" y="214"/>
                    <a:pt x="150" y="207"/>
                    <a:pt x="156" y="207"/>
                  </a:cubicBezTo>
                  <a:cubicBezTo>
                    <a:pt x="162" y="207"/>
                    <a:pt x="156" y="212"/>
                    <a:pt x="159" y="215"/>
                  </a:cubicBezTo>
                  <a:cubicBezTo>
                    <a:pt x="162" y="218"/>
                    <a:pt x="168" y="218"/>
                    <a:pt x="174" y="223"/>
                  </a:cubicBezTo>
                  <a:cubicBezTo>
                    <a:pt x="180" y="228"/>
                    <a:pt x="176" y="230"/>
                    <a:pt x="171" y="226"/>
                  </a:cubicBezTo>
                  <a:cubicBezTo>
                    <a:pt x="165" y="222"/>
                    <a:pt x="150" y="223"/>
                    <a:pt x="150" y="224"/>
                  </a:cubicBezTo>
                  <a:cubicBezTo>
                    <a:pt x="150" y="226"/>
                    <a:pt x="167" y="236"/>
                    <a:pt x="171" y="234"/>
                  </a:cubicBezTo>
                  <a:cubicBezTo>
                    <a:pt x="175" y="233"/>
                    <a:pt x="181" y="240"/>
                    <a:pt x="178" y="243"/>
                  </a:cubicBezTo>
                  <a:cubicBezTo>
                    <a:pt x="176" y="245"/>
                    <a:pt x="177" y="251"/>
                    <a:pt x="177" y="254"/>
                  </a:cubicBezTo>
                  <a:cubicBezTo>
                    <a:pt x="176" y="257"/>
                    <a:pt x="170" y="254"/>
                    <a:pt x="166" y="254"/>
                  </a:cubicBezTo>
                  <a:cubicBezTo>
                    <a:pt x="163" y="255"/>
                    <a:pt x="160" y="256"/>
                    <a:pt x="160" y="260"/>
                  </a:cubicBezTo>
                  <a:cubicBezTo>
                    <a:pt x="160" y="264"/>
                    <a:pt x="154" y="267"/>
                    <a:pt x="153" y="272"/>
                  </a:cubicBezTo>
                  <a:cubicBezTo>
                    <a:pt x="153" y="277"/>
                    <a:pt x="158" y="277"/>
                    <a:pt x="161" y="279"/>
                  </a:cubicBezTo>
                  <a:cubicBezTo>
                    <a:pt x="164" y="281"/>
                    <a:pt x="155" y="282"/>
                    <a:pt x="155" y="286"/>
                  </a:cubicBezTo>
                  <a:cubicBezTo>
                    <a:pt x="155" y="290"/>
                    <a:pt x="163" y="296"/>
                    <a:pt x="166" y="298"/>
                  </a:cubicBezTo>
                  <a:cubicBezTo>
                    <a:pt x="169" y="299"/>
                    <a:pt x="166" y="307"/>
                    <a:pt x="168" y="311"/>
                  </a:cubicBezTo>
                  <a:cubicBezTo>
                    <a:pt x="169" y="315"/>
                    <a:pt x="173" y="310"/>
                    <a:pt x="172" y="316"/>
                  </a:cubicBezTo>
                  <a:cubicBezTo>
                    <a:pt x="172" y="321"/>
                    <a:pt x="176" y="321"/>
                    <a:pt x="176" y="324"/>
                  </a:cubicBezTo>
                  <a:cubicBezTo>
                    <a:pt x="177" y="327"/>
                    <a:pt x="184" y="326"/>
                    <a:pt x="183" y="331"/>
                  </a:cubicBezTo>
                  <a:cubicBezTo>
                    <a:pt x="181" y="335"/>
                    <a:pt x="185" y="338"/>
                    <a:pt x="186" y="340"/>
                  </a:cubicBezTo>
                  <a:cubicBezTo>
                    <a:pt x="188" y="343"/>
                    <a:pt x="194" y="347"/>
                    <a:pt x="195" y="350"/>
                  </a:cubicBezTo>
                  <a:cubicBezTo>
                    <a:pt x="197" y="353"/>
                    <a:pt x="200" y="357"/>
                    <a:pt x="204" y="356"/>
                  </a:cubicBezTo>
                  <a:cubicBezTo>
                    <a:pt x="209" y="355"/>
                    <a:pt x="209" y="359"/>
                    <a:pt x="212" y="358"/>
                  </a:cubicBezTo>
                  <a:cubicBezTo>
                    <a:pt x="216" y="358"/>
                    <a:pt x="221" y="360"/>
                    <a:pt x="222" y="362"/>
                  </a:cubicBezTo>
                  <a:cubicBezTo>
                    <a:pt x="223" y="365"/>
                    <a:pt x="233" y="367"/>
                    <a:pt x="236" y="368"/>
                  </a:cubicBezTo>
                  <a:cubicBezTo>
                    <a:pt x="239" y="368"/>
                    <a:pt x="239" y="363"/>
                    <a:pt x="242" y="362"/>
                  </a:cubicBezTo>
                  <a:cubicBezTo>
                    <a:pt x="244" y="360"/>
                    <a:pt x="243" y="350"/>
                    <a:pt x="246" y="349"/>
                  </a:cubicBezTo>
                  <a:cubicBezTo>
                    <a:pt x="248" y="348"/>
                    <a:pt x="247" y="337"/>
                    <a:pt x="245" y="336"/>
                  </a:cubicBezTo>
                  <a:cubicBezTo>
                    <a:pt x="243" y="335"/>
                    <a:pt x="244" y="332"/>
                    <a:pt x="249" y="332"/>
                  </a:cubicBezTo>
                  <a:cubicBezTo>
                    <a:pt x="255" y="333"/>
                    <a:pt x="253" y="328"/>
                    <a:pt x="255" y="327"/>
                  </a:cubicBezTo>
                  <a:cubicBezTo>
                    <a:pt x="258" y="326"/>
                    <a:pt x="257" y="321"/>
                    <a:pt x="259" y="321"/>
                  </a:cubicBezTo>
                  <a:cubicBezTo>
                    <a:pt x="261" y="320"/>
                    <a:pt x="260" y="317"/>
                    <a:pt x="259" y="315"/>
                  </a:cubicBezTo>
                  <a:cubicBezTo>
                    <a:pt x="257" y="313"/>
                    <a:pt x="259" y="312"/>
                    <a:pt x="262" y="311"/>
                  </a:cubicBezTo>
                  <a:cubicBezTo>
                    <a:pt x="265" y="311"/>
                    <a:pt x="264" y="307"/>
                    <a:pt x="260" y="305"/>
                  </a:cubicBezTo>
                  <a:cubicBezTo>
                    <a:pt x="257" y="304"/>
                    <a:pt x="258" y="300"/>
                    <a:pt x="262" y="302"/>
                  </a:cubicBezTo>
                  <a:cubicBezTo>
                    <a:pt x="265" y="305"/>
                    <a:pt x="268" y="303"/>
                    <a:pt x="266" y="300"/>
                  </a:cubicBezTo>
                  <a:cubicBezTo>
                    <a:pt x="264" y="297"/>
                    <a:pt x="269" y="296"/>
                    <a:pt x="274" y="295"/>
                  </a:cubicBezTo>
                  <a:cubicBezTo>
                    <a:pt x="279" y="295"/>
                    <a:pt x="281" y="292"/>
                    <a:pt x="280" y="288"/>
                  </a:cubicBezTo>
                  <a:cubicBezTo>
                    <a:pt x="279" y="285"/>
                    <a:pt x="286" y="285"/>
                    <a:pt x="284" y="288"/>
                  </a:cubicBezTo>
                  <a:cubicBezTo>
                    <a:pt x="283" y="291"/>
                    <a:pt x="284" y="295"/>
                    <a:pt x="286" y="292"/>
                  </a:cubicBezTo>
                  <a:cubicBezTo>
                    <a:pt x="288" y="290"/>
                    <a:pt x="293" y="292"/>
                    <a:pt x="301" y="289"/>
                  </a:cubicBezTo>
                  <a:cubicBezTo>
                    <a:pt x="309" y="287"/>
                    <a:pt x="317" y="280"/>
                    <a:pt x="319" y="274"/>
                  </a:cubicBezTo>
                  <a:cubicBezTo>
                    <a:pt x="321" y="267"/>
                    <a:pt x="330" y="268"/>
                    <a:pt x="329" y="264"/>
                  </a:cubicBezTo>
                  <a:cubicBezTo>
                    <a:pt x="328" y="260"/>
                    <a:pt x="330" y="258"/>
                    <a:pt x="336" y="261"/>
                  </a:cubicBezTo>
                  <a:cubicBezTo>
                    <a:pt x="342" y="264"/>
                    <a:pt x="338" y="259"/>
                    <a:pt x="344" y="259"/>
                  </a:cubicBezTo>
                  <a:cubicBezTo>
                    <a:pt x="351" y="259"/>
                    <a:pt x="350" y="256"/>
                    <a:pt x="356" y="256"/>
                  </a:cubicBezTo>
                  <a:cubicBezTo>
                    <a:pt x="363" y="256"/>
                    <a:pt x="379" y="253"/>
                    <a:pt x="385" y="248"/>
                  </a:cubicBezTo>
                  <a:cubicBezTo>
                    <a:pt x="391" y="244"/>
                    <a:pt x="403" y="240"/>
                    <a:pt x="408" y="237"/>
                  </a:cubicBezTo>
                  <a:cubicBezTo>
                    <a:pt x="413" y="233"/>
                    <a:pt x="414" y="231"/>
                    <a:pt x="411" y="232"/>
                  </a:cubicBezTo>
                  <a:cubicBezTo>
                    <a:pt x="408" y="234"/>
                    <a:pt x="401" y="234"/>
                    <a:pt x="397" y="233"/>
                  </a:cubicBezTo>
                  <a:cubicBezTo>
                    <a:pt x="392" y="232"/>
                    <a:pt x="384" y="228"/>
                    <a:pt x="379" y="231"/>
                  </a:cubicBezTo>
                  <a:cubicBezTo>
                    <a:pt x="373" y="234"/>
                    <a:pt x="377" y="227"/>
                    <a:pt x="381" y="226"/>
                  </a:cubicBezTo>
                  <a:cubicBezTo>
                    <a:pt x="386" y="225"/>
                    <a:pt x="384" y="223"/>
                    <a:pt x="383" y="218"/>
                  </a:cubicBezTo>
                  <a:cubicBezTo>
                    <a:pt x="381" y="213"/>
                    <a:pt x="390" y="217"/>
                    <a:pt x="394" y="222"/>
                  </a:cubicBezTo>
                  <a:cubicBezTo>
                    <a:pt x="398" y="227"/>
                    <a:pt x="405" y="230"/>
                    <a:pt x="412" y="228"/>
                  </a:cubicBezTo>
                  <a:cubicBezTo>
                    <a:pt x="418" y="226"/>
                    <a:pt x="412" y="221"/>
                    <a:pt x="414" y="217"/>
                  </a:cubicBezTo>
                  <a:cubicBezTo>
                    <a:pt x="417" y="214"/>
                    <a:pt x="395" y="203"/>
                    <a:pt x="393" y="199"/>
                  </a:cubicBezTo>
                  <a:cubicBezTo>
                    <a:pt x="392" y="195"/>
                    <a:pt x="399" y="198"/>
                    <a:pt x="405" y="200"/>
                  </a:cubicBezTo>
                  <a:cubicBezTo>
                    <a:pt x="412" y="203"/>
                    <a:pt x="413" y="195"/>
                    <a:pt x="413" y="192"/>
                  </a:cubicBezTo>
                  <a:cubicBezTo>
                    <a:pt x="413" y="188"/>
                    <a:pt x="400" y="188"/>
                    <a:pt x="394" y="192"/>
                  </a:cubicBezTo>
                  <a:cubicBezTo>
                    <a:pt x="388" y="195"/>
                    <a:pt x="382" y="187"/>
                    <a:pt x="390" y="186"/>
                  </a:cubicBezTo>
                  <a:cubicBezTo>
                    <a:pt x="398" y="185"/>
                    <a:pt x="391" y="182"/>
                    <a:pt x="393" y="180"/>
                  </a:cubicBezTo>
                  <a:cubicBezTo>
                    <a:pt x="396" y="177"/>
                    <a:pt x="406" y="187"/>
                    <a:pt x="411" y="185"/>
                  </a:cubicBezTo>
                  <a:cubicBezTo>
                    <a:pt x="416" y="183"/>
                    <a:pt x="420" y="185"/>
                    <a:pt x="425" y="182"/>
                  </a:cubicBezTo>
                  <a:cubicBezTo>
                    <a:pt x="429" y="178"/>
                    <a:pt x="417" y="175"/>
                    <a:pt x="414" y="172"/>
                  </a:cubicBezTo>
                  <a:cubicBezTo>
                    <a:pt x="411" y="168"/>
                    <a:pt x="427" y="170"/>
                    <a:pt x="432" y="170"/>
                  </a:cubicBezTo>
                  <a:cubicBezTo>
                    <a:pt x="437" y="170"/>
                    <a:pt x="438" y="163"/>
                    <a:pt x="434" y="164"/>
                  </a:cubicBezTo>
                  <a:cubicBezTo>
                    <a:pt x="430" y="166"/>
                    <a:pt x="417" y="160"/>
                    <a:pt x="419" y="155"/>
                  </a:cubicBezTo>
                  <a:cubicBezTo>
                    <a:pt x="422" y="151"/>
                    <a:pt x="427" y="156"/>
                    <a:pt x="433" y="153"/>
                  </a:cubicBezTo>
                  <a:cubicBezTo>
                    <a:pt x="439" y="150"/>
                    <a:pt x="434" y="138"/>
                    <a:pt x="430" y="138"/>
                  </a:cubicBezTo>
                  <a:cubicBezTo>
                    <a:pt x="425" y="138"/>
                    <a:pt x="415" y="137"/>
                    <a:pt x="415" y="135"/>
                  </a:cubicBezTo>
                  <a:cubicBezTo>
                    <a:pt x="415" y="133"/>
                    <a:pt x="407" y="131"/>
                    <a:pt x="409" y="129"/>
                  </a:cubicBezTo>
                  <a:cubicBezTo>
                    <a:pt x="412" y="126"/>
                    <a:pt x="415" y="131"/>
                    <a:pt x="420" y="127"/>
                  </a:cubicBezTo>
                  <a:cubicBezTo>
                    <a:pt x="426" y="123"/>
                    <a:pt x="437" y="128"/>
                    <a:pt x="442" y="127"/>
                  </a:cubicBezTo>
                  <a:cubicBezTo>
                    <a:pt x="447" y="126"/>
                    <a:pt x="440" y="117"/>
                    <a:pt x="437" y="119"/>
                  </a:cubicBezTo>
                  <a:cubicBezTo>
                    <a:pt x="434" y="120"/>
                    <a:pt x="425" y="121"/>
                    <a:pt x="424" y="116"/>
                  </a:cubicBezTo>
                  <a:cubicBezTo>
                    <a:pt x="423" y="111"/>
                    <a:pt x="433" y="116"/>
                    <a:pt x="435" y="113"/>
                  </a:cubicBezTo>
                  <a:cubicBezTo>
                    <a:pt x="437" y="111"/>
                    <a:pt x="421" y="105"/>
                    <a:pt x="419" y="110"/>
                  </a:cubicBezTo>
                  <a:cubicBezTo>
                    <a:pt x="416" y="115"/>
                    <a:pt x="408" y="113"/>
                    <a:pt x="412" y="110"/>
                  </a:cubicBezTo>
                  <a:cubicBezTo>
                    <a:pt x="417" y="107"/>
                    <a:pt x="418" y="99"/>
                    <a:pt x="417" y="95"/>
                  </a:cubicBezTo>
                  <a:cubicBezTo>
                    <a:pt x="417" y="91"/>
                    <a:pt x="433" y="91"/>
                    <a:pt x="432" y="84"/>
                  </a:cubicBezTo>
                  <a:cubicBezTo>
                    <a:pt x="430" y="78"/>
                    <a:pt x="439" y="76"/>
                    <a:pt x="445" y="76"/>
                  </a:cubicBezTo>
                  <a:cubicBezTo>
                    <a:pt x="450" y="76"/>
                    <a:pt x="445" y="69"/>
                    <a:pt x="439" y="70"/>
                  </a:cubicBezTo>
                  <a:cubicBezTo>
                    <a:pt x="434" y="71"/>
                    <a:pt x="429" y="76"/>
                    <a:pt x="426" y="74"/>
                  </a:cubicBezTo>
                  <a:cubicBezTo>
                    <a:pt x="423" y="72"/>
                    <a:pt x="432" y="67"/>
                    <a:pt x="437" y="67"/>
                  </a:cubicBezTo>
                  <a:cubicBezTo>
                    <a:pt x="442" y="67"/>
                    <a:pt x="453" y="67"/>
                    <a:pt x="457" y="65"/>
                  </a:cubicBezTo>
                  <a:cubicBezTo>
                    <a:pt x="461" y="62"/>
                    <a:pt x="450" y="60"/>
                    <a:pt x="442" y="61"/>
                  </a:cubicBezTo>
                  <a:cubicBezTo>
                    <a:pt x="435" y="62"/>
                    <a:pt x="435" y="59"/>
                    <a:pt x="446" y="58"/>
                  </a:cubicBezTo>
                  <a:cubicBezTo>
                    <a:pt x="458" y="58"/>
                    <a:pt x="456" y="56"/>
                    <a:pt x="464" y="55"/>
                  </a:cubicBezTo>
                  <a:cubicBezTo>
                    <a:pt x="472" y="54"/>
                    <a:pt x="469" y="51"/>
                    <a:pt x="474" y="50"/>
                  </a:cubicBezTo>
                  <a:cubicBezTo>
                    <a:pt x="479" y="50"/>
                    <a:pt x="492" y="45"/>
                    <a:pt x="492" y="42"/>
                  </a:cubicBezTo>
                  <a:cubicBezTo>
                    <a:pt x="492" y="39"/>
                    <a:pt x="474" y="34"/>
                    <a:pt x="465" y="34"/>
                  </a:cubicBezTo>
                  <a:close/>
                  <a:moveTo>
                    <a:pt x="169" y="241"/>
                  </a:moveTo>
                  <a:cubicBezTo>
                    <a:pt x="169" y="237"/>
                    <a:pt x="164" y="240"/>
                    <a:pt x="162" y="235"/>
                  </a:cubicBezTo>
                  <a:cubicBezTo>
                    <a:pt x="160" y="231"/>
                    <a:pt x="148" y="229"/>
                    <a:pt x="146" y="232"/>
                  </a:cubicBezTo>
                  <a:cubicBezTo>
                    <a:pt x="146" y="234"/>
                    <a:pt x="142" y="236"/>
                    <a:pt x="145" y="239"/>
                  </a:cubicBezTo>
                  <a:cubicBezTo>
                    <a:pt x="148" y="243"/>
                    <a:pt x="150" y="241"/>
                    <a:pt x="154" y="245"/>
                  </a:cubicBezTo>
                  <a:cubicBezTo>
                    <a:pt x="158" y="248"/>
                    <a:pt x="168" y="245"/>
                    <a:pt x="169" y="241"/>
                  </a:cubicBezTo>
                  <a:close/>
                </a:path>
              </a:pathLst>
            </a:custGeom>
            <a:grpFill/>
            <a:ln w="9525" cap="flat">
              <a:solidFill>
                <a:schemeClr val="bg1">
                  <a:lumMod val="85000"/>
                </a:schemeClr>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2400" dirty="0"/>
            </a:p>
          </p:txBody>
        </p:sp>
        <p:sp>
          <p:nvSpPr>
            <p:cNvPr id="156" name="Freeform 127">
              <a:extLst>
                <a:ext uri="{FF2B5EF4-FFF2-40B4-BE49-F238E27FC236}">
                  <a16:creationId xmlns:a16="http://schemas.microsoft.com/office/drawing/2014/main" id="{7DED53A1-0700-42E8-8C69-E3BC83EC380D}"/>
                </a:ext>
              </a:extLst>
            </p:cNvPr>
            <p:cNvSpPr>
              <a:spLocks/>
            </p:cNvSpPr>
            <p:nvPr/>
          </p:nvSpPr>
          <p:spPr bwMode="auto">
            <a:xfrm>
              <a:off x="3576638" y="4321175"/>
              <a:ext cx="49213" cy="38100"/>
            </a:xfrm>
            <a:custGeom>
              <a:avLst/>
              <a:gdLst>
                <a:gd name="T0" fmla="*/ 1 w 20"/>
                <a:gd name="T1" fmla="*/ 2 h 15"/>
                <a:gd name="T2" fmla="*/ 8 w 20"/>
                <a:gd name="T3" fmla="*/ 7 h 15"/>
                <a:gd name="T4" fmla="*/ 17 w 20"/>
                <a:gd name="T5" fmla="*/ 10 h 15"/>
                <a:gd name="T6" fmla="*/ 1 w 20"/>
                <a:gd name="T7" fmla="*/ 2 h 15"/>
              </a:gdLst>
              <a:ahLst/>
              <a:cxnLst>
                <a:cxn ang="0">
                  <a:pos x="T0" y="T1"/>
                </a:cxn>
                <a:cxn ang="0">
                  <a:pos x="T2" y="T3"/>
                </a:cxn>
                <a:cxn ang="0">
                  <a:pos x="T4" y="T5"/>
                </a:cxn>
                <a:cxn ang="0">
                  <a:pos x="T6" y="T7"/>
                </a:cxn>
              </a:cxnLst>
              <a:rect l="0" t="0" r="r" b="b"/>
              <a:pathLst>
                <a:path w="20" h="15">
                  <a:moveTo>
                    <a:pt x="1" y="2"/>
                  </a:moveTo>
                  <a:cubicBezTo>
                    <a:pt x="1" y="5"/>
                    <a:pt x="5" y="4"/>
                    <a:pt x="8" y="7"/>
                  </a:cubicBezTo>
                  <a:cubicBezTo>
                    <a:pt x="11" y="9"/>
                    <a:pt x="14" y="15"/>
                    <a:pt x="17" y="10"/>
                  </a:cubicBezTo>
                  <a:cubicBezTo>
                    <a:pt x="20" y="5"/>
                    <a:pt x="0" y="0"/>
                    <a:pt x="1" y="2"/>
                  </a:cubicBezTo>
                  <a:close/>
                </a:path>
              </a:pathLst>
            </a:custGeom>
            <a:grpFill/>
            <a:ln w="9525" cap="flat">
              <a:solidFill>
                <a:schemeClr val="bg1">
                  <a:lumMod val="85000"/>
                </a:schemeClr>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2400" dirty="0"/>
            </a:p>
          </p:txBody>
        </p:sp>
        <p:sp>
          <p:nvSpPr>
            <p:cNvPr id="157" name="Freeform 128">
              <a:extLst>
                <a:ext uri="{FF2B5EF4-FFF2-40B4-BE49-F238E27FC236}">
                  <a16:creationId xmlns:a16="http://schemas.microsoft.com/office/drawing/2014/main" id="{2D0CF526-6FD6-487A-AAFA-11F9FA833CB0}"/>
                </a:ext>
              </a:extLst>
            </p:cNvPr>
            <p:cNvSpPr>
              <a:spLocks noEditPoints="1"/>
            </p:cNvSpPr>
            <p:nvPr/>
          </p:nvSpPr>
          <p:spPr bwMode="auto">
            <a:xfrm>
              <a:off x="1479551" y="788988"/>
              <a:ext cx="1801813" cy="1390650"/>
            </a:xfrm>
            <a:custGeom>
              <a:avLst/>
              <a:gdLst>
                <a:gd name="T0" fmla="*/ 146 w 717"/>
                <a:gd name="T1" fmla="*/ 487 h 552"/>
                <a:gd name="T2" fmla="*/ 135 w 717"/>
                <a:gd name="T3" fmla="*/ 162 h 552"/>
                <a:gd name="T4" fmla="*/ 276 w 717"/>
                <a:gd name="T5" fmla="*/ 179 h 552"/>
                <a:gd name="T6" fmla="*/ 183 w 717"/>
                <a:gd name="T7" fmla="*/ 191 h 552"/>
                <a:gd name="T8" fmla="*/ 275 w 717"/>
                <a:gd name="T9" fmla="*/ 238 h 552"/>
                <a:gd name="T10" fmla="*/ 169 w 717"/>
                <a:gd name="T11" fmla="*/ 138 h 552"/>
                <a:gd name="T12" fmla="*/ 148 w 717"/>
                <a:gd name="T13" fmla="*/ 132 h 552"/>
                <a:gd name="T14" fmla="*/ 263 w 717"/>
                <a:gd name="T15" fmla="*/ 152 h 552"/>
                <a:gd name="T16" fmla="*/ 212 w 717"/>
                <a:gd name="T17" fmla="*/ 102 h 552"/>
                <a:gd name="T18" fmla="*/ 294 w 717"/>
                <a:gd name="T19" fmla="*/ 85 h 552"/>
                <a:gd name="T20" fmla="*/ 297 w 717"/>
                <a:gd name="T21" fmla="*/ 115 h 552"/>
                <a:gd name="T22" fmla="*/ 299 w 717"/>
                <a:gd name="T23" fmla="*/ 132 h 552"/>
                <a:gd name="T24" fmla="*/ 387 w 717"/>
                <a:gd name="T25" fmla="*/ 105 h 552"/>
                <a:gd name="T26" fmla="*/ 351 w 717"/>
                <a:gd name="T27" fmla="*/ 165 h 552"/>
                <a:gd name="T28" fmla="*/ 490 w 717"/>
                <a:gd name="T29" fmla="*/ 156 h 552"/>
                <a:gd name="T30" fmla="*/ 414 w 717"/>
                <a:gd name="T31" fmla="*/ 108 h 552"/>
                <a:gd name="T32" fmla="*/ 426 w 717"/>
                <a:gd name="T33" fmla="*/ 59 h 552"/>
                <a:gd name="T34" fmla="*/ 418 w 717"/>
                <a:gd name="T35" fmla="*/ 47 h 552"/>
                <a:gd name="T36" fmla="*/ 452 w 717"/>
                <a:gd name="T37" fmla="*/ 86 h 552"/>
                <a:gd name="T38" fmla="*/ 498 w 717"/>
                <a:gd name="T39" fmla="*/ 128 h 552"/>
                <a:gd name="T40" fmla="*/ 567 w 717"/>
                <a:gd name="T41" fmla="*/ 62 h 552"/>
                <a:gd name="T42" fmla="*/ 542 w 717"/>
                <a:gd name="T43" fmla="*/ 6 h 552"/>
                <a:gd name="T44" fmla="*/ 406 w 717"/>
                <a:gd name="T45" fmla="*/ 32 h 552"/>
                <a:gd name="T46" fmla="*/ 445 w 717"/>
                <a:gd name="T47" fmla="*/ 314 h 552"/>
                <a:gd name="T48" fmla="*/ 590 w 717"/>
                <a:gd name="T49" fmla="*/ 242 h 552"/>
                <a:gd name="T50" fmla="*/ 532 w 717"/>
                <a:gd name="T51" fmla="*/ 194 h 552"/>
                <a:gd name="T52" fmla="*/ 445 w 717"/>
                <a:gd name="T53" fmla="*/ 178 h 552"/>
                <a:gd name="T54" fmla="*/ 502 w 717"/>
                <a:gd name="T55" fmla="*/ 220 h 552"/>
                <a:gd name="T56" fmla="*/ 525 w 717"/>
                <a:gd name="T57" fmla="*/ 292 h 552"/>
                <a:gd name="T58" fmla="*/ 606 w 717"/>
                <a:gd name="T59" fmla="*/ 298 h 552"/>
                <a:gd name="T60" fmla="*/ 487 w 717"/>
                <a:gd name="T61" fmla="*/ 171 h 552"/>
                <a:gd name="T62" fmla="*/ 687 w 717"/>
                <a:gd name="T63" fmla="*/ 457 h 552"/>
                <a:gd name="T64" fmla="*/ 78 w 717"/>
                <a:gd name="T65" fmla="*/ 448 h 552"/>
                <a:gd name="T66" fmla="*/ 585 w 717"/>
                <a:gd name="T67" fmla="*/ 489 h 552"/>
                <a:gd name="T68" fmla="*/ 687 w 717"/>
                <a:gd name="T69" fmla="*/ 434 h 552"/>
                <a:gd name="T70" fmla="*/ 638 w 717"/>
                <a:gd name="T71" fmla="*/ 399 h 552"/>
                <a:gd name="T72" fmla="*/ 602 w 717"/>
                <a:gd name="T73" fmla="*/ 376 h 552"/>
                <a:gd name="T74" fmla="*/ 544 w 717"/>
                <a:gd name="T75" fmla="*/ 330 h 552"/>
                <a:gd name="T76" fmla="*/ 519 w 717"/>
                <a:gd name="T77" fmla="*/ 387 h 552"/>
                <a:gd name="T78" fmla="*/ 475 w 717"/>
                <a:gd name="T79" fmla="*/ 440 h 552"/>
                <a:gd name="T80" fmla="*/ 384 w 717"/>
                <a:gd name="T81" fmla="*/ 375 h 552"/>
                <a:gd name="T82" fmla="*/ 413 w 717"/>
                <a:gd name="T83" fmla="*/ 307 h 552"/>
                <a:gd name="T84" fmla="*/ 463 w 717"/>
                <a:gd name="T85" fmla="*/ 276 h 552"/>
                <a:gd name="T86" fmla="*/ 454 w 717"/>
                <a:gd name="T87" fmla="*/ 242 h 552"/>
                <a:gd name="T88" fmla="*/ 413 w 717"/>
                <a:gd name="T89" fmla="*/ 245 h 552"/>
                <a:gd name="T90" fmla="*/ 383 w 717"/>
                <a:gd name="T91" fmla="*/ 193 h 552"/>
                <a:gd name="T92" fmla="*/ 369 w 717"/>
                <a:gd name="T93" fmla="*/ 208 h 552"/>
                <a:gd name="T94" fmla="*/ 362 w 717"/>
                <a:gd name="T95" fmla="*/ 259 h 552"/>
                <a:gd name="T96" fmla="*/ 351 w 717"/>
                <a:gd name="T97" fmla="*/ 248 h 552"/>
                <a:gd name="T98" fmla="*/ 285 w 717"/>
                <a:gd name="T99" fmla="*/ 248 h 552"/>
                <a:gd name="T100" fmla="*/ 191 w 717"/>
                <a:gd name="T101" fmla="*/ 242 h 552"/>
                <a:gd name="T102" fmla="*/ 69 w 717"/>
                <a:gd name="T103" fmla="*/ 243 h 552"/>
                <a:gd name="T104" fmla="*/ 33 w 717"/>
                <a:gd name="T105" fmla="*/ 243 h 552"/>
                <a:gd name="T106" fmla="*/ 90 w 717"/>
                <a:gd name="T107" fmla="*/ 419 h 552"/>
                <a:gd name="T108" fmla="*/ 129 w 717"/>
                <a:gd name="T109" fmla="*/ 469 h 552"/>
                <a:gd name="T110" fmla="*/ 444 w 717"/>
                <a:gd name="T111" fmla="*/ 491 h 552"/>
                <a:gd name="T112" fmla="*/ 500 w 717"/>
                <a:gd name="T113" fmla="*/ 546 h 552"/>
                <a:gd name="T114" fmla="*/ 617 w 717"/>
                <a:gd name="T115" fmla="*/ 515 h 552"/>
                <a:gd name="T116" fmla="*/ 173 w 717"/>
                <a:gd name="T117" fmla="*/ 290 h 552"/>
                <a:gd name="T118" fmla="*/ 172 w 717"/>
                <a:gd name="T119" fmla="*/ 279 h 552"/>
                <a:gd name="T120" fmla="*/ 359 w 717"/>
                <a:gd name="T121" fmla="*/ 468 h 5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17" h="552">
                  <a:moveTo>
                    <a:pt x="141" y="484"/>
                  </a:moveTo>
                  <a:cubicBezTo>
                    <a:pt x="139" y="481"/>
                    <a:pt x="133" y="482"/>
                    <a:pt x="132" y="479"/>
                  </a:cubicBezTo>
                  <a:cubicBezTo>
                    <a:pt x="131" y="477"/>
                    <a:pt x="126" y="469"/>
                    <a:pt x="123" y="469"/>
                  </a:cubicBezTo>
                  <a:cubicBezTo>
                    <a:pt x="120" y="469"/>
                    <a:pt x="116" y="469"/>
                    <a:pt x="112" y="467"/>
                  </a:cubicBezTo>
                  <a:cubicBezTo>
                    <a:pt x="109" y="464"/>
                    <a:pt x="106" y="464"/>
                    <a:pt x="104" y="465"/>
                  </a:cubicBezTo>
                  <a:cubicBezTo>
                    <a:pt x="101" y="467"/>
                    <a:pt x="106" y="467"/>
                    <a:pt x="106" y="469"/>
                  </a:cubicBezTo>
                  <a:cubicBezTo>
                    <a:pt x="106" y="471"/>
                    <a:pt x="108" y="472"/>
                    <a:pt x="110" y="472"/>
                  </a:cubicBezTo>
                  <a:cubicBezTo>
                    <a:pt x="112" y="471"/>
                    <a:pt x="113" y="476"/>
                    <a:pt x="115" y="476"/>
                  </a:cubicBezTo>
                  <a:cubicBezTo>
                    <a:pt x="118" y="476"/>
                    <a:pt x="118" y="479"/>
                    <a:pt x="121" y="479"/>
                  </a:cubicBezTo>
                  <a:cubicBezTo>
                    <a:pt x="123" y="479"/>
                    <a:pt x="124" y="482"/>
                    <a:pt x="125" y="484"/>
                  </a:cubicBezTo>
                  <a:cubicBezTo>
                    <a:pt x="126" y="486"/>
                    <a:pt x="129" y="484"/>
                    <a:pt x="129" y="486"/>
                  </a:cubicBezTo>
                  <a:cubicBezTo>
                    <a:pt x="129" y="487"/>
                    <a:pt x="132" y="488"/>
                    <a:pt x="133" y="490"/>
                  </a:cubicBezTo>
                  <a:cubicBezTo>
                    <a:pt x="138" y="491"/>
                    <a:pt x="142" y="491"/>
                    <a:pt x="145" y="490"/>
                  </a:cubicBezTo>
                  <a:cubicBezTo>
                    <a:pt x="146" y="489"/>
                    <a:pt x="146" y="488"/>
                    <a:pt x="146" y="487"/>
                  </a:cubicBezTo>
                  <a:cubicBezTo>
                    <a:pt x="148" y="485"/>
                    <a:pt x="144" y="486"/>
                    <a:pt x="141" y="484"/>
                  </a:cubicBezTo>
                  <a:close/>
                  <a:moveTo>
                    <a:pt x="135" y="200"/>
                  </a:moveTo>
                  <a:cubicBezTo>
                    <a:pt x="142" y="202"/>
                    <a:pt x="142" y="213"/>
                    <a:pt x="147" y="213"/>
                  </a:cubicBezTo>
                  <a:cubicBezTo>
                    <a:pt x="150" y="213"/>
                    <a:pt x="147" y="210"/>
                    <a:pt x="152" y="210"/>
                  </a:cubicBezTo>
                  <a:cubicBezTo>
                    <a:pt x="157" y="210"/>
                    <a:pt x="156" y="207"/>
                    <a:pt x="160" y="208"/>
                  </a:cubicBezTo>
                  <a:cubicBezTo>
                    <a:pt x="164" y="208"/>
                    <a:pt x="168" y="206"/>
                    <a:pt x="168" y="201"/>
                  </a:cubicBezTo>
                  <a:cubicBezTo>
                    <a:pt x="168" y="196"/>
                    <a:pt x="171" y="195"/>
                    <a:pt x="175" y="194"/>
                  </a:cubicBezTo>
                  <a:cubicBezTo>
                    <a:pt x="179" y="193"/>
                    <a:pt x="176" y="187"/>
                    <a:pt x="182" y="186"/>
                  </a:cubicBezTo>
                  <a:cubicBezTo>
                    <a:pt x="188" y="184"/>
                    <a:pt x="204" y="177"/>
                    <a:pt x="207" y="175"/>
                  </a:cubicBezTo>
                  <a:cubicBezTo>
                    <a:pt x="210" y="173"/>
                    <a:pt x="204" y="170"/>
                    <a:pt x="197" y="166"/>
                  </a:cubicBezTo>
                  <a:cubicBezTo>
                    <a:pt x="191" y="162"/>
                    <a:pt x="186" y="161"/>
                    <a:pt x="181" y="164"/>
                  </a:cubicBezTo>
                  <a:cubicBezTo>
                    <a:pt x="176" y="168"/>
                    <a:pt x="180" y="161"/>
                    <a:pt x="176" y="163"/>
                  </a:cubicBezTo>
                  <a:cubicBezTo>
                    <a:pt x="172" y="164"/>
                    <a:pt x="161" y="160"/>
                    <a:pt x="160" y="158"/>
                  </a:cubicBezTo>
                  <a:cubicBezTo>
                    <a:pt x="158" y="156"/>
                    <a:pt x="139" y="162"/>
                    <a:pt x="135" y="162"/>
                  </a:cubicBezTo>
                  <a:cubicBezTo>
                    <a:pt x="130" y="162"/>
                    <a:pt x="135" y="167"/>
                    <a:pt x="138" y="169"/>
                  </a:cubicBezTo>
                  <a:cubicBezTo>
                    <a:pt x="141" y="172"/>
                    <a:pt x="130" y="180"/>
                    <a:pt x="132" y="181"/>
                  </a:cubicBezTo>
                  <a:cubicBezTo>
                    <a:pt x="135" y="183"/>
                    <a:pt x="130" y="188"/>
                    <a:pt x="125" y="194"/>
                  </a:cubicBezTo>
                  <a:cubicBezTo>
                    <a:pt x="120" y="199"/>
                    <a:pt x="129" y="199"/>
                    <a:pt x="135" y="200"/>
                  </a:cubicBezTo>
                  <a:close/>
                  <a:moveTo>
                    <a:pt x="314" y="230"/>
                  </a:moveTo>
                  <a:cubicBezTo>
                    <a:pt x="316" y="227"/>
                    <a:pt x="325" y="235"/>
                    <a:pt x="325" y="229"/>
                  </a:cubicBezTo>
                  <a:cubicBezTo>
                    <a:pt x="325" y="224"/>
                    <a:pt x="315" y="221"/>
                    <a:pt x="311" y="219"/>
                  </a:cubicBezTo>
                  <a:cubicBezTo>
                    <a:pt x="306" y="216"/>
                    <a:pt x="305" y="217"/>
                    <a:pt x="298" y="212"/>
                  </a:cubicBezTo>
                  <a:cubicBezTo>
                    <a:pt x="291" y="207"/>
                    <a:pt x="300" y="205"/>
                    <a:pt x="295" y="201"/>
                  </a:cubicBezTo>
                  <a:cubicBezTo>
                    <a:pt x="290" y="197"/>
                    <a:pt x="288" y="186"/>
                    <a:pt x="291" y="183"/>
                  </a:cubicBezTo>
                  <a:cubicBezTo>
                    <a:pt x="295" y="179"/>
                    <a:pt x="299" y="174"/>
                    <a:pt x="293" y="171"/>
                  </a:cubicBezTo>
                  <a:cubicBezTo>
                    <a:pt x="286" y="169"/>
                    <a:pt x="276" y="173"/>
                    <a:pt x="277" y="175"/>
                  </a:cubicBezTo>
                  <a:cubicBezTo>
                    <a:pt x="278" y="176"/>
                    <a:pt x="287" y="181"/>
                    <a:pt x="287" y="183"/>
                  </a:cubicBezTo>
                  <a:cubicBezTo>
                    <a:pt x="287" y="185"/>
                    <a:pt x="279" y="177"/>
                    <a:pt x="276" y="179"/>
                  </a:cubicBezTo>
                  <a:cubicBezTo>
                    <a:pt x="273" y="181"/>
                    <a:pt x="270" y="175"/>
                    <a:pt x="267" y="179"/>
                  </a:cubicBezTo>
                  <a:cubicBezTo>
                    <a:pt x="265" y="183"/>
                    <a:pt x="270" y="195"/>
                    <a:pt x="273" y="199"/>
                  </a:cubicBezTo>
                  <a:cubicBezTo>
                    <a:pt x="275" y="202"/>
                    <a:pt x="270" y="202"/>
                    <a:pt x="268" y="203"/>
                  </a:cubicBezTo>
                  <a:cubicBezTo>
                    <a:pt x="265" y="204"/>
                    <a:pt x="264" y="193"/>
                    <a:pt x="262" y="189"/>
                  </a:cubicBezTo>
                  <a:cubicBezTo>
                    <a:pt x="259" y="185"/>
                    <a:pt x="247" y="180"/>
                    <a:pt x="247" y="183"/>
                  </a:cubicBezTo>
                  <a:cubicBezTo>
                    <a:pt x="246" y="186"/>
                    <a:pt x="254" y="186"/>
                    <a:pt x="253" y="190"/>
                  </a:cubicBezTo>
                  <a:cubicBezTo>
                    <a:pt x="252" y="194"/>
                    <a:pt x="247" y="188"/>
                    <a:pt x="243" y="191"/>
                  </a:cubicBezTo>
                  <a:cubicBezTo>
                    <a:pt x="239" y="194"/>
                    <a:pt x="240" y="192"/>
                    <a:pt x="241" y="189"/>
                  </a:cubicBezTo>
                  <a:cubicBezTo>
                    <a:pt x="242" y="185"/>
                    <a:pt x="235" y="182"/>
                    <a:pt x="228" y="183"/>
                  </a:cubicBezTo>
                  <a:cubicBezTo>
                    <a:pt x="221" y="183"/>
                    <a:pt x="225" y="188"/>
                    <a:pt x="223" y="190"/>
                  </a:cubicBezTo>
                  <a:cubicBezTo>
                    <a:pt x="221" y="192"/>
                    <a:pt x="210" y="189"/>
                    <a:pt x="217" y="188"/>
                  </a:cubicBezTo>
                  <a:cubicBezTo>
                    <a:pt x="223" y="186"/>
                    <a:pt x="221" y="182"/>
                    <a:pt x="218" y="178"/>
                  </a:cubicBezTo>
                  <a:cubicBezTo>
                    <a:pt x="216" y="174"/>
                    <a:pt x="209" y="179"/>
                    <a:pt x="198" y="183"/>
                  </a:cubicBezTo>
                  <a:cubicBezTo>
                    <a:pt x="187" y="187"/>
                    <a:pt x="182" y="191"/>
                    <a:pt x="183" y="191"/>
                  </a:cubicBezTo>
                  <a:cubicBezTo>
                    <a:pt x="184" y="192"/>
                    <a:pt x="185" y="194"/>
                    <a:pt x="181" y="197"/>
                  </a:cubicBezTo>
                  <a:cubicBezTo>
                    <a:pt x="176" y="201"/>
                    <a:pt x="181" y="204"/>
                    <a:pt x="184" y="204"/>
                  </a:cubicBezTo>
                  <a:cubicBezTo>
                    <a:pt x="188" y="204"/>
                    <a:pt x="185" y="207"/>
                    <a:pt x="188" y="208"/>
                  </a:cubicBezTo>
                  <a:cubicBezTo>
                    <a:pt x="190" y="209"/>
                    <a:pt x="203" y="203"/>
                    <a:pt x="207" y="205"/>
                  </a:cubicBezTo>
                  <a:cubicBezTo>
                    <a:pt x="210" y="208"/>
                    <a:pt x="186" y="209"/>
                    <a:pt x="186" y="214"/>
                  </a:cubicBezTo>
                  <a:cubicBezTo>
                    <a:pt x="186" y="218"/>
                    <a:pt x="199" y="220"/>
                    <a:pt x="209" y="219"/>
                  </a:cubicBezTo>
                  <a:cubicBezTo>
                    <a:pt x="219" y="217"/>
                    <a:pt x="237" y="220"/>
                    <a:pt x="237" y="222"/>
                  </a:cubicBezTo>
                  <a:cubicBezTo>
                    <a:pt x="237" y="225"/>
                    <a:pt x="225" y="224"/>
                    <a:pt x="216" y="224"/>
                  </a:cubicBezTo>
                  <a:cubicBezTo>
                    <a:pt x="207" y="224"/>
                    <a:pt x="192" y="226"/>
                    <a:pt x="192" y="229"/>
                  </a:cubicBezTo>
                  <a:cubicBezTo>
                    <a:pt x="193" y="232"/>
                    <a:pt x="194" y="232"/>
                    <a:pt x="203" y="237"/>
                  </a:cubicBezTo>
                  <a:cubicBezTo>
                    <a:pt x="213" y="241"/>
                    <a:pt x="222" y="235"/>
                    <a:pt x="222" y="241"/>
                  </a:cubicBezTo>
                  <a:cubicBezTo>
                    <a:pt x="222" y="247"/>
                    <a:pt x="227" y="248"/>
                    <a:pt x="239" y="249"/>
                  </a:cubicBezTo>
                  <a:cubicBezTo>
                    <a:pt x="252" y="249"/>
                    <a:pt x="258" y="243"/>
                    <a:pt x="264" y="243"/>
                  </a:cubicBezTo>
                  <a:cubicBezTo>
                    <a:pt x="270" y="244"/>
                    <a:pt x="273" y="242"/>
                    <a:pt x="275" y="238"/>
                  </a:cubicBezTo>
                  <a:cubicBezTo>
                    <a:pt x="278" y="234"/>
                    <a:pt x="281" y="236"/>
                    <a:pt x="281" y="239"/>
                  </a:cubicBezTo>
                  <a:cubicBezTo>
                    <a:pt x="282" y="241"/>
                    <a:pt x="290" y="240"/>
                    <a:pt x="292" y="242"/>
                  </a:cubicBezTo>
                  <a:cubicBezTo>
                    <a:pt x="296" y="247"/>
                    <a:pt x="311" y="245"/>
                    <a:pt x="317" y="242"/>
                  </a:cubicBezTo>
                  <a:cubicBezTo>
                    <a:pt x="323" y="240"/>
                    <a:pt x="315" y="232"/>
                    <a:pt x="312" y="235"/>
                  </a:cubicBezTo>
                  <a:cubicBezTo>
                    <a:pt x="309" y="239"/>
                    <a:pt x="306" y="237"/>
                    <a:pt x="306" y="235"/>
                  </a:cubicBezTo>
                  <a:cubicBezTo>
                    <a:pt x="305" y="233"/>
                    <a:pt x="311" y="232"/>
                    <a:pt x="314" y="230"/>
                  </a:cubicBezTo>
                  <a:close/>
                  <a:moveTo>
                    <a:pt x="178" y="142"/>
                  </a:moveTo>
                  <a:cubicBezTo>
                    <a:pt x="184" y="143"/>
                    <a:pt x="191" y="137"/>
                    <a:pt x="191" y="134"/>
                  </a:cubicBezTo>
                  <a:cubicBezTo>
                    <a:pt x="190" y="130"/>
                    <a:pt x="175" y="142"/>
                    <a:pt x="178" y="142"/>
                  </a:cubicBezTo>
                  <a:close/>
                  <a:moveTo>
                    <a:pt x="148" y="132"/>
                  </a:moveTo>
                  <a:cubicBezTo>
                    <a:pt x="151" y="133"/>
                    <a:pt x="148" y="138"/>
                    <a:pt x="151" y="137"/>
                  </a:cubicBezTo>
                  <a:cubicBezTo>
                    <a:pt x="154" y="135"/>
                    <a:pt x="155" y="135"/>
                    <a:pt x="157" y="135"/>
                  </a:cubicBezTo>
                  <a:cubicBezTo>
                    <a:pt x="161" y="137"/>
                    <a:pt x="162" y="133"/>
                    <a:pt x="163" y="132"/>
                  </a:cubicBezTo>
                  <a:cubicBezTo>
                    <a:pt x="165" y="130"/>
                    <a:pt x="165" y="138"/>
                    <a:pt x="169" y="138"/>
                  </a:cubicBezTo>
                  <a:cubicBezTo>
                    <a:pt x="173" y="138"/>
                    <a:pt x="172" y="129"/>
                    <a:pt x="176" y="132"/>
                  </a:cubicBezTo>
                  <a:cubicBezTo>
                    <a:pt x="179" y="134"/>
                    <a:pt x="181" y="131"/>
                    <a:pt x="181" y="128"/>
                  </a:cubicBezTo>
                  <a:cubicBezTo>
                    <a:pt x="182" y="126"/>
                    <a:pt x="182" y="122"/>
                    <a:pt x="186" y="121"/>
                  </a:cubicBezTo>
                  <a:cubicBezTo>
                    <a:pt x="190" y="120"/>
                    <a:pt x="187" y="125"/>
                    <a:pt x="188" y="128"/>
                  </a:cubicBezTo>
                  <a:cubicBezTo>
                    <a:pt x="191" y="133"/>
                    <a:pt x="196" y="128"/>
                    <a:pt x="196" y="126"/>
                  </a:cubicBezTo>
                  <a:cubicBezTo>
                    <a:pt x="196" y="124"/>
                    <a:pt x="203" y="125"/>
                    <a:pt x="202" y="123"/>
                  </a:cubicBezTo>
                  <a:cubicBezTo>
                    <a:pt x="202" y="120"/>
                    <a:pt x="204" y="120"/>
                    <a:pt x="202" y="117"/>
                  </a:cubicBezTo>
                  <a:cubicBezTo>
                    <a:pt x="201" y="114"/>
                    <a:pt x="205" y="115"/>
                    <a:pt x="207" y="113"/>
                  </a:cubicBezTo>
                  <a:cubicBezTo>
                    <a:pt x="209" y="110"/>
                    <a:pt x="204" y="112"/>
                    <a:pt x="201" y="109"/>
                  </a:cubicBezTo>
                  <a:cubicBezTo>
                    <a:pt x="197" y="106"/>
                    <a:pt x="196" y="110"/>
                    <a:pt x="196" y="112"/>
                  </a:cubicBezTo>
                  <a:cubicBezTo>
                    <a:pt x="196" y="114"/>
                    <a:pt x="189" y="113"/>
                    <a:pt x="185" y="111"/>
                  </a:cubicBezTo>
                  <a:cubicBezTo>
                    <a:pt x="181" y="110"/>
                    <a:pt x="176" y="116"/>
                    <a:pt x="171" y="119"/>
                  </a:cubicBezTo>
                  <a:cubicBezTo>
                    <a:pt x="165" y="122"/>
                    <a:pt x="165" y="127"/>
                    <a:pt x="159" y="126"/>
                  </a:cubicBezTo>
                  <a:cubicBezTo>
                    <a:pt x="154" y="126"/>
                    <a:pt x="146" y="131"/>
                    <a:pt x="148" y="132"/>
                  </a:cubicBezTo>
                  <a:close/>
                  <a:moveTo>
                    <a:pt x="204" y="130"/>
                  </a:moveTo>
                  <a:cubicBezTo>
                    <a:pt x="199" y="130"/>
                    <a:pt x="199" y="135"/>
                    <a:pt x="205" y="135"/>
                  </a:cubicBezTo>
                  <a:cubicBezTo>
                    <a:pt x="211" y="135"/>
                    <a:pt x="213" y="137"/>
                    <a:pt x="204" y="137"/>
                  </a:cubicBezTo>
                  <a:cubicBezTo>
                    <a:pt x="196" y="137"/>
                    <a:pt x="193" y="144"/>
                    <a:pt x="198" y="142"/>
                  </a:cubicBezTo>
                  <a:cubicBezTo>
                    <a:pt x="204" y="141"/>
                    <a:pt x="211" y="141"/>
                    <a:pt x="207" y="142"/>
                  </a:cubicBezTo>
                  <a:cubicBezTo>
                    <a:pt x="202" y="144"/>
                    <a:pt x="191" y="145"/>
                    <a:pt x="192" y="147"/>
                  </a:cubicBezTo>
                  <a:cubicBezTo>
                    <a:pt x="193" y="148"/>
                    <a:pt x="198" y="148"/>
                    <a:pt x="203" y="150"/>
                  </a:cubicBezTo>
                  <a:cubicBezTo>
                    <a:pt x="207" y="152"/>
                    <a:pt x="210" y="153"/>
                    <a:pt x="214" y="149"/>
                  </a:cubicBezTo>
                  <a:cubicBezTo>
                    <a:pt x="217" y="145"/>
                    <a:pt x="222" y="141"/>
                    <a:pt x="220" y="146"/>
                  </a:cubicBezTo>
                  <a:cubicBezTo>
                    <a:pt x="218" y="152"/>
                    <a:pt x="226" y="148"/>
                    <a:pt x="235" y="147"/>
                  </a:cubicBezTo>
                  <a:cubicBezTo>
                    <a:pt x="245" y="147"/>
                    <a:pt x="234" y="153"/>
                    <a:pt x="224" y="154"/>
                  </a:cubicBezTo>
                  <a:cubicBezTo>
                    <a:pt x="214" y="154"/>
                    <a:pt x="216" y="159"/>
                    <a:pt x="223" y="161"/>
                  </a:cubicBezTo>
                  <a:cubicBezTo>
                    <a:pt x="231" y="163"/>
                    <a:pt x="248" y="156"/>
                    <a:pt x="252" y="152"/>
                  </a:cubicBezTo>
                  <a:cubicBezTo>
                    <a:pt x="256" y="148"/>
                    <a:pt x="259" y="154"/>
                    <a:pt x="263" y="152"/>
                  </a:cubicBezTo>
                  <a:cubicBezTo>
                    <a:pt x="267" y="149"/>
                    <a:pt x="275" y="152"/>
                    <a:pt x="281" y="150"/>
                  </a:cubicBezTo>
                  <a:cubicBezTo>
                    <a:pt x="288" y="149"/>
                    <a:pt x="289" y="136"/>
                    <a:pt x="284" y="134"/>
                  </a:cubicBezTo>
                  <a:cubicBezTo>
                    <a:pt x="279" y="132"/>
                    <a:pt x="279" y="137"/>
                    <a:pt x="275" y="137"/>
                  </a:cubicBezTo>
                  <a:cubicBezTo>
                    <a:pt x="272" y="138"/>
                    <a:pt x="269" y="133"/>
                    <a:pt x="266" y="130"/>
                  </a:cubicBezTo>
                  <a:cubicBezTo>
                    <a:pt x="263" y="127"/>
                    <a:pt x="265" y="120"/>
                    <a:pt x="260" y="121"/>
                  </a:cubicBezTo>
                  <a:cubicBezTo>
                    <a:pt x="256" y="122"/>
                    <a:pt x="246" y="129"/>
                    <a:pt x="252" y="130"/>
                  </a:cubicBezTo>
                  <a:cubicBezTo>
                    <a:pt x="258" y="131"/>
                    <a:pt x="256" y="134"/>
                    <a:pt x="253" y="135"/>
                  </a:cubicBezTo>
                  <a:cubicBezTo>
                    <a:pt x="249" y="137"/>
                    <a:pt x="260" y="139"/>
                    <a:pt x="259" y="142"/>
                  </a:cubicBezTo>
                  <a:cubicBezTo>
                    <a:pt x="257" y="144"/>
                    <a:pt x="241" y="142"/>
                    <a:pt x="240" y="138"/>
                  </a:cubicBezTo>
                  <a:cubicBezTo>
                    <a:pt x="239" y="135"/>
                    <a:pt x="227" y="128"/>
                    <a:pt x="221" y="130"/>
                  </a:cubicBezTo>
                  <a:cubicBezTo>
                    <a:pt x="216" y="131"/>
                    <a:pt x="218" y="125"/>
                    <a:pt x="213" y="125"/>
                  </a:cubicBezTo>
                  <a:cubicBezTo>
                    <a:pt x="207" y="125"/>
                    <a:pt x="209" y="130"/>
                    <a:pt x="204" y="130"/>
                  </a:cubicBezTo>
                  <a:close/>
                  <a:moveTo>
                    <a:pt x="223" y="104"/>
                  </a:moveTo>
                  <a:cubicBezTo>
                    <a:pt x="224" y="100"/>
                    <a:pt x="211" y="101"/>
                    <a:pt x="212" y="102"/>
                  </a:cubicBezTo>
                  <a:cubicBezTo>
                    <a:pt x="214" y="105"/>
                    <a:pt x="221" y="109"/>
                    <a:pt x="223" y="104"/>
                  </a:cubicBezTo>
                  <a:close/>
                  <a:moveTo>
                    <a:pt x="252" y="103"/>
                  </a:moveTo>
                  <a:cubicBezTo>
                    <a:pt x="257" y="102"/>
                    <a:pt x="255" y="98"/>
                    <a:pt x="247" y="99"/>
                  </a:cubicBezTo>
                  <a:cubicBezTo>
                    <a:pt x="240" y="100"/>
                    <a:pt x="227" y="100"/>
                    <a:pt x="227" y="106"/>
                  </a:cubicBezTo>
                  <a:cubicBezTo>
                    <a:pt x="227" y="110"/>
                    <a:pt x="229" y="112"/>
                    <a:pt x="238" y="113"/>
                  </a:cubicBezTo>
                  <a:cubicBezTo>
                    <a:pt x="246" y="114"/>
                    <a:pt x="253" y="106"/>
                    <a:pt x="249" y="106"/>
                  </a:cubicBezTo>
                  <a:cubicBezTo>
                    <a:pt x="245" y="106"/>
                    <a:pt x="248" y="103"/>
                    <a:pt x="252" y="103"/>
                  </a:cubicBezTo>
                  <a:close/>
                  <a:moveTo>
                    <a:pt x="235" y="96"/>
                  </a:moveTo>
                  <a:cubicBezTo>
                    <a:pt x="238" y="97"/>
                    <a:pt x="242" y="93"/>
                    <a:pt x="244" y="95"/>
                  </a:cubicBezTo>
                  <a:cubicBezTo>
                    <a:pt x="247" y="97"/>
                    <a:pt x="258" y="99"/>
                    <a:pt x="258" y="93"/>
                  </a:cubicBezTo>
                  <a:cubicBezTo>
                    <a:pt x="258" y="87"/>
                    <a:pt x="244" y="87"/>
                    <a:pt x="240" y="89"/>
                  </a:cubicBezTo>
                  <a:cubicBezTo>
                    <a:pt x="237" y="91"/>
                    <a:pt x="221" y="92"/>
                    <a:pt x="225" y="95"/>
                  </a:cubicBezTo>
                  <a:cubicBezTo>
                    <a:pt x="228" y="97"/>
                    <a:pt x="231" y="94"/>
                    <a:pt x="235" y="96"/>
                  </a:cubicBezTo>
                  <a:close/>
                  <a:moveTo>
                    <a:pt x="294" y="85"/>
                  </a:moveTo>
                  <a:cubicBezTo>
                    <a:pt x="299" y="82"/>
                    <a:pt x="306" y="87"/>
                    <a:pt x="305" y="90"/>
                  </a:cubicBezTo>
                  <a:cubicBezTo>
                    <a:pt x="304" y="93"/>
                    <a:pt x="291" y="89"/>
                    <a:pt x="292" y="92"/>
                  </a:cubicBezTo>
                  <a:cubicBezTo>
                    <a:pt x="293" y="93"/>
                    <a:pt x="294" y="97"/>
                    <a:pt x="303" y="95"/>
                  </a:cubicBezTo>
                  <a:cubicBezTo>
                    <a:pt x="311" y="92"/>
                    <a:pt x="318" y="94"/>
                    <a:pt x="324" y="99"/>
                  </a:cubicBezTo>
                  <a:cubicBezTo>
                    <a:pt x="330" y="103"/>
                    <a:pt x="335" y="105"/>
                    <a:pt x="339" y="100"/>
                  </a:cubicBezTo>
                  <a:cubicBezTo>
                    <a:pt x="343" y="96"/>
                    <a:pt x="334" y="95"/>
                    <a:pt x="336" y="92"/>
                  </a:cubicBezTo>
                  <a:cubicBezTo>
                    <a:pt x="337" y="88"/>
                    <a:pt x="330" y="86"/>
                    <a:pt x="326" y="86"/>
                  </a:cubicBezTo>
                  <a:cubicBezTo>
                    <a:pt x="322" y="86"/>
                    <a:pt x="321" y="79"/>
                    <a:pt x="318" y="80"/>
                  </a:cubicBezTo>
                  <a:cubicBezTo>
                    <a:pt x="314" y="82"/>
                    <a:pt x="312" y="84"/>
                    <a:pt x="312" y="79"/>
                  </a:cubicBezTo>
                  <a:cubicBezTo>
                    <a:pt x="312" y="75"/>
                    <a:pt x="294" y="74"/>
                    <a:pt x="289" y="76"/>
                  </a:cubicBezTo>
                  <a:cubicBezTo>
                    <a:pt x="284" y="78"/>
                    <a:pt x="290" y="88"/>
                    <a:pt x="294" y="85"/>
                  </a:cubicBezTo>
                  <a:close/>
                  <a:moveTo>
                    <a:pt x="297" y="115"/>
                  </a:moveTo>
                  <a:cubicBezTo>
                    <a:pt x="300" y="111"/>
                    <a:pt x="285" y="100"/>
                    <a:pt x="285" y="105"/>
                  </a:cubicBezTo>
                  <a:cubicBezTo>
                    <a:pt x="284" y="110"/>
                    <a:pt x="294" y="119"/>
                    <a:pt x="297" y="115"/>
                  </a:cubicBezTo>
                  <a:close/>
                  <a:moveTo>
                    <a:pt x="343" y="68"/>
                  </a:moveTo>
                  <a:cubicBezTo>
                    <a:pt x="346" y="64"/>
                    <a:pt x="328" y="60"/>
                    <a:pt x="333" y="64"/>
                  </a:cubicBezTo>
                  <a:cubicBezTo>
                    <a:pt x="335" y="66"/>
                    <a:pt x="341" y="72"/>
                    <a:pt x="343" y="68"/>
                  </a:cubicBezTo>
                  <a:close/>
                  <a:moveTo>
                    <a:pt x="303" y="149"/>
                  </a:moveTo>
                  <a:cubicBezTo>
                    <a:pt x="305" y="146"/>
                    <a:pt x="298" y="140"/>
                    <a:pt x="295" y="145"/>
                  </a:cubicBezTo>
                  <a:cubicBezTo>
                    <a:pt x="293" y="150"/>
                    <a:pt x="300" y="152"/>
                    <a:pt x="303" y="149"/>
                  </a:cubicBezTo>
                  <a:close/>
                  <a:moveTo>
                    <a:pt x="343" y="124"/>
                  </a:moveTo>
                  <a:cubicBezTo>
                    <a:pt x="343" y="128"/>
                    <a:pt x="335" y="123"/>
                    <a:pt x="328" y="121"/>
                  </a:cubicBezTo>
                  <a:cubicBezTo>
                    <a:pt x="322" y="118"/>
                    <a:pt x="326" y="126"/>
                    <a:pt x="331" y="130"/>
                  </a:cubicBezTo>
                  <a:cubicBezTo>
                    <a:pt x="336" y="134"/>
                    <a:pt x="328" y="132"/>
                    <a:pt x="321" y="128"/>
                  </a:cubicBezTo>
                  <a:cubicBezTo>
                    <a:pt x="315" y="123"/>
                    <a:pt x="315" y="131"/>
                    <a:pt x="319" y="133"/>
                  </a:cubicBezTo>
                  <a:cubicBezTo>
                    <a:pt x="322" y="136"/>
                    <a:pt x="318" y="139"/>
                    <a:pt x="314" y="134"/>
                  </a:cubicBezTo>
                  <a:cubicBezTo>
                    <a:pt x="309" y="128"/>
                    <a:pt x="307" y="122"/>
                    <a:pt x="300" y="122"/>
                  </a:cubicBezTo>
                  <a:cubicBezTo>
                    <a:pt x="294" y="121"/>
                    <a:pt x="297" y="128"/>
                    <a:pt x="299" y="132"/>
                  </a:cubicBezTo>
                  <a:cubicBezTo>
                    <a:pt x="303" y="136"/>
                    <a:pt x="306" y="137"/>
                    <a:pt x="312" y="140"/>
                  </a:cubicBezTo>
                  <a:cubicBezTo>
                    <a:pt x="318" y="144"/>
                    <a:pt x="327" y="139"/>
                    <a:pt x="331" y="140"/>
                  </a:cubicBezTo>
                  <a:cubicBezTo>
                    <a:pt x="336" y="141"/>
                    <a:pt x="327" y="147"/>
                    <a:pt x="330" y="150"/>
                  </a:cubicBezTo>
                  <a:cubicBezTo>
                    <a:pt x="333" y="154"/>
                    <a:pt x="340" y="151"/>
                    <a:pt x="346" y="151"/>
                  </a:cubicBezTo>
                  <a:cubicBezTo>
                    <a:pt x="352" y="150"/>
                    <a:pt x="350" y="147"/>
                    <a:pt x="353" y="144"/>
                  </a:cubicBezTo>
                  <a:cubicBezTo>
                    <a:pt x="357" y="142"/>
                    <a:pt x="350" y="142"/>
                    <a:pt x="352" y="136"/>
                  </a:cubicBezTo>
                  <a:cubicBezTo>
                    <a:pt x="355" y="130"/>
                    <a:pt x="344" y="120"/>
                    <a:pt x="343" y="124"/>
                  </a:cubicBezTo>
                  <a:close/>
                  <a:moveTo>
                    <a:pt x="358" y="103"/>
                  </a:moveTo>
                  <a:cubicBezTo>
                    <a:pt x="364" y="103"/>
                    <a:pt x="368" y="102"/>
                    <a:pt x="372" y="100"/>
                  </a:cubicBezTo>
                  <a:cubicBezTo>
                    <a:pt x="377" y="99"/>
                    <a:pt x="370" y="99"/>
                    <a:pt x="373" y="94"/>
                  </a:cubicBezTo>
                  <a:cubicBezTo>
                    <a:pt x="376" y="90"/>
                    <a:pt x="365" y="90"/>
                    <a:pt x="365" y="91"/>
                  </a:cubicBezTo>
                  <a:cubicBezTo>
                    <a:pt x="364" y="93"/>
                    <a:pt x="350" y="83"/>
                    <a:pt x="348" y="86"/>
                  </a:cubicBezTo>
                  <a:cubicBezTo>
                    <a:pt x="346" y="89"/>
                    <a:pt x="353" y="103"/>
                    <a:pt x="358" y="103"/>
                  </a:cubicBezTo>
                  <a:close/>
                  <a:moveTo>
                    <a:pt x="387" y="105"/>
                  </a:moveTo>
                  <a:cubicBezTo>
                    <a:pt x="386" y="103"/>
                    <a:pt x="359" y="106"/>
                    <a:pt x="364" y="109"/>
                  </a:cubicBezTo>
                  <a:cubicBezTo>
                    <a:pt x="371" y="114"/>
                    <a:pt x="388" y="107"/>
                    <a:pt x="387" y="105"/>
                  </a:cubicBezTo>
                  <a:close/>
                  <a:moveTo>
                    <a:pt x="383" y="157"/>
                  </a:moveTo>
                  <a:cubicBezTo>
                    <a:pt x="390" y="156"/>
                    <a:pt x="386" y="149"/>
                    <a:pt x="379" y="143"/>
                  </a:cubicBezTo>
                  <a:cubicBezTo>
                    <a:pt x="372" y="138"/>
                    <a:pt x="356" y="149"/>
                    <a:pt x="359" y="151"/>
                  </a:cubicBezTo>
                  <a:cubicBezTo>
                    <a:pt x="362" y="154"/>
                    <a:pt x="377" y="157"/>
                    <a:pt x="383" y="157"/>
                  </a:cubicBezTo>
                  <a:close/>
                  <a:moveTo>
                    <a:pt x="337" y="207"/>
                  </a:moveTo>
                  <a:cubicBezTo>
                    <a:pt x="345" y="212"/>
                    <a:pt x="343" y="203"/>
                    <a:pt x="352" y="203"/>
                  </a:cubicBezTo>
                  <a:cubicBezTo>
                    <a:pt x="361" y="203"/>
                    <a:pt x="361" y="189"/>
                    <a:pt x="362" y="183"/>
                  </a:cubicBezTo>
                  <a:cubicBezTo>
                    <a:pt x="364" y="178"/>
                    <a:pt x="355" y="178"/>
                    <a:pt x="357" y="182"/>
                  </a:cubicBezTo>
                  <a:cubicBezTo>
                    <a:pt x="360" y="186"/>
                    <a:pt x="357" y="190"/>
                    <a:pt x="356" y="185"/>
                  </a:cubicBezTo>
                  <a:cubicBezTo>
                    <a:pt x="356" y="181"/>
                    <a:pt x="349" y="185"/>
                    <a:pt x="346" y="181"/>
                  </a:cubicBezTo>
                  <a:cubicBezTo>
                    <a:pt x="344" y="178"/>
                    <a:pt x="354" y="178"/>
                    <a:pt x="357" y="173"/>
                  </a:cubicBezTo>
                  <a:cubicBezTo>
                    <a:pt x="359" y="168"/>
                    <a:pt x="349" y="169"/>
                    <a:pt x="351" y="165"/>
                  </a:cubicBezTo>
                  <a:cubicBezTo>
                    <a:pt x="354" y="162"/>
                    <a:pt x="335" y="166"/>
                    <a:pt x="341" y="168"/>
                  </a:cubicBezTo>
                  <a:cubicBezTo>
                    <a:pt x="346" y="170"/>
                    <a:pt x="341" y="173"/>
                    <a:pt x="336" y="169"/>
                  </a:cubicBezTo>
                  <a:cubicBezTo>
                    <a:pt x="331" y="166"/>
                    <a:pt x="317" y="172"/>
                    <a:pt x="322" y="176"/>
                  </a:cubicBezTo>
                  <a:cubicBezTo>
                    <a:pt x="326" y="179"/>
                    <a:pt x="338" y="174"/>
                    <a:pt x="331" y="183"/>
                  </a:cubicBezTo>
                  <a:cubicBezTo>
                    <a:pt x="324" y="192"/>
                    <a:pt x="321" y="180"/>
                    <a:pt x="315" y="181"/>
                  </a:cubicBezTo>
                  <a:cubicBezTo>
                    <a:pt x="309" y="183"/>
                    <a:pt x="311" y="190"/>
                    <a:pt x="321" y="193"/>
                  </a:cubicBezTo>
                  <a:cubicBezTo>
                    <a:pt x="331" y="196"/>
                    <a:pt x="330" y="201"/>
                    <a:pt x="337" y="207"/>
                  </a:cubicBezTo>
                  <a:close/>
                  <a:moveTo>
                    <a:pt x="396" y="150"/>
                  </a:moveTo>
                  <a:cubicBezTo>
                    <a:pt x="398" y="157"/>
                    <a:pt x="401" y="152"/>
                    <a:pt x="405" y="155"/>
                  </a:cubicBezTo>
                  <a:cubicBezTo>
                    <a:pt x="409" y="158"/>
                    <a:pt x="415" y="159"/>
                    <a:pt x="418" y="156"/>
                  </a:cubicBezTo>
                  <a:cubicBezTo>
                    <a:pt x="421" y="154"/>
                    <a:pt x="423" y="152"/>
                    <a:pt x="424" y="154"/>
                  </a:cubicBezTo>
                  <a:cubicBezTo>
                    <a:pt x="426" y="158"/>
                    <a:pt x="433" y="159"/>
                    <a:pt x="451" y="159"/>
                  </a:cubicBezTo>
                  <a:cubicBezTo>
                    <a:pt x="468" y="159"/>
                    <a:pt x="463" y="152"/>
                    <a:pt x="468" y="155"/>
                  </a:cubicBezTo>
                  <a:cubicBezTo>
                    <a:pt x="473" y="158"/>
                    <a:pt x="485" y="158"/>
                    <a:pt x="490" y="156"/>
                  </a:cubicBezTo>
                  <a:cubicBezTo>
                    <a:pt x="495" y="155"/>
                    <a:pt x="497" y="148"/>
                    <a:pt x="497" y="144"/>
                  </a:cubicBezTo>
                  <a:cubicBezTo>
                    <a:pt x="497" y="140"/>
                    <a:pt x="458" y="137"/>
                    <a:pt x="452" y="140"/>
                  </a:cubicBezTo>
                  <a:cubicBezTo>
                    <a:pt x="445" y="144"/>
                    <a:pt x="434" y="139"/>
                    <a:pt x="429" y="142"/>
                  </a:cubicBezTo>
                  <a:cubicBezTo>
                    <a:pt x="423" y="144"/>
                    <a:pt x="425" y="138"/>
                    <a:pt x="416" y="138"/>
                  </a:cubicBezTo>
                  <a:cubicBezTo>
                    <a:pt x="406" y="137"/>
                    <a:pt x="416" y="132"/>
                    <a:pt x="418" y="130"/>
                  </a:cubicBezTo>
                  <a:cubicBezTo>
                    <a:pt x="420" y="128"/>
                    <a:pt x="403" y="122"/>
                    <a:pt x="397" y="124"/>
                  </a:cubicBezTo>
                  <a:cubicBezTo>
                    <a:pt x="390" y="125"/>
                    <a:pt x="386" y="122"/>
                    <a:pt x="380" y="119"/>
                  </a:cubicBezTo>
                  <a:cubicBezTo>
                    <a:pt x="373" y="116"/>
                    <a:pt x="356" y="117"/>
                    <a:pt x="359" y="122"/>
                  </a:cubicBezTo>
                  <a:cubicBezTo>
                    <a:pt x="362" y="125"/>
                    <a:pt x="382" y="133"/>
                    <a:pt x="385" y="129"/>
                  </a:cubicBezTo>
                  <a:cubicBezTo>
                    <a:pt x="387" y="125"/>
                    <a:pt x="392" y="133"/>
                    <a:pt x="395" y="137"/>
                  </a:cubicBezTo>
                  <a:cubicBezTo>
                    <a:pt x="398" y="141"/>
                    <a:pt x="393" y="143"/>
                    <a:pt x="396" y="150"/>
                  </a:cubicBezTo>
                  <a:close/>
                  <a:moveTo>
                    <a:pt x="414" y="108"/>
                  </a:moveTo>
                  <a:cubicBezTo>
                    <a:pt x="407" y="104"/>
                    <a:pt x="399" y="111"/>
                    <a:pt x="406" y="114"/>
                  </a:cubicBezTo>
                  <a:cubicBezTo>
                    <a:pt x="412" y="116"/>
                    <a:pt x="420" y="111"/>
                    <a:pt x="414" y="108"/>
                  </a:cubicBezTo>
                  <a:close/>
                  <a:moveTo>
                    <a:pt x="362" y="68"/>
                  </a:moveTo>
                  <a:cubicBezTo>
                    <a:pt x="368" y="70"/>
                    <a:pt x="365" y="74"/>
                    <a:pt x="370" y="76"/>
                  </a:cubicBezTo>
                  <a:cubicBezTo>
                    <a:pt x="376" y="79"/>
                    <a:pt x="392" y="73"/>
                    <a:pt x="394" y="77"/>
                  </a:cubicBezTo>
                  <a:cubicBezTo>
                    <a:pt x="395" y="81"/>
                    <a:pt x="377" y="81"/>
                    <a:pt x="380" y="84"/>
                  </a:cubicBezTo>
                  <a:cubicBezTo>
                    <a:pt x="382" y="86"/>
                    <a:pt x="392" y="90"/>
                    <a:pt x="391" y="92"/>
                  </a:cubicBezTo>
                  <a:cubicBezTo>
                    <a:pt x="390" y="94"/>
                    <a:pt x="408" y="100"/>
                    <a:pt x="410" y="98"/>
                  </a:cubicBezTo>
                  <a:cubicBezTo>
                    <a:pt x="412" y="95"/>
                    <a:pt x="417" y="96"/>
                    <a:pt x="421" y="97"/>
                  </a:cubicBezTo>
                  <a:cubicBezTo>
                    <a:pt x="426" y="99"/>
                    <a:pt x="426" y="86"/>
                    <a:pt x="430" y="88"/>
                  </a:cubicBezTo>
                  <a:cubicBezTo>
                    <a:pt x="433" y="91"/>
                    <a:pt x="432" y="84"/>
                    <a:pt x="438" y="82"/>
                  </a:cubicBezTo>
                  <a:cubicBezTo>
                    <a:pt x="443" y="79"/>
                    <a:pt x="451" y="79"/>
                    <a:pt x="451" y="77"/>
                  </a:cubicBezTo>
                  <a:cubicBezTo>
                    <a:pt x="452" y="75"/>
                    <a:pt x="450" y="73"/>
                    <a:pt x="443" y="73"/>
                  </a:cubicBezTo>
                  <a:cubicBezTo>
                    <a:pt x="437" y="74"/>
                    <a:pt x="433" y="72"/>
                    <a:pt x="436" y="68"/>
                  </a:cubicBezTo>
                  <a:cubicBezTo>
                    <a:pt x="438" y="64"/>
                    <a:pt x="428" y="63"/>
                    <a:pt x="432" y="61"/>
                  </a:cubicBezTo>
                  <a:cubicBezTo>
                    <a:pt x="436" y="58"/>
                    <a:pt x="425" y="55"/>
                    <a:pt x="426" y="59"/>
                  </a:cubicBezTo>
                  <a:cubicBezTo>
                    <a:pt x="427" y="63"/>
                    <a:pt x="420" y="59"/>
                    <a:pt x="419" y="56"/>
                  </a:cubicBezTo>
                  <a:cubicBezTo>
                    <a:pt x="418" y="52"/>
                    <a:pt x="403" y="50"/>
                    <a:pt x="394" y="42"/>
                  </a:cubicBezTo>
                  <a:cubicBezTo>
                    <a:pt x="384" y="33"/>
                    <a:pt x="374" y="39"/>
                    <a:pt x="380" y="40"/>
                  </a:cubicBezTo>
                  <a:cubicBezTo>
                    <a:pt x="385" y="41"/>
                    <a:pt x="385" y="44"/>
                    <a:pt x="380" y="43"/>
                  </a:cubicBezTo>
                  <a:cubicBezTo>
                    <a:pt x="376" y="43"/>
                    <a:pt x="367" y="44"/>
                    <a:pt x="375" y="47"/>
                  </a:cubicBezTo>
                  <a:cubicBezTo>
                    <a:pt x="382" y="49"/>
                    <a:pt x="374" y="51"/>
                    <a:pt x="368" y="51"/>
                  </a:cubicBezTo>
                  <a:cubicBezTo>
                    <a:pt x="362" y="51"/>
                    <a:pt x="362" y="58"/>
                    <a:pt x="370" y="59"/>
                  </a:cubicBezTo>
                  <a:cubicBezTo>
                    <a:pt x="377" y="61"/>
                    <a:pt x="372" y="65"/>
                    <a:pt x="365" y="63"/>
                  </a:cubicBezTo>
                  <a:cubicBezTo>
                    <a:pt x="359" y="62"/>
                    <a:pt x="357" y="65"/>
                    <a:pt x="362" y="68"/>
                  </a:cubicBezTo>
                  <a:close/>
                  <a:moveTo>
                    <a:pt x="406" y="32"/>
                  </a:moveTo>
                  <a:cubicBezTo>
                    <a:pt x="411" y="29"/>
                    <a:pt x="415" y="31"/>
                    <a:pt x="410" y="33"/>
                  </a:cubicBezTo>
                  <a:cubicBezTo>
                    <a:pt x="406" y="36"/>
                    <a:pt x="407" y="37"/>
                    <a:pt x="413" y="37"/>
                  </a:cubicBezTo>
                  <a:cubicBezTo>
                    <a:pt x="420" y="36"/>
                    <a:pt x="411" y="38"/>
                    <a:pt x="411" y="42"/>
                  </a:cubicBezTo>
                  <a:cubicBezTo>
                    <a:pt x="411" y="46"/>
                    <a:pt x="418" y="43"/>
                    <a:pt x="418" y="47"/>
                  </a:cubicBezTo>
                  <a:cubicBezTo>
                    <a:pt x="419" y="51"/>
                    <a:pt x="434" y="52"/>
                    <a:pt x="439" y="48"/>
                  </a:cubicBezTo>
                  <a:cubicBezTo>
                    <a:pt x="443" y="43"/>
                    <a:pt x="442" y="49"/>
                    <a:pt x="441" y="52"/>
                  </a:cubicBezTo>
                  <a:cubicBezTo>
                    <a:pt x="441" y="54"/>
                    <a:pt x="463" y="57"/>
                    <a:pt x="464" y="53"/>
                  </a:cubicBezTo>
                  <a:cubicBezTo>
                    <a:pt x="465" y="50"/>
                    <a:pt x="468" y="51"/>
                    <a:pt x="473" y="52"/>
                  </a:cubicBezTo>
                  <a:cubicBezTo>
                    <a:pt x="477" y="53"/>
                    <a:pt x="498" y="48"/>
                    <a:pt x="498" y="44"/>
                  </a:cubicBezTo>
                  <a:cubicBezTo>
                    <a:pt x="499" y="40"/>
                    <a:pt x="505" y="46"/>
                    <a:pt x="498" y="51"/>
                  </a:cubicBezTo>
                  <a:cubicBezTo>
                    <a:pt x="492" y="56"/>
                    <a:pt x="478" y="55"/>
                    <a:pt x="472" y="57"/>
                  </a:cubicBezTo>
                  <a:cubicBezTo>
                    <a:pt x="466" y="58"/>
                    <a:pt x="476" y="63"/>
                    <a:pt x="482" y="67"/>
                  </a:cubicBezTo>
                  <a:cubicBezTo>
                    <a:pt x="488" y="72"/>
                    <a:pt x="474" y="69"/>
                    <a:pt x="468" y="63"/>
                  </a:cubicBezTo>
                  <a:cubicBezTo>
                    <a:pt x="463" y="57"/>
                    <a:pt x="450" y="57"/>
                    <a:pt x="443" y="58"/>
                  </a:cubicBezTo>
                  <a:cubicBezTo>
                    <a:pt x="436" y="58"/>
                    <a:pt x="438" y="71"/>
                    <a:pt x="443" y="71"/>
                  </a:cubicBezTo>
                  <a:cubicBezTo>
                    <a:pt x="448" y="71"/>
                    <a:pt x="453" y="72"/>
                    <a:pt x="458" y="80"/>
                  </a:cubicBezTo>
                  <a:cubicBezTo>
                    <a:pt x="463" y="88"/>
                    <a:pt x="474" y="86"/>
                    <a:pt x="474" y="90"/>
                  </a:cubicBezTo>
                  <a:cubicBezTo>
                    <a:pt x="474" y="93"/>
                    <a:pt x="460" y="87"/>
                    <a:pt x="452" y="86"/>
                  </a:cubicBezTo>
                  <a:cubicBezTo>
                    <a:pt x="445" y="84"/>
                    <a:pt x="432" y="89"/>
                    <a:pt x="432" y="95"/>
                  </a:cubicBezTo>
                  <a:cubicBezTo>
                    <a:pt x="431" y="100"/>
                    <a:pt x="443" y="100"/>
                    <a:pt x="451" y="95"/>
                  </a:cubicBezTo>
                  <a:cubicBezTo>
                    <a:pt x="459" y="91"/>
                    <a:pt x="453" y="97"/>
                    <a:pt x="449" y="100"/>
                  </a:cubicBezTo>
                  <a:cubicBezTo>
                    <a:pt x="445" y="104"/>
                    <a:pt x="458" y="107"/>
                    <a:pt x="458" y="111"/>
                  </a:cubicBezTo>
                  <a:cubicBezTo>
                    <a:pt x="458" y="115"/>
                    <a:pt x="449" y="114"/>
                    <a:pt x="448" y="110"/>
                  </a:cubicBezTo>
                  <a:cubicBezTo>
                    <a:pt x="447" y="106"/>
                    <a:pt x="443" y="102"/>
                    <a:pt x="434" y="103"/>
                  </a:cubicBezTo>
                  <a:cubicBezTo>
                    <a:pt x="425" y="103"/>
                    <a:pt x="427" y="110"/>
                    <a:pt x="433" y="110"/>
                  </a:cubicBezTo>
                  <a:cubicBezTo>
                    <a:pt x="438" y="111"/>
                    <a:pt x="439" y="115"/>
                    <a:pt x="432" y="115"/>
                  </a:cubicBezTo>
                  <a:cubicBezTo>
                    <a:pt x="426" y="115"/>
                    <a:pt x="411" y="120"/>
                    <a:pt x="416" y="124"/>
                  </a:cubicBezTo>
                  <a:cubicBezTo>
                    <a:pt x="421" y="128"/>
                    <a:pt x="439" y="124"/>
                    <a:pt x="442" y="127"/>
                  </a:cubicBezTo>
                  <a:cubicBezTo>
                    <a:pt x="446" y="129"/>
                    <a:pt x="454" y="130"/>
                    <a:pt x="457" y="127"/>
                  </a:cubicBezTo>
                  <a:cubicBezTo>
                    <a:pt x="459" y="124"/>
                    <a:pt x="466" y="125"/>
                    <a:pt x="473" y="125"/>
                  </a:cubicBezTo>
                  <a:cubicBezTo>
                    <a:pt x="480" y="125"/>
                    <a:pt x="482" y="127"/>
                    <a:pt x="485" y="129"/>
                  </a:cubicBezTo>
                  <a:cubicBezTo>
                    <a:pt x="488" y="132"/>
                    <a:pt x="494" y="131"/>
                    <a:pt x="498" y="128"/>
                  </a:cubicBezTo>
                  <a:cubicBezTo>
                    <a:pt x="502" y="125"/>
                    <a:pt x="502" y="125"/>
                    <a:pt x="507" y="125"/>
                  </a:cubicBezTo>
                  <a:cubicBezTo>
                    <a:pt x="512" y="125"/>
                    <a:pt x="513" y="122"/>
                    <a:pt x="510" y="118"/>
                  </a:cubicBezTo>
                  <a:cubicBezTo>
                    <a:pt x="508" y="114"/>
                    <a:pt x="502" y="121"/>
                    <a:pt x="501" y="118"/>
                  </a:cubicBezTo>
                  <a:cubicBezTo>
                    <a:pt x="500" y="115"/>
                    <a:pt x="494" y="114"/>
                    <a:pt x="484" y="115"/>
                  </a:cubicBezTo>
                  <a:cubicBezTo>
                    <a:pt x="474" y="117"/>
                    <a:pt x="478" y="109"/>
                    <a:pt x="484" y="110"/>
                  </a:cubicBezTo>
                  <a:cubicBezTo>
                    <a:pt x="491" y="112"/>
                    <a:pt x="499" y="112"/>
                    <a:pt x="506" y="110"/>
                  </a:cubicBezTo>
                  <a:cubicBezTo>
                    <a:pt x="512" y="108"/>
                    <a:pt x="507" y="105"/>
                    <a:pt x="507" y="102"/>
                  </a:cubicBezTo>
                  <a:cubicBezTo>
                    <a:pt x="507" y="99"/>
                    <a:pt x="515" y="101"/>
                    <a:pt x="522" y="101"/>
                  </a:cubicBezTo>
                  <a:cubicBezTo>
                    <a:pt x="528" y="101"/>
                    <a:pt x="538" y="91"/>
                    <a:pt x="538" y="84"/>
                  </a:cubicBezTo>
                  <a:cubicBezTo>
                    <a:pt x="538" y="78"/>
                    <a:pt x="524" y="80"/>
                    <a:pt x="517" y="80"/>
                  </a:cubicBezTo>
                  <a:cubicBezTo>
                    <a:pt x="509" y="80"/>
                    <a:pt x="521" y="74"/>
                    <a:pt x="535" y="75"/>
                  </a:cubicBezTo>
                  <a:cubicBezTo>
                    <a:pt x="548" y="76"/>
                    <a:pt x="542" y="70"/>
                    <a:pt x="545" y="68"/>
                  </a:cubicBezTo>
                  <a:cubicBezTo>
                    <a:pt x="547" y="66"/>
                    <a:pt x="554" y="70"/>
                    <a:pt x="560" y="69"/>
                  </a:cubicBezTo>
                  <a:cubicBezTo>
                    <a:pt x="567" y="67"/>
                    <a:pt x="563" y="62"/>
                    <a:pt x="567" y="62"/>
                  </a:cubicBezTo>
                  <a:cubicBezTo>
                    <a:pt x="570" y="62"/>
                    <a:pt x="578" y="57"/>
                    <a:pt x="593" y="48"/>
                  </a:cubicBezTo>
                  <a:cubicBezTo>
                    <a:pt x="607" y="40"/>
                    <a:pt x="619" y="42"/>
                    <a:pt x="619" y="37"/>
                  </a:cubicBezTo>
                  <a:cubicBezTo>
                    <a:pt x="620" y="32"/>
                    <a:pt x="599" y="37"/>
                    <a:pt x="595" y="36"/>
                  </a:cubicBezTo>
                  <a:cubicBezTo>
                    <a:pt x="592" y="34"/>
                    <a:pt x="610" y="30"/>
                    <a:pt x="614" y="31"/>
                  </a:cubicBezTo>
                  <a:cubicBezTo>
                    <a:pt x="619" y="32"/>
                    <a:pt x="624" y="31"/>
                    <a:pt x="639" y="24"/>
                  </a:cubicBezTo>
                  <a:cubicBezTo>
                    <a:pt x="654" y="17"/>
                    <a:pt x="647" y="15"/>
                    <a:pt x="641" y="16"/>
                  </a:cubicBezTo>
                  <a:cubicBezTo>
                    <a:pt x="635" y="17"/>
                    <a:pt x="628" y="15"/>
                    <a:pt x="629" y="11"/>
                  </a:cubicBezTo>
                  <a:cubicBezTo>
                    <a:pt x="629" y="7"/>
                    <a:pt x="620" y="11"/>
                    <a:pt x="619" y="9"/>
                  </a:cubicBezTo>
                  <a:cubicBezTo>
                    <a:pt x="619" y="7"/>
                    <a:pt x="610" y="8"/>
                    <a:pt x="601" y="11"/>
                  </a:cubicBezTo>
                  <a:cubicBezTo>
                    <a:pt x="592" y="15"/>
                    <a:pt x="600" y="8"/>
                    <a:pt x="604" y="6"/>
                  </a:cubicBezTo>
                  <a:cubicBezTo>
                    <a:pt x="608" y="5"/>
                    <a:pt x="581" y="6"/>
                    <a:pt x="576" y="3"/>
                  </a:cubicBezTo>
                  <a:cubicBezTo>
                    <a:pt x="571" y="0"/>
                    <a:pt x="566" y="8"/>
                    <a:pt x="562" y="4"/>
                  </a:cubicBezTo>
                  <a:cubicBezTo>
                    <a:pt x="558" y="0"/>
                    <a:pt x="547" y="3"/>
                    <a:pt x="548" y="7"/>
                  </a:cubicBezTo>
                  <a:cubicBezTo>
                    <a:pt x="549" y="10"/>
                    <a:pt x="546" y="10"/>
                    <a:pt x="542" y="6"/>
                  </a:cubicBezTo>
                  <a:cubicBezTo>
                    <a:pt x="538" y="3"/>
                    <a:pt x="529" y="7"/>
                    <a:pt x="522" y="6"/>
                  </a:cubicBezTo>
                  <a:cubicBezTo>
                    <a:pt x="514" y="5"/>
                    <a:pt x="518" y="12"/>
                    <a:pt x="509" y="8"/>
                  </a:cubicBezTo>
                  <a:cubicBezTo>
                    <a:pt x="501" y="5"/>
                    <a:pt x="492" y="6"/>
                    <a:pt x="495" y="7"/>
                  </a:cubicBezTo>
                  <a:cubicBezTo>
                    <a:pt x="497" y="8"/>
                    <a:pt x="494" y="11"/>
                    <a:pt x="491" y="10"/>
                  </a:cubicBezTo>
                  <a:cubicBezTo>
                    <a:pt x="487" y="8"/>
                    <a:pt x="484" y="10"/>
                    <a:pt x="486" y="13"/>
                  </a:cubicBezTo>
                  <a:cubicBezTo>
                    <a:pt x="487" y="17"/>
                    <a:pt x="472" y="12"/>
                    <a:pt x="472" y="16"/>
                  </a:cubicBezTo>
                  <a:cubicBezTo>
                    <a:pt x="472" y="20"/>
                    <a:pt x="467" y="22"/>
                    <a:pt x="463" y="19"/>
                  </a:cubicBezTo>
                  <a:cubicBezTo>
                    <a:pt x="458" y="15"/>
                    <a:pt x="445" y="14"/>
                    <a:pt x="449" y="17"/>
                  </a:cubicBezTo>
                  <a:cubicBezTo>
                    <a:pt x="453" y="21"/>
                    <a:pt x="437" y="19"/>
                    <a:pt x="441" y="22"/>
                  </a:cubicBezTo>
                  <a:cubicBezTo>
                    <a:pt x="445" y="25"/>
                    <a:pt x="436" y="28"/>
                    <a:pt x="436" y="26"/>
                  </a:cubicBezTo>
                  <a:cubicBezTo>
                    <a:pt x="436" y="24"/>
                    <a:pt x="427" y="21"/>
                    <a:pt x="423" y="24"/>
                  </a:cubicBezTo>
                  <a:cubicBezTo>
                    <a:pt x="420" y="27"/>
                    <a:pt x="418" y="31"/>
                    <a:pt x="417" y="29"/>
                  </a:cubicBezTo>
                  <a:cubicBezTo>
                    <a:pt x="415" y="27"/>
                    <a:pt x="407" y="28"/>
                    <a:pt x="400" y="31"/>
                  </a:cubicBezTo>
                  <a:cubicBezTo>
                    <a:pt x="392" y="33"/>
                    <a:pt x="401" y="36"/>
                    <a:pt x="406" y="32"/>
                  </a:cubicBezTo>
                  <a:close/>
                  <a:moveTo>
                    <a:pt x="496" y="340"/>
                  </a:moveTo>
                  <a:cubicBezTo>
                    <a:pt x="498" y="340"/>
                    <a:pt x="503" y="331"/>
                    <a:pt x="497" y="331"/>
                  </a:cubicBezTo>
                  <a:cubicBezTo>
                    <a:pt x="490" y="332"/>
                    <a:pt x="492" y="341"/>
                    <a:pt x="496" y="340"/>
                  </a:cubicBezTo>
                  <a:close/>
                  <a:moveTo>
                    <a:pt x="464" y="332"/>
                  </a:moveTo>
                  <a:cubicBezTo>
                    <a:pt x="470" y="336"/>
                    <a:pt x="478" y="326"/>
                    <a:pt x="478" y="323"/>
                  </a:cubicBezTo>
                  <a:cubicBezTo>
                    <a:pt x="477" y="321"/>
                    <a:pt x="457" y="328"/>
                    <a:pt x="464" y="332"/>
                  </a:cubicBezTo>
                  <a:close/>
                  <a:moveTo>
                    <a:pt x="490" y="313"/>
                  </a:moveTo>
                  <a:cubicBezTo>
                    <a:pt x="491" y="309"/>
                    <a:pt x="478" y="308"/>
                    <a:pt x="479" y="304"/>
                  </a:cubicBezTo>
                  <a:cubicBezTo>
                    <a:pt x="479" y="300"/>
                    <a:pt x="467" y="297"/>
                    <a:pt x="463" y="295"/>
                  </a:cubicBezTo>
                  <a:cubicBezTo>
                    <a:pt x="459" y="292"/>
                    <a:pt x="453" y="291"/>
                    <a:pt x="453" y="287"/>
                  </a:cubicBezTo>
                  <a:cubicBezTo>
                    <a:pt x="453" y="283"/>
                    <a:pt x="445" y="286"/>
                    <a:pt x="444" y="292"/>
                  </a:cubicBezTo>
                  <a:cubicBezTo>
                    <a:pt x="444" y="299"/>
                    <a:pt x="440" y="297"/>
                    <a:pt x="442" y="303"/>
                  </a:cubicBezTo>
                  <a:cubicBezTo>
                    <a:pt x="444" y="310"/>
                    <a:pt x="434" y="311"/>
                    <a:pt x="435" y="314"/>
                  </a:cubicBezTo>
                  <a:cubicBezTo>
                    <a:pt x="436" y="317"/>
                    <a:pt x="441" y="314"/>
                    <a:pt x="445" y="314"/>
                  </a:cubicBezTo>
                  <a:cubicBezTo>
                    <a:pt x="450" y="314"/>
                    <a:pt x="444" y="320"/>
                    <a:pt x="450" y="320"/>
                  </a:cubicBezTo>
                  <a:cubicBezTo>
                    <a:pt x="454" y="321"/>
                    <a:pt x="461" y="316"/>
                    <a:pt x="463" y="313"/>
                  </a:cubicBezTo>
                  <a:cubicBezTo>
                    <a:pt x="465" y="310"/>
                    <a:pt x="468" y="309"/>
                    <a:pt x="473" y="312"/>
                  </a:cubicBezTo>
                  <a:cubicBezTo>
                    <a:pt x="478" y="316"/>
                    <a:pt x="489" y="316"/>
                    <a:pt x="490" y="313"/>
                  </a:cubicBezTo>
                  <a:close/>
                  <a:moveTo>
                    <a:pt x="606" y="281"/>
                  </a:moveTo>
                  <a:cubicBezTo>
                    <a:pt x="611" y="282"/>
                    <a:pt x="611" y="287"/>
                    <a:pt x="618" y="293"/>
                  </a:cubicBezTo>
                  <a:cubicBezTo>
                    <a:pt x="625" y="298"/>
                    <a:pt x="626" y="295"/>
                    <a:pt x="627" y="291"/>
                  </a:cubicBezTo>
                  <a:cubicBezTo>
                    <a:pt x="628" y="287"/>
                    <a:pt x="635" y="290"/>
                    <a:pt x="635" y="286"/>
                  </a:cubicBezTo>
                  <a:cubicBezTo>
                    <a:pt x="635" y="282"/>
                    <a:pt x="641" y="277"/>
                    <a:pt x="645" y="276"/>
                  </a:cubicBezTo>
                  <a:cubicBezTo>
                    <a:pt x="650" y="274"/>
                    <a:pt x="642" y="270"/>
                    <a:pt x="636" y="270"/>
                  </a:cubicBezTo>
                  <a:cubicBezTo>
                    <a:pt x="630" y="270"/>
                    <a:pt x="629" y="266"/>
                    <a:pt x="629" y="264"/>
                  </a:cubicBezTo>
                  <a:cubicBezTo>
                    <a:pt x="629" y="261"/>
                    <a:pt x="619" y="255"/>
                    <a:pt x="615" y="256"/>
                  </a:cubicBezTo>
                  <a:cubicBezTo>
                    <a:pt x="611" y="257"/>
                    <a:pt x="605" y="252"/>
                    <a:pt x="601" y="251"/>
                  </a:cubicBezTo>
                  <a:cubicBezTo>
                    <a:pt x="596" y="251"/>
                    <a:pt x="589" y="247"/>
                    <a:pt x="590" y="242"/>
                  </a:cubicBezTo>
                  <a:cubicBezTo>
                    <a:pt x="591" y="237"/>
                    <a:pt x="599" y="244"/>
                    <a:pt x="601" y="240"/>
                  </a:cubicBezTo>
                  <a:cubicBezTo>
                    <a:pt x="603" y="236"/>
                    <a:pt x="592" y="238"/>
                    <a:pt x="592" y="235"/>
                  </a:cubicBezTo>
                  <a:cubicBezTo>
                    <a:pt x="591" y="232"/>
                    <a:pt x="594" y="234"/>
                    <a:pt x="596" y="232"/>
                  </a:cubicBezTo>
                  <a:cubicBezTo>
                    <a:pt x="599" y="230"/>
                    <a:pt x="595" y="226"/>
                    <a:pt x="592" y="225"/>
                  </a:cubicBezTo>
                  <a:cubicBezTo>
                    <a:pt x="590" y="224"/>
                    <a:pt x="589" y="228"/>
                    <a:pt x="586" y="228"/>
                  </a:cubicBezTo>
                  <a:cubicBezTo>
                    <a:pt x="584" y="228"/>
                    <a:pt x="586" y="224"/>
                    <a:pt x="588" y="221"/>
                  </a:cubicBezTo>
                  <a:cubicBezTo>
                    <a:pt x="590" y="219"/>
                    <a:pt x="580" y="216"/>
                    <a:pt x="575" y="217"/>
                  </a:cubicBezTo>
                  <a:cubicBezTo>
                    <a:pt x="571" y="219"/>
                    <a:pt x="570" y="216"/>
                    <a:pt x="570" y="214"/>
                  </a:cubicBezTo>
                  <a:cubicBezTo>
                    <a:pt x="570" y="211"/>
                    <a:pt x="562" y="214"/>
                    <a:pt x="559" y="216"/>
                  </a:cubicBezTo>
                  <a:cubicBezTo>
                    <a:pt x="557" y="218"/>
                    <a:pt x="553" y="214"/>
                    <a:pt x="557" y="213"/>
                  </a:cubicBezTo>
                  <a:cubicBezTo>
                    <a:pt x="560" y="213"/>
                    <a:pt x="564" y="210"/>
                    <a:pt x="563" y="207"/>
                  </a:cubicBezTo>
                  <a:cubicBezTo>
                    <a:pt x="562" y="204"/>
                    <a:pt x="553" y="203"/>
                    <a:pt x="551" y="207"/>
                  </a:cubicBezTo>
                  <a:cubicBezTo>
                    <a:pt x="549" y="211"/>
                    <a:pt x="542" y="203"/>
                    <a:pt x="542" y="200"/>
                  </a:cubicBezTo>
                  <a:cubicBezTo>
                    <a:pt x="542" y="196"/>
                    <a:pt x="530" y="199"/>
                    <a:pt x="532" y="194"/>
                  </a:cubicBezTo>
                  <a:cubicBezTo>
                    <a:pt x="533" y="189"/>
                    <a:pt x="519" y="187"/>
                    <a:pt x="515" y="187"/>
                  </a:cubicBezTo>
                  <a:cubicBezTo>
                    <a:pt x="511" y="187"/>
                    <a:pt x="505" y="190"/>
                    <a:pt x="506" y="194"/>
                  </a:cubicBezTo>
                  <a:cubicBezTo>
                    <a:pt x="507" y="198"/>
                    <a:pt x="502" y="196"/>
                    <a:pt x="501" y="192"/>
                  </a:cubicBezTo>
                  <a:cubicBezTo>
                    <a:pt x="500" y="188"/>
                    <a:pt x="491" y="196"/>
                    <a:pt x="488" y="196"/>
                  </a:cubicBezTo>
                  <a:cubicBezTo>
                    <a:pt x="485" y="196"/>
                    <a:pt x="489" y="186"/>
                    <a:pt x="488" y="183"/>
                  </a:cubicBezTo>
                  <a:cubicBezTo>
                    <a:pt x="487" y="180"/>
                    <a:pt x="484" y="179"/>
                    <a:pt x="482" y="173"/>
                  </a:cubicBezTo>
                  <a:cubicBezTo>
                    <a:pt x="480" y="168"/>
                    <a:pt x="469" y="170"/>
                    <a:pt x="467" y="173"/>
                  </a:cubicBezTo>
                  <a:cubicBezTo>
                    <a:pt x="464" y="176"/>
                    <a:pt x="454" y="175"/>
                    <a:pt x="450" y="180"/>
                  </a:cubicBezTo>
                  <a:cubicBezTo>
                    <a:pt x="445" y="185"/>
                    <a:pt x="450" y="190"/>
                    <a:pt x="452" y="192"/>
                  </a:cubicBezTo>
                  <a:cubicBezTo>
                    <a:pt x="454" y="194"/>
                    <a:pt x="445" y="196"/>
                    <a:pt x="448" y="199"/>
                  </a:cubicBezTo>
                  <a:cubicBezTo>
                    <a:pt x="451" y="202"/>
                    <a:pt x="456" y="201"/>
                    <a:pt x="456" y="205"/>
                  </a:cubicBezTo>
                  <a:cubicBezTo>
                    <a:pt x="457" y="210"/>
                    <a:pt x="445" y="204"/>
                    <a:pt x="443" y="200"/>
                  </a:cubicBezTo>
                  <a:cubicBezTo>
                    <a:pt x="441" y="196"/>
                    <a:pt x="443" y="193"/>
                    <a:pt x="441" y="190"/>
                  </a:cubicBezTo>
                  <a:cubicBezTo>
                    <a:pt x="438" y="187"/>
                    <a:pt x="441" y="183"/>
                    <a:pt x="445" y="178"/>
                  </a:cubicBezTo>
                  <a:cubicBezTo>
                    <a:pt x="450" y="173"/>
                    <a:pt x="453" y="174"/>
                    <a:pt x="453" y="171"/>
                  </a:cubicBezTo>
                  <a:cubicBezTo>
                    <a:pt x="453" y="168"/>
                    <a:pt x="433" y="168"/>
                    <a:pt x="422" y="179"/>
                  </a:cubicBezTo>
                  <a:cubicBezTo>
                    <a:pt x="410" y="190"/>
                    <a:pt x="413" y="204"/>
                    <a:pt x="414" y="207"/>
                  </a:cubicBezTo>
                  <a:cubicBezTo>
                    <a:pt x="415" y="210"/>
                    <a:pt x="425" y="208"/>
                    <a:pt x="431" y="210"/>
                  </a:cubicBezTo>
                  <a:cubicBezTo>
                    <a:pt x="437" y="212"/>
                    <a:pt x="434" y="214"/>
                    <a:pt x="430" y="214"/>
                  </a:cubicBezTo>
                  <a:cubicBezTo>
                    <a:pt x="425" y="213"/>
                    <a:pt x="417" y="211"/>
                    <a:pt x="417" y="215"/>
                  </a:cubicBezTo>
                  <a:cubicBezTo>
                    <a:pt x="418" y="218"/>
                    <a:pt x="427" y="224"/>
                    <a:pt x="433" y="222"/>
                  </a:cubicBezTo>
                  <a:cubicBezTo>
                    <a:pt x="439" y="221"/>
                    <a:pt x="439" y="221"/>
                    <a:pt x="441" y="224"/>
                  </a:cubicBezTo>
                  <a:cubicBezTo>
                    <a:pt x="444" y="227"/>
                    <a:pt x="451" y="226"/>
                    <a:pt x="457" y="227"/>
                  </a:cubicBezTo>
                  <a:cubicBezTo>
                    <a:pt x="464" y="227"/>
                    <a:pt x="472" y="230"/>
                    <a:pt x="475" y="230"/>
                  </a:cubicBezTo>
                  <a:cubicBezTo>
                    <a:pt x="478" y="230"/>
                    <a:pt x="482" y="228"/>
                    <a:pt x="483" y="226"/>
                  </a:cubicBezTo>
                  <a:cubicBezTo>
                    <a:pt x="484" y="225"/>
                    <a:pt x="498" y="229"/>
                    <a:pt x="502" y="229"/>
                  </a:cubicBezTo>
                  <a:cubicBezTo>
                    <a:pt x="506" y="229"/>
                    <a:pt x="503" y="225"/>
                    <a:pt x="501" y="224"/>
                  </a:cubicBezTo>
                  <a:cubicBezTo>
                    <a:pt x="498" y="223"/>
                    <a:pt x="499" y="218"/>
                    <a:pt x="502" y="220"/>
                  </a:cubicBezTo>
                  <a:cubicBezTo>
                    <a:pt x="506" y="222"/>
                    <a:pt x="511" y="223"/>
                    <a:pt x="512" y="226"/>
                  </a:cubicBezTo>
                  <a:cubicBezTo>
                    <a:pt x="513" y="229"/>
                    <a:pt x="516" y="227"/>
                    <a:pt x="516" y="230"/>
                  </a:cubicBezTo>
                  <a:cubicBezTo>
                    <a:pt x="517" y="232"/>
                    <a:pt x="528" y="235"/>
                    <a:pt x="528" y="238"/>
                  </a:cubicBezTo>
                  <a:cubicBezTo>
                    <a:pt x="529" y="241"/>
                    <a:pt x="517" y="242"/>
                    <a:pt x="520" y="245"/>
                  </a:cubicBezTo>
                  <a:cubicBezTo>
                    <a:pt x="524" y="247"/>
                    <a:pt x="529" y="242"/>
                    <a:pt x="533" y="241"/>
                  </a:cubicBezTo>
                  <a:cubicBezTo>
                    <a:pt x="537" y="241"/>
                    <a:pt x="537" y="251"/>
                    <a:pt x="540" y="249"/>
                  </a:cubicBezTo>
                  <a:cubicBezTo>
                    <a:pt x="545" y="247"/>
                    <a:pt x="548" y="251"/>
                    <a:pt x="553" y="257"/>
                  </a:cubicBezTo>
                  <a:cubicBezTo>
                    <a:pt x="557" y="263"/>
                    <a:pt x="552" y="269"/>
                    <a:pt x="553" y="271"/>
                  </a:cubicBezTo>
                  <a:cubicBezTo>
                    <a:pt x="553" y="273"/>
                    <a:pt x="561" y="272"/>
                    <a:pt x="566" y="270"/>
                  </a:cubicBezTo>
                  <a:cubicBezTo>
                    <a:pt x="570" y="267"/>
                    <a:pt x="575" y="273"/>
                    <a:pt x="578" y="276"/>
                  </a:cubicBezTo>
                  <a:cubicBezTo>
                    <a:pt x="582" y="279"/>
                    <a:pt x="565" y="285"/>
                    <a:pt x="566" y="282"/>
                  </a:cubicBezTo>
                  <a:cubicBezTo>
                    <a:pt x="568" y="279"/>
                    <a:pt x="557" y="270"/>
                    <a:pt x="546" y="274"/>
                  </a:cubicBezTo>
                  <a:cubicBezTo>
                    <a:pt x="536" y="278"/>
                    <a:pt x="543" y="284"/>
                    <a:pt x="544" y="288"/>
                  </a:cubicBezTo>
                  <a:cubicBezTo>
                    <a:pt x="545" y="291"/>
                    <a:pt x="535" y="295"/>
                    <a:pt x="525" y="292"/>
                  </a:cubicBezTo>
                  <a:cubicBezTo>
                    <a:pt x="515" y="288"/>
                    <a:pt x="518" y="294"/>
                    <a:pt x="514" y="294"/>
                  </a:cubicBezTo>
                  <a:cubicBezTo>
                    <a:pt x="510" y="294"/>
                    <a:pt x="506" y="300"/>
                    <a:pt x="510" y="304"/>
                  </a:cubicBezTo>
                  <a:cubicBezTo>
                    <a:pt x="513" y="308"/>
                    <a:pt x="521" y="304"/>
                    <a:pt x="528" y="305"/>
                  </a:cubicBezTo>
                  <a:cubicBezTo>
                    <a:pt x="534" y="305"/>
                    <a:pt x="535" y="307"/>
                    <a:pt x="535" y="303"/>
                  </a:cubicBezTo>
                  <a:cubicBezTo>
                    <a:pt x="536" y="300"/>
                    <a:pt x="543" y="301"/>
                    <a:pt x="548" y="302"/>
                  </a:cubicBezTo>
                  <a:cubicBezTo>
                    <a:pt x="552" y="303"/>
                    <a:pt x="551" y="310"/>
                    <a:pt x="557" y="311"/>
                  </a:cubicBezTo>
                  <a:cubicBezTo>
                    <a:pt x="563" y="311"/>
                    <a:pt x="558" y="317"/>
                    <a:pt x="562" y="321"/>
                  </a:cubicBezTo>
                  <a:cubicBezTo>
                    <a:pt x="565" y="325"/>
                    <a:pt x="576" y="323"/>
                    <a:pt x="581" y="327"/>
                  </a:cubicBezTo>
                  <a:cubicBezTo>
                    <a:pt x="585" y="331"/>
                    <a:pt x="603" y="340"/>
                    <a:pt x="606" y="337"/>
                  </a:cubicBezTo>
                  <a:cubicBezTo>
                    <a:pt x="609" y="333"/>
                    <a:pt x="590" y="317"/>
                    <a:pt x="585" y="315"/>
                  </a:cubicBezTo>
                  <a:cubicBezTo>
                    <a:pt x="579" y="314"/>
                    <a:pt x="590" y="312"/>
                    <a:pt x="597" y="317"/>
                  </a:cubicBezTo>
                  <a:cubicBezTo>
                    <a:pt x="604" y="323"/>
                    <a:pt x="614" y="325"/>
                    <a:pt x="619" y="319"/>
                  </a:cubicBezTo>
                  <a:cubicBezTo>
                    <a:pt x="624" y="312"/>
                    <a:pt x="614" y="314"/>
                    <a:pt x="614" y="310"/>
                  </a:cubicBezTo>
                  <a:cubicBezTo>
                    <a:pt x="614" y="305"/>
                    <a:pt x="611" y="298"/>
                    <a:pt x="606" y="298"/>
                  </a:cubicBezTo>
                  <a:cubicBezTo>
                    <a:pt x="601" y="298"/>
                    <a:pt x="588" y="288"/>
                    <a:pt x="593" y="286"/>
                  </a:cubicBezTo>
                  <a:cubicBezTo>
                    <a:pt x="598" y="284"/>
                    <a:pt x="591" y="281"/>
                    <a:pt x="595" y="277"/>
                  </a:cubicBezTo>
                  <a:cubicBezTo>
                    <a:pt x="599" y="273"/>
                    <a:pt x="602" y="281"/>
                    <a:pt x="606" y="281"/>
                  </a:cubicBezTo>
                  <a:close/>
                  <a:moveTo>
                    <a:pt x="531" y="264"/>
                  </a:moveTo>
                  <a:cubicBezTo>
                    <a:pt x="535" y="264"/>
                    <a:pt x="535" y="257"/>
                    <a:pt x="532" y="254"/>
                  </a:cubicBezTo>
                  <a:cubicBezTo>
                    <a:pt x="530" y="251"/>
                    <a:pt x="526" y="251"/>
                    <a:pt x="522" y="251"/>
                  </a:cubicBezTo>
                  <a:cubicBezTo>
                    <a:pt x="518" y="251"/>
                    <a:pt x="511" y="257"/>
                    <a:pt x="515" y="264"/>
                  </a:cubicBezTo>
                  <a:cubicBezTo>
                    <a:pt x="518" y="270"/>
                    <a:pt x="527" y="265"/>
                    <a:pt x="531" y="264"/>
                  </a:cubicBezTo>
                  <a:close/>
                  <a:moveTo>
                    <a:pt x="487" y="171"/>
                  </a:moveTo>
                  <a:cubicBezTo>
                    <a:pt x="484" y="176"/>
                    <a:pt x="491" y="176"/>
                    <a:pt x="492" y="181"/>
                  </a:cubicBezTo>
                  <a:cubicBezTo>
                    <a:pt x="492" y="187"/>
                    <a:pt x="499" y="189"/>
                    <a:pt x="504" y="185"/>
                  </a:cubicBezTo>
                  <a:cubicBezTo>
                    <a:pt x="509" y="182"/>
                    <a:pt x="523" y="186"/>
                    <a:pt x="523" y="182"/>
                  </a:cubicBezTo>
                  <a:cubicBezTo>
                    <a:pt x="523" y="178"/>
                    <a:pt x="508" y="171"/>
                    <a:pt x="503" y="172"/>
                  </a:cubicBezTo>
                  <a:cubicBezTo>
                    <a:pt x="497" y="173"/>
                    <a:pt x="489" y="167"/>
                    <a:pt x="487" y="171"/>
                  </a:cubicBezTo>
                  <a:close/>
                  <a:moveTo>
                    <a:pt x="620" y="475"/>
                  </a:moveTo>
                  <a:cubicBezTo>
                    <a:pt x="621" y="478"/>
                    <a:pt x="642" y="486"/>
                    <a:pt x="642" y="483"/>
                  </a:cubicBezTo>
                  <a:cubicBezTo>
                    <a:pt x="643" y="479"/>
                    <a:pt x="620" y="473"/>
                    <a:pt x="620" y="475"/>
                  </a:cubicBezTo>
                  <a:close/>
                  <a:moveTo>
                    <a:pt x="711" y="496"/>
                  </a:moveTo>
                  <a:cubicBezTo>
                    <a:pt x="709" y="499"/>
                    <a:pt x="707" y="494"/>
                    <a:pt x="710" y="492"/>
                  </a:cubicBezTo>
                  <a:cubicBezTo>
                    <a:pt x="713" y="490"/>
                    <a:pt x="710" y="489"/>
                    <a:pt x="707" y="490"/>
                  </a:cubicBezTo>
                  <a:cubicBezTo>
                    <a:pt x="704" y="492"/>
                    <a:pt x="705" y="484"/>
                    <a:pt x="708" y="482"/>
                  </a:cubicBezTo>
                  <a:cubicBezTo>
                    <a:pt x="710" y="481"/>
                    <a:pt x="701" y="478"/>
                    <a:pt x="701" y="481"/>
                  </a:cubicBezTo>
                  <a:cubicBezTo>
                    <a:pt x="701" y="483"/>
                    <a:pt x="695" y="482"/>
                    <a:pt x="694" y="479"/>
                  </a:cubicBezTo>
                  <a:cubicBezTo>
                    <a:pt x="693" y="477"/>
                    <a:pt x="689" y="476"/>
                    <a:pt x="690" y="474"/>
                  </a:cubicBezTo>
                  <a:cubicBezTo>
                    <a:pt x="692" y="473"/>
                    <a:pt x="685" y="472"/>
                    <a:pt x="684" y="475"/>
                  </a:cubicBezTo>
                  <a:cubicBezTo>
                    <a:pt x="683" y="478"/>
                    <a:pt x="681" y="473"/>
                    <a:pt x="685" y="469"/>
                  </a:cubicBezTo>
                  <a:cubicBezTo>
                    <a:pt x="688" y="465"/>
                    <a:pt x="687" y="462"/>
                    <a:pt x="691" y="460"/>
                  </a:cubicBezTo>
                  <a:cubicBezTo>
                    <a:pt x="694" y="458"/>
                    <a:pt x="690" y="456"/>
                    <a:pt x="687" y="457"/>
                  </a:cubicBezTo>
                  <a:cubicBezTo>
                    <a:pt x="683" y="459"/>
                    <a:pt x="674" y="472"/>
                    <a:pt x="674" y="475"/>
                  </a:cubicBezTo>
                  <a:cubicBezTo>
                    <a:pt x="674" y="479"/>
                    <a:pt x="674" y="483"/>
                    <a:pt x="670" y="483"/>
                  </a:cubicBezTo>
                  <a:cubicBezTo>
                    <a:pt x="667" y="483"/>
                    <a:pt x="663" y="486"/>
                    <a:pt x="666" y="488"/>
                  </a:cubicBezTo>
                  <a:cubicBezTo>
                    <a:pt x="668" y="490"/>
                    <a:pt x="659" y="495"/>
                    <a:pt x="663" y="498"/>
                  </a:cubicBezTo>
                  <a:cubicBezTo>
                    <a:pt x="666" y="499"/>
                    <a:pt x="671" y="497"/>
                    <a:pt x="676" y="497"/>
                  </a:cubicBezTo>
                  <a:cubicBezTo>
                    <a:pt x="680" y="498"/>
                    <a:pt x="683" y="498"/>
                    <a:pt x="687" y="495"/>
                  </a:cubicBezTo>
                  <a:cubicBezTo>
                    <a:pt x="691" y="493"/>
                    <a:pt x="691" y="498"/>
                    <a:pt x="694" y="497"/>
                  </a:cubicBezTo>
                  <a:cubicBezTo>
                    <a:pt x="698" y="497"/>
                    <a:pt x="692" y="500"/>
                    <a:pt x="693" y="503"/>
                  </a:cubicBezTo>
                  <a:cubicBezTo>
                    <a:pt x="693" y="506"/>
                    <a:pt x="697" y="502"/>
                    <a:pt x="699" y="500"/>
                  </a:cubicBezTo>
                  <a:cubicBezTo>
                    <a:pt x="702" y="499"/>
                    <a:pt x="706" y="500"/>
                    <a:pt x="704" y="502"/>
                  </a:cubicBezTo>
                  <a:cubicBezTo>
                    <a:pt x="703" y="505"/>
                    <a:pt x="712" y="507"/>
                    <a:pt x="714" y="503"/>
                  </a:cubicBezTo>
                  <a:cubicBezTo>
                    <a:pt x="717" y="500"/>
                    <a:pt x="712" y="494"/>
                    <a:pt x="711" y="496"/>
                  </a:cubicBezTo>
                  <a:close/>
                  <a:moveTo>
                    <a:pt x="66" y="431"/>
                  </a:moveTo>
                  <a:cubicBezTo>
                    <a:pt x="60" y="434"/>
                    <a:pt x="75" y="450"/>
                    <a:pt x="78" y="448"/>
                  </a:cubicBezTo>
                  <a:cubicBezTo>
                    <a:pt x="81" y="447"/>
                    <a:pt x="75" y="440"/>
                    <a:pt x="75" y="436"/>
                  </a:cubicBezTo>
                  <a:cubicBezTo>
                    <a:pt x="75" y="432"/>
                    <a:pt x="73" y="427"/>
                    <a:pt x="66" y="431"/>
                  </a:cubicBezTo>
                  <a:close/>
                  <a:moveTo>
                    <a:pt x="654" y="512"/>
                  </a:moveTo>
                  <a:cubicBezTo>
                    <a:pt x="651" y="512"/>
                    <a:pt x="653" y="509"/>
                    <a:pt x="654" y="507"/>
                  </a:cubicBezTo>
                  <a:cubicBezTo>
                    <a:pt x="654" y="505"/>
                    <a:pt x="648" y="507"/>
                    <a:pt x="648" y="510"/>
                  </a:cubicBezTo>
                  <a:cubicBezTo>
                    <a:pt x="648" y="512"/>
                    <a:pt x="644" y="513"/>
                    <a:pt x="644" y="514"/>
                  </a:cubicBezTo>
                  <a:cubicBezTo>
                    <a:pt x="644" y="519"/>
                    <a:pt x="644" y="516"/>
                    <a:pt x="641" y="518"/>
                  </a:cubicBezTo>
                  <a:cubicBezTo>
                    <a:pt x="638" y="519"/>
                    <a:pt x="627" y="518"/>
                    <a:pt x="626" y="515"/>
                  </a:cubicBezTo>
                  <a:cubicBezTo>
                    <a:pt x="626" y="513"/>
                    <a:pt x="618" y="512"/>
                    <a:pt x="618" y="508"/>
                  </a:cubicBezTo>
                  <a:cubicBezTo>
                    <a:pt x="617" y="505"/>
                    <a:pt x="613" y="504"/>
                    <a:pt x="617" y="500"/>
                  </a:cubicBezTo>
                  <a:cubicBezTo>
                    <a:pt x="620" y="496"/>
                    <a:pt x="616" y="494"/>
                    <a:pt x="613" y="497"/>
                  </a:cubicBezTo>
                  <a:cubicBezTo>
                    <a:pt x="610" y="500"/>
                    <a:pt x="608" y="496"/>
                    <a:pt x="612" y="494"/>
                  </a:cubicBezTo>
                  <a:cubicBezTo>
                    <a:pt x="616" y="493"/>
                    <a:pt x="624" y="491"/>
                    <a:pt x="620" y="484"/>
                  </a:cubicBezTo>
                  <a:cubicBezTo>
                    <a:pt x="616" y="477"/>
                    <a:pt x="592" y="486"/>
                    <a:pt x="585" y="489"/>
                  </a:cubicBezTo>
                  <a:cubicBezTo>
                    <a:pt x="579" y="493"/>
                    <a:pt x="571" y="504"/>
                    <a:pt x="568" y="504"/>
                  </a:cubicBezTo>
                  <a:cubicBezTo>
                    <a:pt x="565" y="504"/>
                    <a:pt x="574" y="498"/>
                    <a:pt x="575" y="496"/>
                  </a:cubicBezTo>
                  <a:cubicBezTo>
                    <a:pt x="577" y="494"/>
                    <a:pt x="575" y="491"/>
                    <a:pt x="577" y="492"/>
                  </a:cubicBezTo>
                  <a:cubicBezTo>
                    <a:pt x="579" y="493"/>
                    <a:pt x="584" y="485"/>
                    <a:pt x="588" y="482"/>
                  </a:cubicBezTo>
                  <a:cubicBezTo>
                    <a:pt x="592" y="479"/>
                    <a:pt x="596" y="482"/>
                    <a:pt x="596" y="479"/>
                  </a:cubicBezTo>
                  <a:cubicBezTo>
                    <a:pt x="597" y="477"/>
                    <a:pt x="599" y="475"/>
                    <a:pt x="602" y="472"/>
                  </a:cubicBezTo>
                  <a:cubicBezTo>
                    <a:pt x="606" y="469"/>
                    <a:pt x="649" y="470"/>
                    <a:pt x="653" y="470"/>
                  </a:cubicBezTo>
                  <a:cubicBezTo>
                    <a:pt x="657" y="470"/>
                    <a:pt x="665" y="464"/>
                    <a:pt x="667" y="461"/>
                  </a:cubicBezTo>
                  <a:cubicBezTo>
                    <a:pt x="669" y="457"/>
                    <a:pt x="672" y="457"/>
                    <a:pt x="678" y="458"/>
                  </a:cubicBezTo>
                  <a:cubicBezTo>
                    <a:pt x="684" y="458"/>
                    <a:pt x="687" y="453"/>
                    <a:pt x="689" y="451"/>
                  </a:cubicBezTo>
                  <a:cubicBezTo>
                    <a:pt x="692" y="449"/>
                    <a:pt x="691" y="448"/>
                    <a:pt x="689" y="447"/>
                  </a:cubicBezTo>
                  <a:cubicBezTo>
                    <a:pt x="686" y="447"/>
                    <a:pt x="684" y="445"/>
                    <a:pt x="686" y="445"/>
                  </a:cubicBezTo>
                  <a:cubicBezTo>
                    <a:pt x="689" y="445"/>
                    <a:pt x="690" y="443"/>
                    <a:pt x="691" y="440"/>
                  </a:cubicBezTo>
                  <a:cubicBezTo>
                    <a:pt x="692" y="437"/>
                    <a:pt x="690" y="438"/>
                    <a:pt x="687" y="434"/>
                  </a:cubicBezTo>
                  <a:cubicBezTo>
                    <a:pt x="683" y="430"/>
                    <a:pt x="682" y="435"/>
                    <a:pt x="678" y="435"/>
                  </a:cubicBezTo>
                  <a:cubicBezTo>
                    <a:pt x="675" y="435"/>
                    <a:pt x="681" y="430"/>
                    <a:pt x="678" y="429"/>
                  </a:cubicBezTo>
                  <a:cubicBezTo>
                    <a:pt x="675" y="427"/>
                    <a:pt x="670" y="428"/>
                    <a:pt x="665" y="432"/>
                  </a:cubicBezTo>
                  <a:cubicBezTo>
                    <a:pt x="661" y="435"/>
                    <a:pt x="661" y="432"/>
                    <a:pt x="658" y="435"/>
                  </a:cubicBezTo>
                  <a:cubicBezTo>
                    <a:pt x="654" y="439"/>
                    <a:pt x="654" y="433"/>
                    <a:pt x="656" y="432"/>
                  </a:cubicBezTo>
                  <a:cubicBezTo>
                    <a:pt x="657" y="430"/>
                    <a:pt x="659" y="432"/>
                    <a:pt x="660" y="430"/>
                  </a:cubicBezTo>
                  <a:cubicBezTo>
                    <a:pt x="662" y="428"/>
                    <a:pt x="664" y="430"/>
                    <a:pt x="668" y="427"/>
                  </a:cubicBezTo>
                  <a:cubicBezTo>
                    <a:pt x="672" y="425"/>
                    <a:pt x="675" y="426"/>
                    <a:pt x="677" y="424"/>
                  </a:cubicBezTo>
                  <a:cubicBezTo>
                    <a:pt x="678" y="422"/>
                    <a:pt x="675" y="419"/>
                    <a:pt x="671" y="420"/>
                  </a:cubicBezTo>
                  <a:cubicBezTo>
                    <a:pt x="667" y="421"/>
                    <a:pt x="664" y="415"/>
                    <a:pt x="662" y="417"/>
                  </a:cubicBezTo>
                  <a:cubicBezTo>
                    <a:pt x="659" y="418"/>
                    <a:pt x="660" y="414"/>
                    <a:pt x="657" y="416"/>
                  </a:cubicBezTo>
                  <a:cubicBezTo>
                    <a:pt x="654" y="417"/>
                    <a:pt x="652" y="415"/>
                    <a:pt x="651" y="412"/>
                  </a:cubicBezTo>
                  <a:cubicBezTo>
                    <a:pt x="650" y="408"/>
                    <a:pt x="642" y="403"/>
                    <a:pt x="637" y="401"/>
                  </a:cubicBezTo>
                  <a:cubicBezTo>
                    <a:pt x="633" y="400"/>
                    <a:pt x="636" y="397"/>
                    <a:pt x="638" y="399"/>
                  </a:cubicBezTo>
                  <a:cubicBezTo>
                    <a:pt x="641" y="401"/>
                    <a:pt x="644" y="397"/>
                    <a:pt x="645" y="396"/>
                  </a:cubicBezTo>
                  <a:cubicBezTo>
                    <a:pt x="646" y="394"/>
                    <a:pt x="643" y="392"/>
                    <a:pt x="642" y="392"/>
                  </a:cubicBezTo>
                  <a:cubicBezTo>
                    <a:pt x="640" y="392"/>
                    <a:pt x="640" y="390"/>
                    <a:pt x="641" y="388"/>
                  </a:cubicBezTo>
                  <a:cubicBezTo>
                    <a:pt x="641" y="386"/>
                    <a:pt x="636" y="384"/>
                    <a:pt x="635" y="382"/>
                  </a:cubicBezTo>
                  <a:cubicBezTo>
                    <a:pt x="635" y="380"/>
                    <a:pt x="632" y="379"/>
                    <a:pt x="632" y="377"/>
                  </a:cubicBezTo>
                  <a:cubicBezTo>
                    <a:pt x="632" y="376"/>
                    <a:pt x="629" y="373"/>
                    <a:pt x="629" y="371"/>
                  </a:cubicBezTo>
                  <a:cubicBezTo>
                    <a:pt x="629" y="369"/>
                    <a:pt x="624" y="365"/>
                    <a:pt x="624" y="362"/>
                  </a:cubicBezTo>
                  <a:cubicBezTo>
                    <a:pt x="624" y="360"/>
                    <a:pt x="621" y="358"/>
                    <a:pt x="620" y="355"/>
                  </a:cubicBezTo>
                  <a:cubicBezTo>
                    <a:pt x="619" y="352"/>
                    <a:pt x="617" y="353"/>
                    <a:pt x="616" y="358"/>
                  </a:cubicBezTo>
                  <a:cubicBezTo>
                    <a:pt x="615" y="362"/>
                    <a:pt x="611" y="362"/>
                    <a:pt x="612" y="363"/>
                  </a:cubicBezTo>
                  <a:cubicBezTo>
                    <a:pt x="615" y="366"/>
                    <a:pt x="613" y="366"/>
                    <a:pt x="611" y="368"/>
                  </a:cubicBezTo>
                  <a:cubicBezTo>
                    <a:pt x="610" y="370"/>
                    <a:pt x="612" y="372"/>
                    <a:pt x="610" y="372"/>
                  </a:cubicBezTo>
                  <a:cubicBezTo>
                    <a:pt x="607" y="372"/>
                    <a:pt x="608" y="378"/>
                    <a:pt x="607" y="376"/>
                  </a:cubicBezTo>
                  <a:cubicBezTo>
                    <a:pt x="605" y="373"/>
                    <a:pt x="602" y="374"/>
                    <a:pt x="602" y="376"/>
                  </a:cubicBezTo>
                  <a:cubicBezTo>
                    <a:pt x="602" y="379"/>
                    <a:pt x="596" y="381"/>
                    <a:pt x="594" y="381"/>
                  </a:cubicBezTo>
                  <a:cubicBezTo>
                    <a:pt x="592" y="381"/>
                    <a:pt x="592" y="376"/>
                    <a:pt x="590" y="377"/>
                  </a:cubicBezTo>
                  <a:cubicBezTo>
                    <a:pt x="588" y="379"/>
                    <a:pt x="588" y="373"/>
                    <a:pt x="585" y="373"/>
                  </a:cubicBezTo>
                  <a:cubicBezTo>
                    <a:pt x="582" y="374"/>
                    <a:pt x="580" y="373"/>
                    <a:pt x="581" y="371"/>
                  </a:cubicBezTo>
                  <a:cubicBezTo>
                    <a:pt x="582" y="368"/>
                    <a:pt x="576" y="367"/>
                    <a:pt x="578" y="365"/>
                  </a:cubicBezTo>
                  <a:cubicBezTo>
                    <a:pt x="580" y="363"/>
                    <a:pt x="577" y="361"/>
                    <a:pt x="577" y="356"/>
                  </a:cubicBezTo>
                  <a:cubicBezTo>
                    <a:pt x="576" y="351"/>
                    <a:pt x="579" y="351"/>
                    <a:pt x="579" y="349"/>
                  </a:cubicBezTo>
                  <a:cubicBezTo>
                    <a:pt x="579" y="347"/>
                    <a:pt x="577" y="347"/>
                    <a:pt x="575" y="349"/>
                  </a:cubicBezTo>
                  <a:cubicBezTo>
                    <a:pt x="573" y="350"/>
                    <a:pt x="573" y="347"/>
                    <a:pt x="571" y="347"/>
                  </a:cubicBezTo>
                  <a:cubicBezTo>
                    <a:pt x="568" y="347"/>
                    <a:pt x="561" y="347"/>
                    <a:pt x="561" y="344"/>
                  </a:cubicBezTo>
                  <a:cubicBezTo>
                    <a:pt x="561" y="340"/>
                    <a:pt x="558" y="342"/>
                    <a:pt x="557" y="339"/>
                  </a:cubicBezTo>
                  <a:cubicBezTo>
                    <a:pt x="556" y="336"/>
                    <a:pt x="553" y="338"/>
                    <a:pt x="553" y="336"/>
                  </a:cubicBezTo>
                  <a:cubicBezTo>
                    <a:pt x="553" y="334"/>
                    <a:pt x="552" y="333"/>
                    <a:pt x="550" y="333"/>
                  </a:cubicBezTo>
                  <a:cubicBezTo>
                    <a:pt x="548" y="333"/>
                    <a:pt x="547" y="330"/>
                    <a:pt x="544" y="330"/>
                  </a:cubicBezTo>
                  <a:cubicBezTo>
                    <a:pt x="541" y="330"/>
                    <a:pt x="538" y="332"/>
                    <a:pt x="536" y="333"/>
                  </a:cubicBezTo>
                  <a:cubicBezTo>
                    <a:pt x="535" y="333"/>
                    <a:pt x="530" y="330"/>
                    <a:pt x="529" y="331"/>
                  </a:cubicBezTo>
                  <a:cubicBezTo>
                    <a:pt x="527" y="333"/>
                    <a:pt x="527" y="331"/>
                    <a:pt x="522" y="329"/>
                  </a:cubicBezTo>
                  <a:cubicBezTo>
                    <a:pt x="518" y="328"/>
                    <a:pt x="512" y="328"/>
                    <a:pt x="512" y="329"/>
                  </a:cubicBezTo>
                  <a:cubicBezTo>
                    <a:pt x="511" y="331"/>
                    <a:pt x="508" y="331"/>
                    <a:pt x="508" y="335"/>
                  </a:cubicBezTo>
                  <a:cubicBezTo>
                    <a:pt x="509" y="339"/>
                    <a:pt x="513" y="338"/>
                    <a:pt x="514" y="341"/>
                  </a:cubicBezTo>
                  <a:cubicBezTo>
                    <a:pt x="514" y="343"/>
                    <a:pt x="512" y="342"/>
                    <a:pt x="512" y="345"/>
                  </a:cubicBezTo>
                  <a:cubicBezTo>
                    <a:pt x="511" y="347"/>
                    <a:pt x="509" y="347"/>
                    <a:pt x="509" y="348"/>
                  </a:cubicBezTo>
                  <a:cubicBezTo>
                    <a:pt x="509" y="350"/>
                    <a:pt x="511" y="350"/>
                    <a:pt x="512" y="353"/>
                  </a:cubicBezTo>
                  <a:cubicBezTo>
                    <a:pt x="512" y="356"/>
                    <a:pt x="514" y="356"/>
                    <a:pt x="515" y="360"/>
                  </a:cubicBezTo>
                  <a:cubicBezTo>
                    <a:pt x="515" y="364"/>
                    <a:pt x="513" y="364"/>
                    <a:pt x="512" y="364"/>
                  </a:cubicBezTo>
                  <a:cubicBezTo>
                    <a:pt x="510" y="365"/>
                    <a:pt x="512" y="367"/>
                    <a:pt x="509" y="370"/>
                  </a:cubicBezTo>
                  <a:cubicBezTo>
                    <a:pt x="507" y="372"/>
                    <a:pt x="505" y="376"/>
                    <a:pt x="507" y="377"/>
                  </a:cubicBezTo>
                  <a:cubicBezTo>
                    <a:pt x="509" y="379"/>
                    <a:pt x="516" y="382"/>
                    <a:pt x="519" y="387"/>
                  </a:cubicBezTo>
                  <a:cubicBezTo>
                    <a:pt x="522" y="392"/>
                    <a:pt x="521" y="399"/>
                    <a:pt x="520" y="405"/>
                  </a:cubicBezTo>
                  <a:cubicBezTo>
                    <a:pt x="520" y="410"/>
                    <a:pt x="514" y="411"/>
                    <a:pt x="509" y="416"/>
                  </a:cubicBezTo>
                  <a:cubicBezTo>
                    <a:pt x="505" y="420"/>
                    <a:pt x="500" y="420"/>
                    <a:pt x="498" y="420"/>
                  </a:cubicBezTo>
                  <a:cubicBezTo>
                    <a:pt x="496" y="420"/>
                    <a:pt x="497" y="424"/>
                    <a:pt x="500" y="428"/>
                  </a:cubicBezTo>
                  <a:cubicBezTo>
                    <a:pt x="503" y="431"/>
                    <a:pt x="501" y="432"/>
                    <a:pt x="502" y="436"/>
                  </a:cubicBezTo>
                  <a:cubicBezTo>
                    <a:pt x="504" y="439"/>
                    <a:pt x="502" y="442"/>
                    <a:pt x="504" y="445"/>
                  </a:cubicBezTo>
                  <a:cubicBezTo>
                    <a:pt x="507" y="449"/>
                    <a:pt x="505" y="450"/>
                    <a:pt x="503" y="452"/>
                  </a:cubicBezTo>
                  <a:cubicBezTo>
                    <a:pt x="500" y="455"/>
                    <a:pt x="504" y="453"/>
                    <a:pt x="504" y="456"/>
                  </a:cubicBezTo>
                  <a:cubicBezTo>
                    <a:pt x="504" y="459"/>
                    <a:pt x="503" y="458"/>
                    <a:pt x="500" y="456"/>
                  </a:cubicBezTo>
                  <a:cubicBezTo>
                    <a:pt x="498" y="454"/>
                    <a:pt x="496" y="459"/>
                    <a:pt x="496" y="461"/>
                  </a:cubicBezTo>
                  <a:cubicBezTo>
                    <a:pt x="496" y="463"/>
                    <a:pt x="490" y="458"/>
                    <a:pt x="489" y="458"/>
                  </a:cubicBezTo>
                  <a:cubicBezTo>
                    <a:pt x="488" y="459"/>
                    <a:pt x="489" y="455"/>
                    <a:pt x="486" y="453"/>
                  </a:cubicBezTo>
                  <a:cubicBezTo>
                    <a:pt x="483" y="450"/>
                    <a:pt x="481" y="450"/>
                    <a:pt x="481" y="447"/>
                  </a:cubicBezTo>
                  <a:cubicBezTo>
                    <a:pt x="481" y="445"/>
                    <a:pt x="475" y="443"/>
                    <a:pt x="475" y="440"/>
                  </a:cubicBezTo>
                  <a:cubicBezTo>
                    <a:pt x="475" y="437"/>
                    <a:pt x="476" y="430"/>
                    <a:pt x="474" y="428"/>
                  </a:cubicBezTo>
                  <a:cubicBezTo>
                    <a:pt x="473" y="426"/>
                    <a:pt x="474" y="423"/>
                    <a:pt x="475" y="422"/>
                  </a:cubicBezTo>
                  <a:cubicBezTo>
                    <a:pt x="476" y="420"/>
                    <a:pt x="474" y="417"/>
                    <a:pt x="471" y="417"/>
                  </a:cubicBezTo>
                  <a:cubicBezTo>
                    <a:pt x="468" y="417"/>
                    <a:pt x="463" y="415"/>
                    <a:pt x="459" y="416"/>
                  </a:cubicBezTo>
                  <a:cubicBezTo>
                    <a:pt x="454" y="416"/>
                    <a:pt x="452" y="415"/>
                    <a:pt x="450" y="414"/>
                  </a:cubicBezTo>
                  <a:cubicBezTo>
                    <a:pt x="449" y="413"/>
                    <a:pt x="445" y="410"/>
                    <a:pt x="439" y="409"/>
                  </a:cubicBezTo>
                  <a:cubicBezTo>
                    <a:pt x="434" y="407"/>
                    <a:pt x="431" y="405"/>
                    <a:pt x="431" y="403"/>
                  </a:cubicBezTo>
                  <a:cubicBezTo>
                    <a:pt x="430" y="401"/>
                    <a:pt x="425" y="400"/>
                    <a:pt x="423" y="399"/>
                  </a:cubicBezTo>
                  <a:cubicBezTo>
                    <a:pt x="422" y="397"/>
                    <a:pt x="417" y="396"/>
                    <a:pt x="415" y="396"/>
                  </a:cubicBezTo>
                  <a:cubicBezTo>
                    <a:pt x="413" y="397"/>
                    <a:pt x="407" y="392"/>
                    <a:pt x="404" y="392"/>
                  </a:cubicBezTo>
                  <a:cubicBezTo>
                    <a:pt x="401" y="392"/>
                    <a:pt x="393" y="395"/>
                    <a:pt x="392" y="396"/>
                  </a:cubicBezTo>
                  <a:cubicBezTo>
                    <a:pt x="391" y="396"/>
                    <a:pt x="392" y="393"/>
                    <a:pt x="393" y="392"/>
                  </a:cubicBezTo>
                  <a:cubicBezTo>
                    <a:pt x="394" y="390"/>
                    <a:pt x="390" y="385"/>
                    <a:pt x="390" y="382"/>
                  </a:cubicBezTo>
                  <a:cubicBezTo>
                    <a:pt x="389" y="378"/>
                    <a:pt x="387" y="374"/>
                    <a:pt x="384" y="375"/>
                  </a:cubicBezTo>
                  <a:cubicBezTo>
                    <a:pt x="380" y="375"/>
                    <a:pt x="376" y="373"/>
                    <a:pt x="375" y="372"/>
                  </a:cubicBezTo>
                  <a:cubicBezTo>
                    <a:pt x="374" y="372"/>
                    <a:pt x="374" y="362"/>
                    <a:pt x="374" y="357"/>
                  </a:cubicBezTo>
                  <a:cubicBezTo>
                    <a:pt x="375" y="353"/>
                    <a:pt x="380" y="347"/>
                    <a:pt x="380" y="344"/>
                  </a:cubicBezTo>
                  <a:cubicBezTo>
                    <a:pt x="380" y="341"/>
                    <a:pt x="383" y="340"/>
                    <a:pt x="386" y="339"/>
                  </a:cubicBezTo>
                  <a:cubicBezTo>
                    <a:pt x="388" y="339"/>
                    <a:pt x="386" y="333"/>
                    <a:pt x="389" y="333"/>
                  </a:cubicBezTo>
                  <a:cubicBezTo>
                    <a:pt x="392" y="333"/>
                    <a:pt x="392" y="332"/>
                    <a:pt x="392" y="329"/>
                  </a:cubicBezTo>
                  <a:cubicBezTo>
                    <a:pt x="393" y="327"/>
                    <a:pt x="396" y="329"/>
                    <a:pt x="394" y="327"/>
                  </a:cubicBezTo>
                  <a:cubicBezTo>
                    <a:pt x="392" y="325"/>
                    <a:pt x="394" y="325"/>
                    <a:pt x="398" y="325"/>
                  </a:cubicBezTo>
                  <a:cubicBezTo>
                    <a:pt x="402" y="325"/>
                    <a:pt x="408" y="323"/>
                    <a:pt x="407" y="319"/>
                  </a:cubicBezTo>
                  <a:cubicBezTo>
                    <a:pt x="406" y="315"/>
                    <a:pt x="396" y="318"/>
                    <a:pt x="396" y="315"/>
                  </a:cubicBezTo>
                  <a:cubicBezTo>
                    <a:pt x="396" y="311"/>
                    <a:pt x="382" y="311"/>
                    <a:pt x="383" y="309"/>
                  </a:cubicBezTo>
                  <a:cubicBezTo>
                    <a:pt x="384" y="307"/>
                    <a:pt x="397" y="311"/>
                    <a:pt x="401" y="312"/>
                  </a:cubicBezTo>
                  <a:cubicBezTo>
                    <a:pt x="406" y="314"/>
                    <a:pt x="407" y="314"/>
                    <a:pt x="411" y="314"/>
                  </a:cubicBezTo>
                  <a:cubicBezTo>
                    <a:pt x="415" y="314"/>
                    <a:pt x="412" y="309"/>
                    <a:pt x="413" y="307"/>
                  </a:cubicBezTo>
                  <a:cubicBezTo>
                    <a:pt x="413" y="305"/>
                    <a:pt x="421" y="310"/>
                    <a:pt x="425" y="309"/>
                  </a:cubicBezTo>
                  <a:cubicBezTo>
                    <a:pt x="429" y="308"/>
                    <a:pt x="433" y="299"/>
                    <a:pt x="436" y="297"/>
                  </a:cubicBezTo>
                  <a:cubicBezTo>
                    <a:pt x="440" y="295"/>
                    <a:pt x="436" y="293"/>
                    <a:pt x="430" y="293"/>
                  </a:cubicBezTo>
                  <a:cubicBezTo>
                    <a:pt x="423" y="294"/>
                    <a:pt x="420" y="291"/>
                    <a:pt x="416" y="288"/>
                  </a:cubicBezTo>
                  <a:cubicBezTo>
                    <a:pt x="412" y="286"/>
                    <a:pt x="413" y="284"/>
                    <a:pt x="417" y="284"/>
                  </a:cubicBezTo>
                  <a:cubicBezTo>
                    <a:pt x="420" y="284"/>
                    <a:pt x="429" y="292"/>
                    <a:pt x="433" y="292"/>
                  </a:cubicBezTo>
                  <a:cubicBezTo>
                    <a:pt x="436" y="292"/>
                    <a:pt x="442" y="285"/>
                    <a:pt x="445" y="283"/>
                  </a:cubicBezTo>
                  <a:cubicBezTo>
                    <a:pt x="448" y="281"/>
                    <a:pt x="442" y="280"/>
                    <a:pt x="440" y="278"/>
                  </a:cubicBezTo>
                  <a:cubicBezTo>
                    <a:pt x="438" y="277"/>
                    <a:pt x="443" y="276"/>
                    <a:pt x="446" y="276"/>
                  </a:cubicBezTo>
                  <a:cubicBezTo>
                    <a:pt x="449" y="276"/>
                    <a:pt x="450" y="278"/>
                    <a:pt x="451" y="280"/>
                  </a:cubicBezTo>
                  <a:cubicBezTo>
                    <a:pt x="453" y="281"/>
                    <a:pt x="458" y="279"/>
                    <a:pt x="460" y="279"/>
                  </a:cubicBezTo>
                  <a:cubicBezTo>
                    <a:pt x="463" y="279"/>
                    <a:pt x="460" y="275"/>
                    <a:pt x="456" y="273"/>
                  </a:cubicBezTo>
                  <a:cubicBezTo>
                    <a:pt x="451" y="271"/>
                    <a:pt x="456" y="268"/>
                    <a:pt x="457" y="271"/>
                  </a:cubicBezTo>
                  <a:cubicBezTo>
                    <a:pt x="458" y="273"/>
                    <a:pt x="461" y="273"/>
                    <a:pt x="463" y="276"/>
                  </a:cubicBezTo>
                  <a:cubicBezTo>
                    <a:pt x="465" y="280"/>
                    <a:pt x="466" y="277"/>
                    <a:pt x="469" y="276"/>
                  </a:cubicBezTo>
                  <a:cubicBezTo>
                    <a:pt x="473" y="275"/>
                    <a:pt x="475" y="272"/>
                    <a:pt x="477" y="270"/>
                  </a:cubicBezTo>
                  <a:cubicBezTo>
                    <a:pt x="479" y="268"/>
                    <a:pt x="479" y="271"/>
                    <a:pt x="481" y="267"/>
                  </a:cubicBezTo>
                  <a:cubicBezTo>
                    <a:pt x="484" y="264"/>
                    <a:pt x="480" y="261"/>
                    <a:pt x="478" y="259"/>
                  </a:cubicBezTo>
                  <a:cubicBezTo>
                    <a:pt x="475" y="256"/>
                    <a:pt x="478" y="254"/>
                    <a:pt x="475" y="253"/>
                  </a:cubicBezTo>
                  <a:cubicBezTo>
                    <a:pt x="472" y="251"/>
                    <a:pt x="471" y="249"/>
                    <a:pt x="475" y="249"/>
                  </a:cubicBezTo>
                  <a:cubicBezTo>
                    <a:pt x="479" y="250"/>
                    <a:pt x="481" y="249"/>
                    <a:pt x="483" y="247"/>
                  </a:cubicBezTo>
                  <a:cubicBezTo>
                    <a:pt x="485" y="244"/>
                    <a:pt x="478" y="244"/>
                    <a:pt x="481" y="242"/>
                  </a:cubicBezTo>
                  <a:cubicBezTo>
                    <a:pt x="484" y="240"/>
                    <a:pt x="481" y="238"/>
                    <a:pt x="478" y="238"/>
                  </a:cubicBezTo>
                  <a:cubicBezTo>
                    <a:pt x="475" y="238"/>
                    <a:pt x="472" y="237"/>
                    <a:pt x="472" y="234"/>
                  </a:cubicBezTo>
                  <a:cubicBezTo>
                    <a:pt x="472" y="231"/>
                    <a:pt x="466" y="233"/>
                    <a:pt x="463" y="231"/>
                  </a:cubicBezTo>
                  <a:cubicBezTo>
                    <a:pt x="460" y="230"/>
                    <a:pt x="452" y="230"/>
                    <a:pt x="450" y="230"/>
                  </a:cubicBezTo>
                  <a:cubicBezTo>
                    <a:pt x="449" y="231"/>
                    <a:pt x="448" y="238"/>
                    <a:pt x="451" y="238"/>
                  </a:cubicBezTo>
                  <a:cubicBezTo>
                    <a:pt x="454" y="238"/>
                    <a:pt x="456" y="241"/>
                    <a:pt x="454" y="242"/>
                  </a:cubicBezTo>
                  <a:cubicBezTo>
                    <a:pt x="451" y="243"/>
                    <a:pt x="454" y="246"/>
                    <a:pt x="452" y="245"/>
                  </a:cubicBezTo>
                  <a:cubicBezTo>
                    <a:pt x="450" y="245"/>
                    <a:pt x="448" y="244"/>
                    <a:pt x="447" y="249"/>
                  </a:cubicBezTo>
                  <a:cubicBezTo>
                    <a:pt x="446" y="254"/>
                    <a:pt x="446" y="255"/>
                    <a:pt x="443" y="257"/>
                  </a:cubicBezTo>
                  <a:cubicBezTo>
                    <a:pt x="440" y="259"/>
                    <a:pt x="442" y="252"/>
                    <a:pt x="440" y="252"/>
                  </a:cubicBezTo>
                  <a:cubicBezTo>
                    <a:pt x="437" y="252"/>
                    <a:pt x="436" y="258"/>
                    <a:pt x="438" y="258"/>
                  </a:cubicBezTo>
                  <a:cubicBezTo>
                    <a:pt x="441" y="259"/>
                    <a:pt x="441" y="261"/>
                    <a:pt x="441" y="263"/>
                  </a:cubicBezTo>
                  <a:cubicBezTo>
                    <a:pt x="442" y="266"/>
                    <a:pt x="438" y="264"/>
                    <a:pt x="436" y="267"/>
                  </a:cubicBezTo>
                  <a:cubicBezTo>
                    <a:pt x="434" y="270"/>
                    <a:pt x="434" y="266"/>
                    <a:pt x="431" y="264"/>
                  </a:cubicBezTo>
                  <a:cubicBezTo>
                    <a:pt x="429" y="262"/>
                    <a:pt x="426" y="258"/>
                    <a:pt x="426" y="255"/>
                  </a:cubicBezTo>
                  <a:cubicBezTo>
                    <a:pt x="426" y="253"/>
                    <a:pt x="427" y="252"/>
                    <a:pt x="429" y="252"/>
                  </a:cubicBezTo>
                  <a:cubicBezTo>
                    <a:pt x="431" y="251"/>
                    <a:pt x="429" y="250"/>
                    <a:pt x="429" y="246"/>
                  </a:cubicBezTo>
                  <a:cubicBezTo>
                    <a:pt x="429" y="243"/>
                    <a:pt x="427" y="244"/>
                    <a:pt x="424" y="241"/>
                  </a:cubicBezTo>
                  <a:cubicBezTo>
                    <a:pt x="421" y="237"/>
                    <a:pt x="418" y="237"/>
                    <a:pt x="416" y="239"/>
                  </a:cubicBezTo>
                  <a:cubicBezTo>
                    <a:pt x="415" y="241"/>
                    <a:pt x="416" y="244"/>
                    <a:pt x="413" y="245"/>
                  </a:cubicBezTo>
                  <a:cubicBezTo>
                    <a:pt x="411" y="246"/>
                    <a:pt x="412" y="251"/>
                    <a:pt x="410" y="251"/>
                  </a:cubicBezTo>
                  <a:cubicBezTo>
                    <a:pt x="408" y="252"/>
                    <a:pt x="409" y="242"/>
                    <a:pt x="407" y="242"/>
                  </a:cubicBezTo>
                  <a:cubicBezTo>
                    <a:pt x="405" y="241"/>
                    <a:pt x="405" y="239"/>
                    <a:pt x="408" y="238"/>
                  </a:cubicBezTo>
                  <a:cubicBezTo>
                    <a:pt x="411" y="238"/>
                    <a:pt x="412" y="235"/>
                    <a:pt x="410" y="235"/>
                  </a:cubicBezTo>
                  <a:cubicBezTo>
                    <a:pt x="408" y="235"/>
                    <a:pt x="404" y="232"/>
                    <a:pt x="402" y="232"/>
                  </a:cubicBezTo>
                  <a:cubicBezTo>
                    <a:pt x="400" y="231"/>
                    <a:pt x="398" y="235"/>
                    <a:pt x="396" y="233"/>
                  </a:cubicBezTo>
                  <a:cubicBezTo>
                    <a:pt x="394" y="232"/>
                    <a:pt x="396" y="228"/>
                    <a:pt x="396" y="226"/>
                  </a:cubicBezTo>
                  <a:cubicBezTo>
                    <a:pt x="397" y="224"/>
                    <a:pt x="399" y="227"/>
                    <a:pt x="401" y="225"/>
                  </a:cubicBezTo>
                  <a:cubicBezTo>
                    <a:pt x="403" y="222"/>
                    <a:pt x="396" y="222"/>
                    <a:pt x="396" y="220"/>
                  </a:cubicBezTo>
                  <a:cubicBezTo>
                    <a:pt x="396" y="217"/>
                    <a:pt x="391" y="216"/>
                    <a:pt x="389" y="215"/>
                  </a:cubicBezTo>
                  <a:cubicBezTo>
                    <a:pt x="387" y="214"/>
                    <a:pt x="390" y="210"/>
                    <a:pt x="389" y="208"/>
                  </a:cubicBezTo>
                  <a:cubicBezTo>
                    <a:pt x="388" y="206"/>
                    <a:pt x="382" y="201"/>
                    <a:pt x="379" y="201"/>
                  </a:cubicBezTo>
                  <a:cubicBezTo>
                    <a:pt x="376" y="202"/>
                    <a:pt x="375" y="197"/>
                    <a:pt x="377" y="198"/>
                  </a:cubicBezTo>
                  <a:cubicBezTo>
                    <a:pt x="379" y="198"/>
                    <a:pt x="380" y="197"/>
                    <a:pt x="383" y="193"/>
                  </a:cubicBezTo>
                  <a:cubicBezTo>
                    <a:pt x="386" y="190"/>
                    <a:pt x="386" y="189"/>
                    <a:pt x="384" y="188"/>
                  </a:cubicBezTo>
                  <a:cubicBezTo>
                    <a:pt x="382" y="187"/>
                    <a:pt x="381" y="185"/>
                    <a:pt x="385" y="185"/>
                  </a:cubicBezTo>
                  <a:cubicBezTo>
                    <a:pt x="388" y="186"/>
                    <a:pt x="395" y="188"/>
                    <a:pt x="397" y="186"/>
                  </a:cubicBezTo>
                  <a:cubicBezTo>
                    <a:pt x="399" y="185"/>
                    <a:pt x="406" y="174"/>
                    <a:pt x="409" y="171"/>
                  </a:cubicBezTo>
                  <a:cubicBezTo>
                    <a:pt x="411" y="167"/>
                    <a:pt x="407" y="166"/>
                    <a:pt x="400" y="167"/>
                  </a:cubicBezTo>
                  <a:cubicBezTo>
                    <a:pt x="394" y="168"/>
                    <a:pt x="392" y="165"/>
                    <a:pt x="387" y="164"/>
                  </a:cubicBezTo>
                  <a:cubicBezTo>
                    <a:pt x="382" y="164"/>
                    <a:pt x="372" y="165"/>
                    <a:pt x="370" y="167"/>
                  </a:cubicBezTo>
                  <a:cubicBezTo>
                    <a:pt x="369" y="168"/>
                    <a:pt x="373" y="170"/>
                    <a:pt x="372" y="172"/>
                  </a:cubicBezTo>
                  <a:cubicBezTo>
                    <a:pt x="372" y="173"/>
                    <a:pt x="369" y="170"/>
                    <a:pt x="367" y="171"/>
                  </a:cubicBezTo>
                  <a:cubicBezTo>
                    <a:pt x="366" y="172"/>
                    <a:pt x="368" y="174"/>
                    <a:pt x="367" y="180"/>
                  </a:cubicBezTo>
                  <a:cubicBezTo>
                    <a:pt x="367" y="187"/>
                    <a:pt x="369" y="187"/>
                    <a:pt x="370" y="189"/>
                  </a:cubicBezTo>
                  <a:cubicBezTo>
                    <a:pt x="372" y="192"/>
                    <a:pt x="372" y="195"/>
                    <a:pt x="372" y="199"/>
                  </a:cubicBezTo>
                  <a:cubicBezTo>
                    <a:pt x="372" y="203"/>
                    <a:pt x="368" y="202"/>
                    <a:pt x="367" y="203"/>
                  </a:cubicBezTo>
                  <a:cubicBezTo>
                    <a:pt x="366" y="204"/>
                    <a:pt x="370" y="206"/>
                    <a:pt x="369" y="208"/>
                  </a:cubicBezTo>
                  <a:cubicBezTo>
                    <a:pt x="369" y="211"/>
                    <a:pt x="365" y="207"/>
                    <a:pt x="363" y="207"/>
                  </a:cubicBezTo>
                  <a:cubicBezTo>
                    <a:pt x="361" y="208"/>
                    <a:pt x="359" y="214"/>
                    <a:pt x="361" y="216"/>
                  </a:cubicBezTo>
                  <a:cubicBezTo>
                    <a:pt x="363" y="218"/>
                    <a:pt x="364" y="218"/>
                    <a:pt x="362" y="220"/>
                  </a:cubicBezTo>
                  <a:cubicBezTo>
                    <a:pt x="361" y="222"/>
                    <a:pt x="359" y="226"/>
                    <a:pt x="363" y="229"/>
                  </a:cubicBezTo>
                  <a:cubicBezTo>
                    <a:pt x="367" y="232"/>
                    <a:pt x="375" y="232"/>
                    <a:pt x="379" y="235"/>
                  </a:cubicBezTo>
                  <a:cubicBezTo>
                    <a:pt x="383" y="237"/>
                    <a:pt x="377" y="236"/>
                    <a:pt x="379" y="239"/>
                  </a:cubicBezTo>
                  <a:cubicBezTo>
                    <a:pt x="381" y="242"/>
                    <a:pt x="376" y="243"/>
                    <a:pt x="377" y="245"/>
                  </a:cubicBezTo>
                  <a:cubicBezTo>
                    <a:pt x="377" y="248"/>
                    <a:pt x="378" y="246"/>
                    <a:pt x="380" y="242"/>
                  </a:cubicBezTo>
                  <a:cubicBezTo>
                    <a:pt x="383" y="239"/>
                    <a:pt x="384" y="244"/>
                    <a:pt x="384" y="247"/>
                  </a:cubicBezTo>
                  <a:cubicBezTo>
                    <a:pt x="384" y="250"/>
                    <a:pt x="381" y="248"/>
                    <a:pt x="379" y="252"/>
                  </a:cubicBezTo>
                  <a:cubicBezTo>
                    <a:pt x="376" y="255"/>
                    <a:pt x="374" y="256"/>
                    <a:pt x="371" y="255"/>
                  </a:cubicBezTo>
                  <a:cubicBezTo>
                    <a:pt x="367" y="254"/>
                    <a:pt x="369" y="260"/>
                    <a:pt x="371" y="263"/>
                  </a:cubicBezTo>
                  <a:cubicBezTo>
                    <a:pt x="372" y="266"/>
                    <a:pt x="370" y="267"/>
                    <a:pt x="366" y="266"/>
                  </a:cubicBezTo>
                  <a:cubicBezTo>
                    <a:pt x="362" y="265"/>
                    <a:pt x="360" y="262"/>
                    <a:pt x="362" y="259"/>
                  </a:cubicBezTo>
                  <a:cubicBezTo>
                    <a:pt x="364" y="256"/>
                    <a:pt x="366" y="253"/>
                    <a:pt x="363" y="253"/>
                  </a:cubicBezTo>
                  <a:cubicBezTo>
                    <a:pt x="361" y="253"/>
                    <a:pt x="356" y="253"/>
                    <a:pt x="354" y="250"/>
                  </a:cubicBezTo>
                  <a:cubicBezTo>
                    <a:pt x="352" y="248"/>
                    <a:pt x="355" y="249"/>
                    <a:pt x="360" y="249"/>
                  </a:cubicBezTo>
                  <a:cubicBezTo>
                    <a:pt x="365" y="250"/>
                    <a:pt x="361" y="246"/>
                    <a:pt x="364" y="246"/>
                  </a:cubicBezTo>
                  <a:cubicBezTo>
                    <a:pt x="368" y="246"/>
                    <a:pt x="370" y="248"/>
                    <a:pt x="373" y="245"/>
                  </a:cubicBezTo>
                  <a:cubicBezTo>
                    <a:pt x="376" y="243"/>
                    <a:pt x="371" y="238"/>
                    <a:pt x="369" y="239"/>
                  </a:cubicBezTo>
                  <a:cubicBezTo>
                    <a:pt x="366" y="239"/>
                    <a:pt x="362" y="241"/>
                    <a:pt x="362" y="238"/>
                  </a:cubicBezTo>
                  <a:cubicBezTo>
                    <a:pt x="362" y="236"/>
                    <a:pt x="367" y="237"/>
                    <a:pt x="369" y="237"/>
                  </a:cubicBezTo>
                  <a:cubicBezTo>
                    <a:pt x="371" y="236"/>
                    <a:pt x="368" y="233"/>
                    <a:pt x="364" y="234"/>
                  </a:cubicBezTo>
                  <a:cubicBezTo>
                    <a:pt x="361" y="235"/>
                    <a:pt x="358" y="235"/>
                    <a:pt x="355" y="232"/>
                  </a:cubicBezTo>
                  <a:cubicBezTo>
                    <a:pt x="352" y="229"/>
                    <a:pt x="347" y="227"/>
                    <a:pt x="346" y="234"/>
                  </a:cubicBezTo>
                  <a:cubicBezTo>
                    <a:pt x="345" y="241"/>
                    <a:pt x="340" y="237"/>
                    <a:pt x="338" y="240"/>
                  </a:cubicBezTo>
                  <a:cubicBezTo>
                    <a:pt x="336" y="242"/>
                    <a:pt x="340" y="244"/>
                    <a:pt x="345" y="244"/>
                  </a:cubicBezTo>
                  <a:cubicBezTo>
                    <a:pt x="350" y="244"/>
                    <a:pt x="353" y="248"/>
                    <a:pt x="351" y="248"/>
                  </a:cubicBezTo>
                  <a:cubicBezTo>
                    <a:pt x="349" y="248"/>
                    <a:pt x="350" y="252"/>
                    <a:pt x="347" y="250"/>
                  </a:cubicBezTo>
                  <a:cubicBezTo>
                    <a:pt x="345" y="249"/>
                    <a:pt x="342" y="250"/>
                    <a:pt x="344" y="253"/>
                  </a:cubicBezTo>
                  <a:cubicBezTo>
                    <a:pt x="346" y="255"/>
                    <a:pt x="343" y="256"/>
                    <a:pt x="344" y="258"/>
                  </a:cubicBezTo>
                  <a:cubicBezTo>
                    <a:pt x="344" y="260"/>
                    <a:pt x="340" y="258"/>
                    <a:pt x="336" y="258"/>
                  </a:cubicBezTo>
                  <a:cubicBezTo>
                    <a:pt x="332" y="257"/>
                    <a:pt x="325" y="259"/>
                    <a:pt x="320" y="260"/>
                  </a:cubicBezTo>
                  <a:cubicBezTo>
                    <a:pt x="315" y="261"/>
                    <a:pt x="310" y="259"/>
                    <a:pt x="308" y="257"/>
                  </a:cubicBezTo>
                  <a:cubicBezTo>
                    <a:pt x="306" y="254"/>
                    <a:pt x="303" y="255"/>
                    <a:pt x="299" y="255"/>
                  </a:cubicBezTo>
                  <a:cubicBezTo>
                    <a:pt x="296" y="255"/>
                    <a:pt x="297" y="251"/>
                    <a:pt x="292" y="251"/>
                  </a:cubicBezTo>
                  <a:cubicBezTo>
                    <a:pt x="287" y="251"/>
                    <a:pt x="288" y="247"/>
                    <a:pt x="288" y="245"/>
                  </a:cubicBezTo>
                  <a:cubicBezTo>
                    <a:pt x="287" y="242"/>
                    <a:pt x="278" y="243"/>
                    <a:pt x="275" y="245"/>
                  </a:cubicBezTo>
                  <a:cubicBezTo>
                    <a:pt x="271" y="247"/>
                    <a:pt x="265" y="246"/>
                    <a:pt x="263" y="250"/>
                  </a:cubicBezTo>
                  <a:cubicBezTo>
                    <a:pt x="261" y="254"/>
                    <a:pt x="265" y="254"/>
                    <a:pt x="267" y="254"/>
                  </a:cubicBezTo>
                  <a:cubicBezTo>
                    <a:pt x="269" y="254"/>
                    <a:pt x="269" y="250"/>
                    <a:pt x="274" y="251"/>
                  </a:cubicBezTo>
                  <a:cubicBezTo>
                    <a:pt x="279" y="252"/>
                    <a:pt x="283" y="246"/>
                    <a:pt x="285" y="248"/>
                  </a:cubicBezTo>
                  <a:cubicBezTo>
                    <a:pt x="287" y="250"/>
                    <a:pt x="276" y="254"/>
                    <a:pt x="272" y="255"/>
                  </a:cubicBezTo>
                  <a:cubicBezTo>
                    <a:pt x="267" y="256"/>
                    <a:pt x="268" y="260"/>
                    <a:pt x="272" y="266"/>
                  </a:cubicBezTo>
                  <a:cubicBezTo>
                    <a:pt x="277" y="273"/>
                    <a:pt x="270" y="269"/>
                    <a:pt x="270" y="272"/>
                  </a:cubicBezTo>
                  <a:cubicBezTo>
                    <a:pt x="270" y="275"/>
                    <a:pt x="262" y="271"/>
                    <a:pt x="265" y="270"/>
                  </a:cubicBezTo>
                  <a:cubicBezTo>
                    <a:pt x="269" y="269"/>
                    <a:pt x="267" y="266"/>
                    <a:pt x="265" y="264"/>
                  </a:cubicBezTo>
                  <a:cubicBezTo>
                    <a:pt x="262" y="261"/>
                    <a:pt x="260" y="264"/>
                    <a:pt x="260" y="261"/>
                  </a:cubicBezTo>
                  <a:cubicBezTo>
                    <a:pt x="261" y="259"/>
                    <a:pt x="258" y="261"/>
                    <a:pt x="255" y="259"/>
                  </a:cubicBezTo>
                  <a:cubicBezTo>
                    <a:pt x="253" y="257"/>
                    <a:pt x="251" y="256"/>
                    <a:pt x="248" y="258"/>
                  </a:cubicBezTo>
                  <a:cubicBezTo>
                    <a:pt x="245" y="259"/>
                    <a:pt x="241" y="259"/>
                    <a:pt x="233" y="260"/>
                  </a:cubicBezTo>
                  <a:cubicBezTo>
                    <a:pt x="226" y="261"/>
                    <a:pt x="212" y="261"/>
                    <a:pt x="209" y="259"/>
                  </a:cubicBezTo>
                  <a:cubicBezTo>
                    <a:pt x="207" y="256"/>
                    <a:pt x="216" y="252"/>
                    <a:pt x="219" y="252"/>
                  </a:cubicBezTo>
                  <a:cubicBezTo>
                    <a:pt x="221" y="253"/>
                    <a:pt x="220" y="249"/>
                    <a:pt x="216" y="246"/>
                  </a:cubicBezTo>
                  <a:cubicBezTo>
                    <a:pt x="211" y="243"/>
                    <a:pt x="202" y="241"/>
                    <a:pt x="202" y="243"/>
                  </a:cubicBezTo>
                  <a:cubicBezTo>
                    <a:pt x="203" y="245"/>
                    <a:pt x="197" y="243"/>
                    <a:pt x="191" y="242"/>
                  </a:cubicBezTo>
                  <a:cubicBezTo>
                    <a:pt x="184" y="241"/>
                    <a:pt x="183" y="238"/>
                    <a:pt x="179" y="238"/>
                  </a:cubicBezTo>
                  <a:cubicBezTo>
                    <a:pt x="175" y="238"/>
                    <a:pt x="168" y="237"/>
                    <a:pt x="163" y="233"/>
                  </a:cubicBezTo>
                  <a:cubicBezTo>
                    <a:pt x="158" y="229"/>
                    <a:pt x="146" y="230"/>
                    <a:pt x="145" y="234"/>
                  </a:cubicBezTo>
                  <a:cubicBezTo>
                    <a:pt x="144" y="237"/>
                    <a:pt x="140" y="237"/>
                    <a:pt x="136" y="237"/>
                  </a:cubicBezTo>
                  <a:cubicBezTo>
                    <a:pt x="132" y="237"/>
                    <a:pt x="138" y="233"/>
                    <a:pt x="136" y="232"/>
                  </a:cubicBezTo>
                  <a:cubicBezTo>
                    <a:pt x="134" y="231"/>
                    <a:pt x="136" y="226"/>
                    <a:pt x="133" y="226"/>
                  </a:cubicBezTo>
                  <a:cubicBezTo>
                    <a:pt x="131" y="225"/>
                    <a:pt x="128" y="237"/>
                    <a:pt x="123" y="237"/>
                  </a:cubicBezTo>
                  <a:cubicBezTo>
                    <a:pt x="117" y="237"/>
                    <a:pt x="115" y="224"/>
                    <a:pt x="110" y="221"/>
                  </a:cubicBezTo>
                  <a:cubicBezTo>
                    <a:pt x="106" y="218"/>
                    <a:pt x="102" y="217"/>
                    <a:pt x="106" y="222"/>
                  </a:cubicBezTo>
                  <a:cubicBezTo>
                    <a:pt x="109" y="227"/>
                    <a:pt x="102" y="224"/>
                    <a:pt x="103" y="227"/>
                  </a:cubicBezTo>
                  <a:cubicBezTo>
                    <a:pt x="103" y="230"/>
                    <a:pt x="97" y="234"/>
                    <a:pt x="97" y="232"/>
                  </a:cubicBezTo>
                  <a:cubicBezTo>
                    <a:pt x="97" y="230"/>
                    <a:pt x="93" y="228"/>
                    <a:pt x="89" y="233"/>
                  </a:cubicBezTo>
                  <a:cubicBezTo>
                    <a:pt x="85" y="238"/>
                    <a:pt x="82" y="238"/>
                    <a:pt x="81" y="236"/>
                  </a:cubicBezTo>
                  <a:cubicBezTo>
                    <a:pt x="81" y="234"/>
                    <a:pt x="68" y="241"/>
                    <a:pt x="69" y="243"/>
                  </a:cubicBezTo>
                  <a:cubicBezTo>
                    <a:pt x="69" y="245"/>
                    <a:pt x="67" y="246"/>
                    <a:pt x="64" y="246"/>
                  </a:cubicBezTo>
                  <a:cubicBezTo>
                    <a:pt x="60" y="246"/>
                    <a:pt x="63" y="243"/>
                    <a:pt x="66" y="242"/>
                  </a:cubicBezTo>
                  <a:cubicBezTo>
                    <a:pt x="69" y="240"/>
                    <a:pt x="77" y="234"/>
                    <a:pt x="81" y="233"/>
                  </a:cubicBezTo>
                  <a:cubicBezTo>
                    <a:pt x="85" y="232"/>
                    <a:pt x="94" y="229"/>
                    <a:pt x="94" y="227"/>
                  </a:cubicBezTo>
                  <a:cubicBezTo>
                    <a:pt x="94" y="225"/>
                    <a:pt x="90" y="226"/>
                    <a:pt x="87" y="226"/>
                  </a:cubicBezTo>
                  <a:cubicBezTo>
                    <a:pt x="84" y="225"/>
                    <a:pt x="79" y="229"/>
                    <a:pt x="74" y="231"/>
                  </a:cubicBezTo>
                  <a:cubicBezTo>
                    <a:pt x="69" y="233"/>
                    <a:pt x="64" y="232"/>
                    <a:pt x="65" y="235"/>
                  </a:cubicBezTo>
                  <a:cubicBezTo>
                    <a:pt x="67" y="238"/>
                    <a:pt x="61" y="235"/>
                    <a:pt x="59" y="237"/>
                  </a:cubicBezTo>
                  <a:cubicBezTo>
                    <a:pt x="58" y="239"/>
                    <a:pt x="56" y="236"/>
                    <a:pt x="58" y="235"/>
                  </a:cubicBezTo>
                  <a:cubicBezTo>
                    <a:pt x="59" y="234"/>
                    <a:pt x="53" y="232"/>
                    <a:pt x="53" y="234"/>
                  </a:cubicBezTo>
                  <a:cubicBezTo>
                    <a:pt x="53" y="235"/>
                    <a:pt x="52" y="236"/>
                    <a:pt x="48" y="236"/>
                  </a:cubicBezTo>
                  <a:cubicBezTo>
                    <a:pt x="44" y="236"/>
                    <a:pt x="39" y="239"/>
                    <a:pt x="42" y="242"/>
                  </a:cubicBezTo>
                  <a:cubicBezTo>
                    <a:pt x="45" y="244"/>
                    <a:pt x="47" y="245"/>
                    <a:pt x="46" y="246"/>
                  </a:cubicBezTo>
                  <a:cubicBezTo>
                    <a:pt x="44" y="248"/>
                    <a:pt x="40" y="242"/>
                    <a:pt x="33" y="243"/>
                  </a:cubicBezTo>
                  <a:cubicBezTo>
                    <a:pt x="27" y="244"/>
                    <a:pt x="15" y="236"/>
                    <a:pt x="15" y="234"/>
                  </a:cubicBezTo>
                  <a:cubicBezTo>
                    <a:pt x="15" y="233"/>
                    <a:pt x="6" y="234"/>
                    <a:pt x="0" y="233"/>
                  </a:cubicBezTo>
                  <a:cubicBezTo>
                    <a:pt x="0" y="356"/>
                    <a:pt x="0" y="356"/>
                    <a:pt x="0" y="356"/>
                  </a:cubicBezTo>
                  <a:cubicBezTo>
                    <a:pt x="0" y="356"/>
                    <a:pt x="3" y="359"/>
                    <a:pt x="4" y="357"/>
                  </a:cubicBezTo>
                  <a:cubicBezTo>
                    <a:pt x="5" y="356"/>
                    <a:pt x="7" y="358"/>
                    <a:pt x="11" y="356"/>
                  </a:cubicBezTo>
                  <a:cubicBezTo>
                    <a:pt x="16" y="354"/>
                    <a:pt x="17" y="358"/>
                    <a:pt x="17" y="360"/>
                  </a:cubicBezTo>
                  <a:cubicBezTo>
                    <a:pt x="17" y="362"/>
                    <a:pt x="23" y="365"/>
                    <a:pt x="25" y="368"/>
                  </a:cubicBezTo>
                  <a:cubicBezTo>
                    <a:pt x="27" y="371"/>
                    <a:pt x="29" y="374"/>
                    <a:pt x="31" y="372"/>
                  </a:cubicBezTo>
                  <a:cubicBezTo>
                    <a:pt x="34" y="370"/>
                    <a:pt x="39" y="369"/>
                    <a:pt x="39" y="366"/>
                  </a:cubicBezTo>
                  <a:cubicBezTo>
                    <a:pt x="39" y="363"/>
                    <a:pt x="50" y="363"/>
                    <a:pt x="50" y="367"/>
                  </a:cubicBezTo>
                  <a:cubicBezTo>
                    <a:pt x="50" y="371"/>
                    <a:pt x="61" y="376"/>
                    <a:pt x="67" y="386"/>
                  </a:cubicBezTo>
                  <a:cubicBezTo>
                    <a:pt x="73" y="397"/>
                    <a:pt x="72" y="400"/>
                    <a:pt x="81" y="403"/>
                  </a:cubicBezTo>
                  <a:cubicBezTo>
                    <a:pt x="90" y="407"/>
                    <a:pt x="90" y="409"/>
                    <a:pt x="89" y="412"/>
                  </a:cubicBezTo>
                  <a:cubicBezTo>
                    <a:pt x="88" y="415"/>
                    <a:pt x="94" y="417"/>
                    <a:pt x="90" y="419"/>
                  </a:cubicBezTo>
                  <a:cubicBezTo>
                    <a:pt x="89" y="420"/>
                    <a:pt x="87" y="422"/>
                    <a:pt x="85" y="423"/>
                  </a:cubicBezTo>
                  <a:cubicBezTo>
                    <a:pt x="85" y="425"/>
                    <a:pt x="87" y="426"/>
                    <a:pt x="88" y="427"/>
                  </a:cubicBezTo>
                  <a:cubicBezTo>
                    <a:pt x="90" y="429"/>
                    <a:pt x="84" y="429"/>
                    <a:pt x="86" y="431"/>
                  </a:cubicBezTo>
                  <a:cubicBezTo>
                    <a:pt x="88" y="432"/>
                    <a:pt x="86" y="435"/>
                    <a:pt x="88" y="437"/>
                  </a:cubicBezTo>
                  <a:cubicBezTo>
                    <a:pt x="89" y="439"/>
                    <a:pt x="93" y="438"/>
                    <a:pt x="95" y="436"/>
                  </a:cubicBezTo>
                  <a:cubicBezTo>
                    <a:pt x="97" y="435"/>
                    <a:pt x="98" y="438"/>
                    <a:pt x="96" y="441"/>
                  </a:cubicBezTo>
                  <a:cubicBezTo>
                    <a:pt x="95" y="444"/>
                    <a:pt x="98" y="446"/>
                    <a:pt x="100" y="444"/>
                  </a:cubicBezTo>
                  <a:cubicBezTo>
                    <a:pt x="101" y="442"/>
                    <a:pt x="105" y="447"/>
                    <a:pt x="106" y="448"/>
                  </a:cubicBezTo>
                  <a:cubicBezTo>
                    <a:pt x="108" y="449"/>
                    <a:pt x="110" y="451"/>
                    <a:pt x="107" y="451"/>
                  </a:cubicBezTo>
                  <a:cubicBezTo>
                    <a:pt x="104" y="451"/>
                    <a:pt x="105" y="456"/>
                    <a:pt x="107" y="456"/>
                  </a:cubicBezTo>
                  <a:cubicBezTo>
                    <a:pt x="109" y="456"/>
                    <a:pt x="108" y="459"/>
                    <a:pt x="108" y="460"/>
                  </a:cubicBezTo>
                  <a:cubicBezTo>
                    <a:pt x="108" y="462"/>
                    <a:pt x="115" y="464"/>
                    <a:pt x="117" y="464"/>
                  </a:cubicBezTo>
                  <a:cubicBezTo>
                    <a:pt x="119" y="463"/>
                    <a:pt x="121" y="465"/>
                    <a:pt x="122" y="467"/>
                  </a:cubicBezTo>
                  <a:cubicBezTo>
                    <a:pt x="123" y="469"/>
                    <a:pt x="128" y="470"/>
                    <a:pt x="129" y="469"/>
                  </a:cubicBezTo>
                  <a:cubicBezTo>
                    <a:pt x="131" y="468"/>
                    <a:pt x="132" y="471"/>
                    <a:pt x="132" y="474"/>
                  </a:cubicBezTo>
                  <a:cubicBezTo>
                    <a:pt x="133" y="476"/>
                    <a:pt x="136" y="475"/>
                    <a:pt x="138" y="475"/>
                  </a:cubicBezTo>
                  <a:cubicBezTo>
                    <a:pt x="141" y="475"/>
                    <a:pt x="142" y="478"/>
                    <a:pt x="143" y="477"/>
                  </a:cubicBezTo>
                  <a:cubicBezTo>
                    <a:pt x="146" y="476"/>
                    <a:pt x="147" y="481"/>
                    <a:pt x="149" y="485"/>
                  </a:cubicBezTo>
                  <a:cubicBezTo>
                    <a:pt x="371" y="484"/>
                    <a:pt x="371" y="484"/>
                    <a:pt x="371" y="484"/>
                  </a:cubicBezTo>
                  <a:cubicBezTo>
                    <a:pt x="371" y="484"/>
                    <a:pt x="371" y="478"/>
                    <a:pt x="374" y="480"/>
                  </a:cubicBezTo>
                  <a:cubicBezTo>
                    <a:pt x="376" y="482"/>
                    <a:pt x="374" y="485"/>
                    <a:pt x="377" y="486"/>
                  </a:cubicBezTo>
                  <a:cubicBezTo>
                    <a:pt x="380" y="487"/>
                    <a:pt x="382" y="489"/>
                    <a:pt x="384" y="488"/>
                  </a:cubicBezTo>
                  <a:cubicBezTo>
                    <a:pt x="386" y="488"/>
                    <a:pt x="389" y="485"/>
                    <a:pt x="391" y="489"/>
                  </a:cubicBezTo>
                  <a:cubicBezTo>
                    <a:pt x="394" y="492"/>
                    <a:pt x="396" y="489"/>
                    <a:pt x="398" y="491"/>
                  </a:cubicBezTo>
                  <a:cubicBezTo>
                    <a:pt x="400" y="493"/>
                    <a:pt x="403" y="495"/>
                    <a:pt x="405" y="493"/>
                  </a:cubicBezTo>
                  <a:cubicBezTo>
                    <a:pt x="407" y="490"/>
                    <a:pt x="413" y="493"/>
                    <a:pt x="417" y="494"/>
                  </a:cubicBezTo>
                  <a:cubicBezTo>
                    <a:pt x="420" y="491"/>
                    <a:pt x="424" y="484"/>
                    <a:pt x="427" y="484"/>
                  </a:cubicBezTo>
                  <a:cubicBezTo>
                    <a:pt x="432" y="484"/>
                    <a:pt x="443" y="485"/>
                    <a:pt x="444" y="491"/>
                  </a:cubicBezTo>
                  <a:cubicBezTo>
                    <a:pt x="445" y="498"/>
                    <a:pt x="452" y="492"/>
                    <a:pt x="453" y="498"/>
                  </a:cubicBezTo>
                  <a:cubicBezTo>
                    <a:pt x="453" y="502"/>
                    <a:pt x="458" y="506"/>
                    <a:pt x="457" y="509"/>
                  </a:cubicBezTo>
                  <a:cubicBezTo>
                    <a:pt x="459" y="510"/>
                    <a:pt x="460" y="511"/>
                    <a:pt x="462" y="512"/>
                  </a:cubicBezTo>
                  <a:cubicBezTo>
                    <a:pt x="464" y="511"/>
                    <a:pt x="470" y="512"/>
                    <a:pt x="474" y="514"/>
                  </a:cubicBezTo>
                  <a:cubicBezTo>
                    <a:pt x="479" y="515"/>
                    <a:pt x="487" y="511"/>
                    <a:pt x="489" y="517"/>
                  </a:cubicBezTo>
                  <a:cubicBezTo>
                    <a:pt x="492" y="524"/>
                    <a:pt x="497" y="528"/>
                    <a:pt x="492" y="529"/>
                  </a:cubicBezTo>
                  <a:cubicBezTo>
                    <a:pt x="487" y="529"/>
                    <a:pt x="481" y="522"/>
                    <a:pt x="482" y="526"/>
                  </a:cubicBezTo>
                  <a:cubicBezTo>
                    <a:pt x="482" y="530"/>
                    <a:pt x="479" y="528"/>
                    <a:pt x="479" y="533"/>
                  </a:cubicBezTo>
                  <a:cubicBezTo>
                    <a:pt x="479" y="539"/>
                    <a:pt x="476" y="546"/>
                    <a:pt x="473" y="546"/>
                  </a:cubicBezTo>
                  <a:cubicBezTo>
                    <a:pt x="473" y="546"/>
                    <a:pt x="473" y="546"/>
                    <a:pt x="473" y="546"/>
                  </a:cubicBezTo>
                  <a:cubicBezTo>
                    <a:pt x="473" y="548"/>
                    <a:pt x="473" y="550"/>
                    <a:pt x="474" y="552"/>
                  </a:cubicBezTo>
                  <a:cubicBezTo>
                    <a:pt x="477" y="550"/>
                    <a:pt x="481" y="547"/>
                    <a:pt x="484" y="547"/>
                  </a:cubicBezTo>
                  <a:cubicBezTo>
                    <a:pt x="490" y="547"/>
                    <a:pt x="491" y="550"/>
                    <a:pt x="495" y="548"/>
                  </a:cubicBezTo>
                  <a:cubicBezTo>
                    <a:pt x="498" y="545"/>
                    <a:pt x="499" y="544"/>
                    <a:pt x="500" y="546"/>
                  </a:cubicBezTo>
                  <a:cubicBezTo>
                    <a:pt x="500" y="546"/>
                    <a:pt x="500" y="547"/>
                    <a:pt x="500" y="547"/>
                  </a:cubicBezTo>
                  <a:cubicBezTo>
                    <a:pt x="501" y="546"/>
                    <a:pt x="502" y="545"/>
                    <a:pt x="502" y="545"/>
                  </a:cubicBezTo>
                  <a:cubicBezTo>
                    <a:pt x="502" y="544"/>
                    <a:pt x="502" y="543"/>
                    <a:pt x="502" y="542"/>
                  </a:cubicBezTo>
                  <a:cubicBezTo>
                    <a:pt x="498" y="542"/>
                    <a:pt x="497" y="542"/>
                    <a:pt x="496" y="540"/>
                  </a:cubicBezTo>
                  <a:cubicBezTo>
                    <a:pt x="494" y="536"/>
                    <a:pt x="507" y="533"/>
                    <a:pt x="512" y="534"/>
                  </a:cubicBezTo>
                  <a:cubicBezTo>
                    <a:pt x="518" y="534"/>
                    <a:pt x="521" y="530"/>
                    <a:pt x="523" y="533"/>
                  </a:cubicBezTo>
                  <a:cubicBezTo>
                    <a:pt x="527" y="530"/>
                    <a:pt x="533" y="525"/>
                    <a:pt x="534" y="525"/>
                  </a:cubicBezTo>
                  <a:cubicBezTo>
                    <a:pt x="536" y="525"/>
                    <a:pt x="562" y="524"/>
                    <a:pt x="562" y="524"/>
                  </a:cubicBezTo>
                  <a:cubicBezTo>
                    <a:pt x="562" y="524"/>
                    <a:pt x="571" y="519"/>
                    <a:pt x="572" y="514"/>
                  </a:cubicBezTo>
                  <a:cubicBezTo>
                    <a:pt x="573" y="509"/>
                    <a:pt x="579" y="497"/>
                    <a:pt x="582" y="500"/>
                  </a:cubicBezTo>
                  <a:cubicBezTo>
                    <a:pt x="585" y="502"/>
                    <a:pt x="592" y="500"/>
                    <a:pt x="593" y="503"/>
                  </a:cubicBezTo>
                  <a:cubicBezTo>
                    <a:pt x="593" y="505"/>
                    <a:pt x="590" y="513"/>
                    <a:pt x="599" y="525"/>
                  </a:cubicBezTo>
                  <a:cubicBezTo>
                    <a:pt x="603" y="523"/>
                    <a:pt x="606" y="521"/>
                    <a:pt x="608" y="522"/>
                  </a:cubicBezTo>
                  <a:cubicBezTo>
                    <a:pt x="611" y="522"/>
                    <a:pt x="616" y="517"/>
                    <a:pt x="617" y="515"/>
                  </a:cubicBezTo>
                  <a:cubicBezTo>
                    <a:pt x="619" y="512"/>
                    <a:pt x="621" y="517"/>
                    <a:pt x="618" y="518"/>
                  </a:cubicBezTo>
                  <a:cubicBezTo>
                    <a:pt x="615" y="519"/>
                    <a:pt x="620" y="521"/>
                    <a:pt x="625" y="521"/>
                  </a:cubicBezTo>
                  <a:cubicBezTo>
                    <a:pt x="630" y="521"/>
                    <a:pt x="623" y="523"/>
                    <a:pt x="619" y="523"/>
                  </a:cubicBezTo>
                  <a:cubicBezTo>
                    <a:pt x="615" y="522"/>
                    <a:pt x="614" y="523"/>
                    <a:pt x="609" y="528"/>
                  </a:cubicBezTo>
                  <a:cubicBezTo>
                    <a:pt x="604" y="533"/>
                    <a:pt x="605" y="534"/>
                    <a:pt x="608" y="537"/>
                  </a:cubicBezTo>
                  <a:cubicBezTo>
                    <a:pt x="611" y="539"/>
                    <a:pt x="614" y="538"/>
                    <a:pt x="618" y="535"/>
                  </a:cubicBezTo>
                  <a:cubicBezTo>
                    <a:pt x="622" y="532"/>
                    <a:pt x="622" y="528"/>
                    <a:pt x="626" y="528"/>
                  </a:cubicBezTo>
                  <a:cubicBezTo>
                    <a:pt x="630" y="529"/>
                    <a:pt x="640" y="525"/>
                    <a:pt x="645" y="523"/>
                  </a:cubicBezTo>
                  <a:cubicBezTo>
                    <a:pt x="649" y="522"/>
                    <a:pt x="646" y="521"/>
                    <a:pt x="646" y="519"/>
                  </a:cubicBezTo>
                  <a:cubicBezTo>
                    <a:pt x="646" y="517"/>
                    <a:pt x="654" y="517"/>
                    <a:pt x="657" y="515"/>
                  </a:cubicBezTo>
                  <a:cubicBezTo>
                    <a:pt x="660" y="513"/>
                    <a:pt x="656" y="512"/>
                    <a:pt x="654" y="512"/>
                  </a:cubicBezTo>
                  <a:close/>
                  <a:moveTo>
                    <a:pt x="190" y="281"/>
                  </a:moveTo>
                  <a:cubicBezTo>
                    <a:pt x="185" y="287"/>
                    <a:pt x="183" y="288"/>
                    <a:pt x="179" y="287"/>
                  </a:cubicBezTo>
                  <a:cubicBezTo>
                    <a:pt x="174" y="286"/>
                    <a:pt x="171" y="288"/>
                    <a:pt x="173" y="290"/>
                  </a:cubicBezTo>
                  <a:cubicBezTo>
                    <a:pt x="176" y="292"/>
                    <a:pt x="176" y="293"/>
                    <a:pt x="171" y="294"/>
                  </a:cubicBezTo>
                  <a:cubicBezTo>
                    <a:pt x="166" y="295"/>
                    <a:pt x="163" y="299"/>
                    <a:pt x="161" y="299"/>
                  </a:cubicBezTo>
                  <a:cubicBezTo>
                    <a:pt x="159" y="298"/>
                    <a:pt x="169" y="291"/>
                    <a:pt x="166" y="289"/>
                  </a:cubicBezTo>
                  <a:cubicBezTo>
                    <a:pt x="164" y="287"/>
                    <a:pt x="157" y="292"/>
                    <a:pt x="157" y="295"/>
                  </a:cubicBezTo>
                  <a:cubicBezTo>
                    <a:pt x="157" y="297"/>
                    <a:pt x="152" y="297"/>
                    <a:pt x="150" y="297"/>
                  </a:cubicBezTo>
                  <a:cubicBezTo>
                    <a:pt x="147" y="297"/>
                    <a:pt x="143" y="294"/>
                    <a:pt x="146" y="294"/>
                  </a:cubicBezTo>
                  <a:cubicBezTo>
                    <a:pt x="149" y="294"/>
                    <a:pt x="147" y="291"/>
                    <a:pt x="151" y="289"/>
                  </a:cubicBezTo>
                  <a:cubicBezTo>
                    <a:pt x="154" y="288"/>
                    <a:pt x="150" y="286"/>
                    <a:pt x="151" y="284"/>
                  </a:cubicBezTo>
                  <a:cubicBezTo>
                    <a:pt x="152" y="283"/>
                    <a:pt x="160" y="286"/>
                    <a:pt x="160" y="283"/>
                  </a:cubicBezTo>
                  <a:cubicBezTo>
                    <a:pt x="160" y="280"/>
                    <a:pt x="152" y="278"/>
                    <a:pt x="150" y="280"/>
                  </a:cubicBezTo>
                  <a:cubicBezTo>
                    <a:pt x="147" y="281"/>
                    <a:pt x="141" y="285"/>
                    <a:pt x="134" y="282"/>
                  </a:cubicBezTo>
                  <a:cubicBezTo>
                    <a:pt x="132" y="281"/>
                    <a:pt x="152" y="279"/>
                    <a:pt x="156" y="276"/>
                  </a:cubicBezTo>
                  <a:cubicBezTo>
                    <a:pt x="159" y="273"/>
                    <a:pt x="174" y="269"/>
                    <a:pt x="175" y="272"/>
                  </a:cubicBezTo>
                  <a:cubicBezTo>
                    <a:pt x="177" y="275"/>
                    <a:pt x="167" y="277"/>
                    <a:pt x="172" y="279"/>
                  </a:cubicBezTo>
                  <a:cubicBezTo>
                    <a:pt x="176" y="282"/>
                    <a:pt x="184" y="280"/>
                    <a:pt x="185" y="277"/>
                  </a:cubicBezTo>
                  <a:cubicBezTo>
                    <a:pt x="187" y="275"/>
                    <a:pt x="194" y="275"/>
                    <a:pt x="190" y="281"/>
                  </a:cubicBezTo>
                  <a:close/>
                  <a:moveTo>
                    <a:pt x="235" y="338"/>
                  </a:moveTo>
                  <a:cubicBezTo>
                    <a:pt x="229" y="343"/>
                    <a:pt x="230" y="342"/>
                    <a:pt x="225" y="343"/>
                  </a:cubicBezTo>
                  <a:cubicBezTo>
                    <a:pt x="220" y="343"/>
                    <a:pt x="224" y="348"/>
                    <a:pt x="218" y="349"/>
                  </a:cubicBezTo>
                  <a:cubicBezTo>
                    <a:pt x="212" y="349"/>
                    <a:pt x="198" y="350"/>
                    <a:pt x="196" y="346"/>
                  </a:cubicBezTo>
                  <a:cubicBezTo>
                    <a:pt x="196" y="345"/>
                    <a:pt x="204" y="346"/>
                    <a:pt x="204" y="344"/>
                  </a:cubicBezTo>
                  <a:cubicBezTo>
                    <a:pt x="205" y="341"/>
                    <a:pt x="207" y="338"/>
                    <a:pt x="211" y="338"/>
                  </a:cubicBezTo>
                  <a:cubicBezTo>
                    <a:pt x="214" y="338"/>
                    <a:pt x="214" y="333"/>
                    <a:pt x="208" y="330"/>
                  </a:cubicBezTo>
                  <a:cubicBezTo>
                    <a:pt x="202" y="327"/>
                    <a:pt x="217" y="325"/>
                    <a:pt x="220" y="330"/>
                  </a:cubicBezTo>
                  <a:cubicBezTo>
                    <a:pt x="223" y="334"/>
                    <a:pt x="229" y="338"/>
                    <a:pt x="232" y="334"/>
                  </a:cubicBezTo>
                  <a:cubicBezTo>
                    <a:pt x="235" y="331"/>
                    <a:pt x="254" y="322"/>
                    <a:pt x="254" y="326"/>
                  </a:cubicBezTo>
                  <a:cubicBezTo>
                    <a:pt x="254" y="331"/>
                    <a:pt x="240" y="333"/>
                    <a:pt x="235" y="338"/>
                  </a:cubicBezTo>
                  <a:close/>
                  <a:moveTo>
                    <a:pt x="359" y="468"/>
                  </a:moveTo>
                  <a:cubicBezTo>
                    <a:pt x="355" y="468"/>
                    <a:pt x="359" y="458"/>
                    <a:pt x="352" y="454"/>
                  </a:cubicBezTo>
                  <a:cubicBezTo>
                    <a:pt x="344" y="449"/>
                    <a:pt x="340" y="440"/>
                    <a:pt x="340" y="436"/>
                  </a:cubicBezTo>
                  <a:cubicBezTo>
                    <a:pt x="340" y="431"/>
                    <a:pt x="347" y="429"/>
                    <a:pt x="350" y="433"/>
                  </a:cubicBezTo>
                  <a:cubicBezTo>
                    <a:pt x="353" y="436"/>
                    <a:pt x="357" y="451"/>
                    <a:pt x="360" y="455"/>
                  </a:cubicBezTo>
                  <a:cubicBezTo>
                    <a:pt x="362" y="460"/>
                    <a:pt x="362" y="468"/>
                    <a:pt x="359" y="468"/>
                  </a:cubicBezTo>
                  <a:close/>
                </a:path>
              </a:pathLst>
            </a:custGeom>
            <a:grpFill/>
            <a:ln w="9525" cap="flat">
              <a:solidFill>
                <a:schemeClr val="bg1">
                  <a:lumMod val="85000"/>
                </a:schemeClr>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2400" dirty="0"/>
            </a:p>
          </p:txBody>
        </p:sp>
        <p:sp>
          <p:nvSpPr>
            <p:cNvPr id="158" name="Freeform 129">
              <a:extLst>
                <a:ext uri="{FF2B5EF4-FFF2-40B4-BE49-F238E27FC236}">
                  <a16:creationId xmlns:a16="http://schemas.microsoft.com/office/drawing/2014/main" id="{C13E7CB0-F6AC-40EE-94C3-33EF8B08A51A}"/>
                </a:ext>
              </a:extLst>
            </p:cNvPr>
            <p:cNvSpPr>
              <a:spLocks noEditPoints="1"/>
            </p:cNvSpPr>
            <p:nvPr/>
          </p:nvSpPr>
          <p:spPr bwMode="auto">
            <a:xfrm>
              <a:off x="931863" y="1312863"/>
              <a:ext cx="2054225" cy="1400175"/>
            </a:xfrm>
            <a:custGeom>
              <a:avLst/>
              <a:gdLst>
                <a:gd name="T0" fmla="*/ 249 w 817"/>
                <a:gd name="T1" fmla="*/ 164 h 556"/>
                <a:gd name="T2" fmla="*/ 218 w 817"/>
                <a:gd name="T3" fmla="*/ 25 h 556"/>
                <a:gd name="T4" fmla="*/ 132 w 817"/>
                <a:gd name="T5" fmla="*/ 15 h 556"/>
                <a:gd name="T6" fmla="*/ 96 w 817"/>
                <a:gd name="T7" fmla="*/ 8 h 556"/>
                <a:gd name="T8" fmla="*/ 66 w 817"/>
                <a:gd name="T9" fmla="*/ 15 h 556"/>
                <a:gd name="T10" fmla="*/ 13 w 817"/>
                <a:gd name="T11" fmla="*/ 42 h 556"/>
                <a:gd name="T12" fmla="*/ 50 w 817"/>
                <a:gd name="T13" fmla="*/ 74 h 556"/>
                <a:gd name="T14" fmla="*/ 12 w 817"/>
                <a:gd name="T15" fmla="*/ 76 h 556"/>
                <a:gd name="T16" fmla="*/ 42 w 817"/>
                <a:gd name="T17" fmla="*/ 97 h 556"/>
                <a:gd name="T18" fmla="*/ 30 w 817"/>
                <a:gd name="T19" fmla="*/ 113 h 556"/>
                <a:gd name="T20" fmla="*/ 32 w 817"/>
                <a:gd name="T21" fmla="*/ 156 h 556"/>
                <a:gd name="T22" fmla="*/ 68 w 817"/>
                <a:gd name="T23" fmla="*/ 168 h 556"/>
                <a:gd name="T24" fmla="*/ 72 w 817"/>
                <a:gd name="T25" fmla="*/ 192 h 556"/>
                <a:gd name="T26" fmla="*/ 60 w 817"/>
                <a:gd name="T27" fmla="*/ 205 h 556"/>
                <a:gd name="T28" fmla="*/ 104 w 817"/>
                <a:gd name="T29" fmla="*/ 178 h 556"/>
                <a:gd name="T30" fmla="*/ 123 w 817"/>
                <a:gd name="T31" fmla="*/ 152 h 556"/>
                <a:gd name="T32" fmla="*/ 136 w 817"/>
                <a:gd name="T33" fmla="*/ 143 h 556"/>
                <a:gd name="T34" fmla="*/ 161 w 817"/>
                <a:gd name="T35" fmla="*/ 154 h 556"/>
                <a:gd name="T36" fmla="*/ 177 w 817"/>
                <a:gd name="T37" fmla="*/ 144 h 556"/>
                <a:gd name="T38" fmla="*/ 196 w 817"/>
                <a:gd name="T39" fmla="*/ 152 h 556"/>
                <a:gd name="T40" fmla="*/ 242 w 817"/>
                <a:gd name="T41" fmla="*/ 166 h 556"/>
                <a:gd name="T42" fmla="*/ 267 w 817"/>
                <a:gd name="T43" fmla="*/ 177 h 556"/>
                <a:gd name="T44" fmla="*/ 268 w 817"/>
                <a:gd name="T45" fmla="*/ 187 h 556"/>
                <a:gd name="T46" fmla="*/ 277 w 817"/>
                <a:gd name="T47" fmla="*/ 188 h 556"/>
                <a:gd name="T48" fmla="*/ 285 w 817"/>
                <a:gd name="T49" fmla="*/ 196 h 556"/>
                <a:gd name="T50" fmla="*/ 282 w 817"/>
                <a:gd name="T51" fmla="*/ 214 h 556"/>
                <a:gd name="T52" fmla="*/ 300 w 817"/>
                <a:gd name="T53" fmla="*/ 214 h 556"/>
                <a:gd name="T54" fmla="*/ 10 w 817"/>
                <a:gd name="T55" fmla="*/ 223 h 556"/>
                <a:gd name="T56" fmla="*/ 127 w 817"/>
                <a:gd name="T57" fmla="*/ 171 h 556"/>
                <a:gd name="T58" fmla="*/ 126 w 817"/>
                <a:gd name="T59" fmla="*/ 183 h 556"/>
                <a:gd name="T60" fmla="*/ 17 w 817"/>
                <a:gd name="T61" fmla="*/ 156 h 556"/>
                <a:gd name="T62" fmla="*/ 100 w 817"/>
                <a:gd name="T63" fmla="*/ 544 h 556"/>
                <a:gd name="T64" fmla="*/ 66 w 817"/>
                <a:gd name="T65" fmla="*/ 528 h 556"/>
                <a:gd name="T66" fmla="*/ 790 w 817"/>
                <a:gd name="T67" fmla="*/ 306 h 556"/>
                <a:gd name="T68" fmla="*/ 720 w 817"/>
                <a:gd name="T69" fmla="*/ 334 h 556"/>
                <a:gd name="T70" fmla="*/ 692 w 817"/>
                <a:gd name="T71" fmla="*/ 344 h 556"/>
                <a:gd name="T72" fmla="*/ 662 w 817"/>
                <a:gd name="T73" fmla="*/ 319 h 556"/>
                <a:gd name="T74" fmla="*/ 679 w 817"/>
                <a:gd name="T75" fmla="*/ 305 h 556"/>
                <a:gd name="T76" fmla="*/ 646 w 817"/>
                <a:gd name="T77" fmla="*/ 297 h 556"/>
                <a:gd name="T78" fmla="*/ 623 w 817"/>
                <a:gd name="T79" fmla="*/ 285 h 556"/>
                <a:gd name="T80" fmla="*/ 589 w 817"/>
                <a:gd name="T81" fmla="*/ 276 h 556"/>
                <a:gd name="T82" fmla="*/ 365 w 817"/>
                <a:gd name="T83" fmla="*/ 285 h 556"/>
                <a:gd name="T84" fmla="*/ 359 w 817"/>
                <a:gd name="T85" fmla="*/ 304 h 556"/>
                <a:gd name="T86" fmla="*/ 360 w 817"/>
                <a:gd name="T87" fmla="*/ 377 h 556"/>
                <a:gd name="T88" fmla="*/ 387 w 817"/>
                <a:gd name="T89" fmla="*/ 417 h 556"/>
                <a:gd name="T90" fmla="*/ 440 w 817"/>
                <a:gd name="T91" fmla="*/ 439 h 556"/>
                <a:gd name="T92" fmla="*/ 513 w 817"/>
                <a:gd name="T93" fmla="*/ 457 h 556"/>
                <a:gd name="T94" fmla="*/ 556 w 817"/>
                <a:gd name="T95" fmla="*/ 484 h 556"/>
                <a:gd name="T96" fmla="*/ 578 w 817"/>
                <a:gd name="T97" fmla="*/ 471 h 556"/>
                <a:gd name="T98" fmla="*/ 608 w 817"/>
                <a:gd name="T99" fmla="*/ 459 h 556"/>
                <a:gd name="T100" fmla="*/ 635 w 817"/>
                <a:gd name="T101" fmla="*/ 462 h 556"/>
                <a:gd name="T102" fmla="*/ 668 w 817"/>
                <a:gd name="T103" fmla="*/ 459 h 556"/>
                <a:gd name="T104" fmla="*/ 696 w 817"/>
                <a:gd name="T105" fmla="*/ 492 h 556"/>
                <a:gd name="T106" fmla="*/ 699 w 817"/>
                <a:gd name="T107" fmla="*/ 451 h 556"/>
                <a:gd name="T108" fmla="*/ 737 w 817"/>
                <a:gd name="T109" fmla="*/ 411 h 556"/>
                <a:gd name="T110" fmla="*/ 741 w 817"/>
                <a:gd name="T111" fmla="*/ 391 h 556"/>
                <a:gd name="T112" fmla="*/ 744 w 817"/>
                <a:gd name="T113" fmla="*/ 388 h 556"/>
                <a:gd name="T114" fmla="*/ 764 w 817"/>
                <a:gd name="T115" fmla="*/ 360 h 556"/>
                <a:gd name="T116" fmla="*/ 785 w 817"/>
                <a:gd name="T117" fmla="*/ 343 h 556"/>
                <a:gd name="T118" fmla="*/ 817 w 817"/>
                <a:gd name="T119" fmla="*/ 317 h 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17" h="556">
                  <a:moveTo>
                    <a:pt x="307" y="204"/>
                  </a:moveTo>
                  <a:cubicBezTo>
                    <a:pt x="308" y="201"/>
                    <a:pt x="308" y="199"/>
                    <a:pt x="299" y="195"/>
                  </a:cubicBezTo>
                  <a:cubicBezTo>
                    <a:pt x="290" y="192"/>
                    <a:pt x="291" y="189"/>
                    <a:pt x="285" y="178"/>
                  </a:cubicBezTo>
                  <a:cubicBezTo>
                    <a:pt x="279" y="168"/>
                    <a:pt x="268" y="163"/>
                    <a:pt x="268" y="159"/>
                  </a:cubicBezTo>
                  <a:cubicBezTo>
                    <a:pt x="268" y="155"/>
                    <a:pt x="257" y="155"/>
                    <a:pt x="257" y="158"/>
                  </a:cubicBezTo>
                  <a:cubicBezTo>
                    <a:pt x="257" y="161"/>
                    <a:pt x="252" y="162"/>
                    <a:pt x="249" y="164"/>
                  </a:cubicBezTo>
                  <a:cubicBezTo>
                    <a:pt x="247" y="166"/>
                    <a:pt x="245" y="163"/>
                    <a:pt x="243" y="160"/>
                  </a:cubicBezTo>
                  <a:cubicBezTo>
                    <a:pt x="241" y="157"/>
                    <a:pt x="235" y="154"/>
                    <a:pt x="235" y="152"/>
                  </a:cubicBezTo>
                  <a:cubicBezTo>
                    <a:pt x="235" y="150"/>
                    <a:pt x="234" y="146"/>
                    <a:pt x="229" y="148"/>
                  </a:cubicBezTo>
                  <a:cubicBezTo>
                    <a:pt x="225" y="150"/>
                    <a:pt x="223" y="148"/>
                    <a:pt x="222" y="149"/>
                  </a:cubicBezTo>
                  <a:cubicBezTo>
                    <a:pt x="221" y="151"/>
                    <a:pt x="218" y="148"/>
                    <a:pt x="218" y="148"/>
                  </a:cubicBezTo>
                  <a:cubicBezTo>
                    <a:pt x="218" y="25"/>
                    <a:pt x="218" y="25"/>
                    <a:pt x="218" y="25"/>
                  </a:cubicBezTo>
                  <a:cubicBezTo>
                    <a:pt x="216" y="25"/>
                    <a:pt x="215" y="25"/>
                    <a:pt x="214" y="24"/>
                  </a:cubicBezTo>
                  <a:cubicBezTo>
                    <a:pt x="209" y="22"/>
                    <a:pt x="201" y="19"/>
                    <a:pt x="197" y="20"/>
                  </a:cubicBezTo>
                  <a:cubicBezTo>
                    <a:pt x="193" y="21"/>
                    <a:pt x="185" y="22"/>
                    <a:pt x="182" y="20"/>
                  </a:cubicBezTo>
                  <a:cubicBezTo>
                    <a:pt x="179" y="19"/>
                    <a:pt x="175" y="18"/>
                    <a:pt x="169" y="18"/>
                  </a:cubicBezTo>
                  <a:cubicBezTo>
                    <a:pt x="163" y="19"/>
                    <a:pt x="160" y="15"/>
                    <a:pt x="152" y="13"/>
                  </a:cubicBezTo>
                  <a:cubicBezTo>
                    <a:pt x="145" y="12"/>
                    <a:pt x="134" y="14"/>
                    <a:pt x="132" y="15"/>
                  </a:cubicBezTo>
                  <a:cubicBezTo>
                    <a:pt x="129" y="16"/>
                    <a:pt x="130" y="12"/>
                    <a:pt x="127" y="13"/>
                  </a:cubicBezTo>
                  <a:cubicBezTo>
                    <a:pt x="123" y="13"/>
                    <a:pt x="126" y="11"/>
                    <a:pt x="124" y="8"/>
                  </a:cubicBezTo>
                  <a:cubicBezTo>
                    <a:pt x="122" y="6"/>
                    <a:pt x="113" y="8"/>
                    <a:pt x="110" y="9"/>
                  </a:cubicBezTo>
                  <a:cubicBezTo>
                    <a:pt x="107" y="9"/>
                    <a:pt x="106" y="7"/>
                    <a:pt x="106" y="5"/>
                  </a:cubicBezTo>
                  <a:cubicBezTo>
                    <a:pt x="106" y="4"/>
                    <a:pt x="103" y="4"/>
                    <a:pt x="102" y="6"/>
                  </a:cubicBezTo>
                  <a:cubicBezTo>
                    <a:pt x="101" y="9"/>
                    <a:pt x="97" y="9"/>
                    <a:pt x="96" y="8"/>
                  </a:cubicBezTo>
                  <a:cubicBezTo>
                    <a:pt x="94" y="6"/>
                    <a:pt x="99" y="6"/>
                    <a:pt x="99" y="4"/>
                  </a:cubicBezTo>
                  <a:cubicBezTo>
                    <a:pt x="99" y="2"/>
                    <a:pt x="94" y="1"/>
                    <a:pt x="93" y="1"/>
                  </a:cubicBezTo>
                  <a:cubicBezTo>
                    <a:pt x="91" y="0"/>
                    <a:pt x="88" y="3"/>
                    <a:pt x="84" y="6"/>
                  </a:cubicBezTo>
                  <a:cubicBezTo>
                    <a:pt x="81" y="9"/>
                    <a:pt x="75" y="9"/>
                    <a:pt x="72" y="9"/>
                  </a:cubicBezTo>
                  <a:cubicBezTo>
                    <a:pt x="68" y="8"/>
                    <a:pt x="64" y="9"/>
                    <a:pt x="64" y="11"/>
                  </a:cubicBezTo>
                  <a:cubicBezTo>
                    <a:pt x="64" y="13"/>
                    <a:pt x="68" y="13"/>
                    <a:pt x="66" y="15"/>
                  </a:cubicBezTo>
                  <a:cubicBezTo>
                    <a:pt x="63" y="18"/>
                    <a:pt x="63" y="12"/>
                    <a:pt x="60" y="15"/>
                  </a:cubicBezTo>
                  <a:cubicBezTo>
                    <a:pt x="58" y="17"/>
                    <a:pt x="50" y="17"/>
                    <a:pt x="48" y="17"/>
                  </a:cubicBezTo>
                  <a:cubicBezTo>
                    <a:pt x="47" y="16"/>
                    <a:pt x="41" y="23"/>
                    <a:pt x="39" y="25"/>
                  </a:cubicBezTo>
                  <a:cubicBezTo>
                    <a:pt x="37" y="26"/>
                    <a:pt x="40" y="28"/>
                    <a:pt x="35" y="33"/>
                  </a:cubicBezTo>
                  <a:cubicBezTo>
                    <a:pt x="31" y="38"/>
                    <a:pt x="18" y="37"/>
                    <a:pt x="15" y="37"/>
                  </a:cubicBezTo>
                  <a:cubicBezTo>
                    <a:pt x="12" y="37"/>
                    <a:pt x="14" y="40"/>
                    <a:pt x="13" y="42"/>
                  </a:cubicBezTo>
                  <a:cubicBezTo>
                    <a:pt x="12" y="44"/>
                    <a:pt x="15" y="46"/>
                    <a:pt x="22" y="48"/>
                  </a:cubicBezTo>
                  <a:cubicBezTo>
                    <a:pt x="29" y="50"/>
                    <a:pt x="34" y="60"/>
                    <a:pt x="35" y="62"/>
                  </a:cubicBezTo>
                  <a:cubicBezTo>
                    <a:pt x="36" y="64"/>
                    <a:pt x="45" y="62"/>
                    <a:pt x="49" y="62"/>
                  </a:cubicBezTo>
                  <a:cubicBezTo>
                    <a:pt x="52" y="63"/>
                    <a:pt x="48" y="68"/>
                    <a:pt x="51" y="69"/>
                  </a:cubicBezTo>
                  <a:cubicBezTo>
                    <a:pt x="54" y="71"/>
                    <a:pt x="59" y="69"/>
                    <a:pt x="60" y="71"/>
                  </a:cubicBezTo>
                  <a:cubicBezTo>
                    <a:pt x="61" y="74"/>
                    <a:pt x="54" y="71"/>
                    <a:pt x="50" y="74"/>
                  </a:cubicBezTo>
                  <a:cubicBezTo>
                    <a:pt x="47" y="76"/>
                    <a:pt x="45" y="78"/>
                    <a:pt x="43" y="76"/>
                  </a:cubicBezTo>
                  <a:cubicBezTo>
                    <a:pt x="42" y="74"/>
                    <a:pt x="36" y="75"/>
                    <a:pt x="33" y="75"/>
                  </a:cubicBezTo>
                  <a:cubicBezTo>
                    <a:pt x="30" y="76"/>
                    <a:pt x="33" y="72"/>
                    <a:pt x="33" y="70"/>
                  </a:cubicBezTo>
                  <a:cubicBezTo>
                    <a:pt x="33" y="68"/>
                    <a:pt x="29" y="67"/>
                    <a:pt x="23" y="70"/>
                  </a:cubicBezTo>
                  <a:cubicBezTo>
                    <a:pt x="17" y="74"/>
                    <a:pt x="19" y="72"/>
                    <a:pt x="19" y="75"/>
                  </a:cubicBezTo>
                  <a:cubicBezTo>
                    <a:pt x="18" y="78"/>
                    <a:pt x="15" y="73"/>
                    <a:pt x="12" y="76"/>
                  </a:cubicBezTo>
                  <a:cubicBezTo>
                    <a:pt x="8" y="78"/>
                    <a:pt x="2" y="80"/>
                    <a:pt x="1" y="82"/>
                  </a:cubicBezTo>
                  <a:cubicBezTo>
                    <a:pt x="0" y="84"/>
                    <a:pt x="9" y="86"/>
                    <a:pt x="12" y="87"/>
                  </a:cubicBezTo>
                  <a:cubicBezTo>
                    <a:pt x="16" y="87"/>
                    <a:pt x="8" y="90"/>
                    <a:pt x="11" y="90"/>
                  </a:cubicBezTo>
                  <a:cubicBezTo>
                    <a:pt x="14" y="91"/>
                    <a:pt x="13" y="94"/>
                    <a:pt x="17" y="96"/>
                  </a:cubicBezTo>
                  <a:cubicBezTo>
                    <a:pt x="22" y="99"/>
                    <a:pt x="32" y="96"/>
                    <a:pt x="34" y="96"/>
                  </a:cubicBezTo>
                  <a:cubicBezTo>
                    <a:pt x="37" y="96"/>
                    <a:pt x="39" y="100"/>
                    <a:pt x="42" y="97"/>
                  </a:cubicBezTo>
                  <a:cubicBezTo>
                    <a:pt x="44" y="95"/>
                    <a:pt x="52" y="89"/>
                    <a:pt x="56" y="92"/>
                  </a:cubicBezTo>
                  <a:cubicBezTo>
                    <a:pt x="60" y="96"/>
                    <a:pt x="51" y="95"/>
                    <a:pt x="53" y="98"/>
                  </a:cubicBezTo>
                  <a:cubicBezTo>
                    <a:pt x="56" y="100"/>
                    <a:pt x="58" y="106"/>
                    <a:pt x="54" y="108"/>
                  </a:cubicBezTo>
                  <a:cubicBezTo>
                    <a:pt x="50" y="111"/>
                    <a:pt x="47" y="109"/>
                    <a:pt x="45" y="109"/>
                  </a:cubicBezTo>
                  <a:cubicBezTo>
                    <a:pt x="42" y="109"/>
                    <a:pt x="44" y="113"/>
                    <a:pt x="40" y="116"/>
                  </a:cubicBezTo>
                  <a:cubicBezTo>
                    <a:pt x="37" y="118"/>
                    <a:pt x="34" y="113"/>
                    <a:pt x="30" y="113"/>
                  </a:cubicBezTo>
                  <a:cubicBezTo>
                    <a:pt x="26" y="113"/>
                    <a:pt x="27" y="118"/>
                    <a:pt x="27" y="121"/>
                  </a:cubicBezTo>
                  <a:cubicBezTo>
                    <a:pt x="27" y="124"/>
                    <a:pt x="20" y="121"/>
                    <a:pt x="19" y="127"/>
                  </a:cubicBezTo>
                  <a:cubicBezTo>
                    <a:pt x="17" y="133"/>
                    <a:pt x="10" y="128"/>
                    <a:pt x="15" y="134"/>
                  </a:cubicBezTo>
                  <a:cubicBezTo>
                    <a:pt x="19" y="140"/>
                    <a:pt x="19" y="136"/>
                    <a:pt x="22" y="139"/>
                  </a:cubicBezTo>
                  <a:cubicBezTo>
                    <a:pt x="26" y="141"/>
                    <a:pt x="18" y="146"/>
                    <a:pt x="22" y="147"/>
                  </a:cubicBezTo>
                  <a:cubicBezTo>
                    <a:pt x="25" y="147"/>
                    <a:pt x="29" y="154"/>
                    <a:pt x="32" y="156"/>
                  </a:cubicBezTo>
                  <a:cubicBezTo>
                    <a:pt x="34" y="158"/>
                    <a:pt x="38" y="155"/>
                    <a:pt x="41" y="155"/>
                  </a:cubicBezTo>
                  <a:cubicBezTo>
                    <a:pt x="45" y="154"/>
                    <a:pt x="43" y="149"/>
                    <a:pt x="45" y="151"/>
                  </a:cubicBezTo>
                  <a:cubicBezTo>
                    <a:pt x="48" y="153"/>
                    <a:pt x="51" y="159"/>
                    <a:pt x="49" y="160"/>
                  </a:cubicBezTo>
                  <a:cubicBezTo>
                    <a:pt x="47" y="162"/>
                    <a:pt x="48" y="166"/>
                    <a:pt x="48" y="168"/>
                  </a:cubicBezTo>
                  <a:cubicBezTo>
                    <a:pt x="48" y="171"/>
                    <a:pt x="56" y="170"/>
                    <a:pt x="57" y="167"/>
                  </a:cubicBezTo>
                  <a:cubicBezTo>
                    <a:pt x="57" y="165"/>
                    <a:pt x="64" y="164"/>
                    <a:pt x="68" y="168"/>
                  </a:cubicBezTo>
                  <a:cubicBezTo>
                    <a:pt x="71" y="172"/>
                    <a:pt x="73" y="173"/>
                    <a:pt x="73" y="170"/>
                  </a:cubicBezTo>
                  <a:cubicBezTo>
                    <a:pt x="73" y="167"/>
                    <a:pt x="76" y="163"/>
                    <a:pt x="76" y="166"/>
                  </a:cubicBezTo>
                  <a:cubicBezTo>
                    <a:pt x="76" y="168"/>
                    <a:pt x="79" y="169"/>
                    <a:pt x="85" y="167"/>
                  </a:cubicBezTo>
                  <a:cubicBezTo>
                    <a:pt x="90" y="164"/>
                    <a:pt x="88" y="167"/>
                    <a:pt x="85" y="170"/>
                  </a:cubicBezTo>
                  <a:cubicBezTo>
                    <a:pt x="81" y="175"/>
                    <a:pt x="85" y="182"/>
                    <a:pt x="82" y="183"/>
                  </a:cubicBezTo>
                  <a:cubicBezTo>
                    <a:pt x="79" y="184"/>
                    <a:pt x="77" y="191"/>
                    <a:pt x="72" y="192"/>
                  </a:cubicBezTo>
                  <a:cubicBezTo>
                    <a:pt x="68" y="192"/>
                    <a:pt x="60" y="201"/>
                    <a:pt x="59" y="202"/>
                  </a:cubicBezTo>
                  <a:cubicBezTo>
                    <a:pt x="58" y="204"/>
                    <a:pt x="48" y="200"/>
                    <a:pt x="46" y="204"/>
                  </a:cubicBezTo>
                  <a:cubicBezTo>
                    <a:pt x="45" y="208"/>
                    <a:pt x="39" y="211"/>
                    <a:pt x="40" y="212"/>
                  </a:cubicBezTo>
                  <a:cubicBezTo>
                    <a:pt x="42" y="214"/>
                    <a:pt x="50" y="209"/>
                    <a:pt x="50" y="207"/>
                  </a:cubicBezTo>
                  <a:cubicBezTo>
                    <a:pt x="50" y="205"/>
                    <a:pt x="51" y="206"/>
                    <a:pt x="53" y="207"/>
                  </a:cubicBezTo>
                  <a:cubicBezTo>
                    <a:pt x="54" y="209"/>
                    <a:pt x="58" y="206"/>
                    <a:pt x="60" y="205"/>
                  </a:cubicBezTo>
                  <a:cubicBezTo>
                    <a:pt x="61" y="204"/>
                    <a:pt x="64" y="204"/>
                    <a:pt x="65" y="204"/>
                  </a:cubicBezTo>
                  <a:cubicBezTo>
                    <a:pt x="67" y="204"/>
                    <a:pt x="68" y="202"/>
                    <a:pt x="73" y="201"/>
                  </a:cubicBezTo>
                  <a:cubicBezTo>
                    <a:pt x="77" y="201"/>
                    <a:pt x="76" y="199"/>
                    <a:pt x="77" y="197"/>
                  </a:cubicBezTo>
                  <a:cubicBezTo>
                    <a:pt x="78" y="194"/>
                    <a:pt x="90" y="189"/>
                    <a:pt x="92" y="188"/>
                  </a:cubicBezTo>
                  <a:cubicBezTo>
                    <a:pt x="94" y="188"/>
                    <a:pt x="93" y="184"/>
                    <a:pt x="95" y="184"/>
                  </a:cubicBezTo>
                  <a:cubicBezTo>
                    <a:pt x="98" y="184"/>
                    <a:pt x="101" y="181"/>
                    <a:pt x="104" y="178"/>
                  </a:cubicBezTo>
                  <a:cubicBezTo>
                    <a:pt x="107" y="176"/>
                    <a:pt x="108" y="177"/>
                    <a:pt x="110" y="176"/>
                  </a:cubicBezTo>
                  <a:cubicBezTo>
                    <a:pt x="112" y="175"/>
                    <a:pt x="111" y="171"/>
                    <a:pt x="113" y="170"/>
                  </a:cubicBezTo>
                  <a:cubicBezTo>
                    <a:pt x="115" y="170"/>
                    <a:pt x="117" y="168"/>
                    <a:pt x="117" y="166"/>
                  </a:cubicBezTo>
                  <a:cubicBezTo>
                    <a:pt x="117" y="164"/>
                    <a:pt x="111" y="164"/>
                    <a:pt x="111" y="163"/>
                  </a:cubicBezTo>
                  <a:cubicBezTo>
                    <a:pt x="110" y="162"/>
                    <a:pt x="115" y="157"/>
                    <a:pt x="117" y="157"/>
                  </a:cubicBezTo>
                  <a:cubicBezTo>
                    <a:pt x="119" y="157"/>
                    <a:pt x="122" y="155"/>
                    <a:pt x="123" y="152"/>
                  </a:cubicBezTo>
                  <a:cubicBezTo>
                    <a:pt x="123" y="149"/>
                    <a:pt x="126" y="149"/>
                    <a:pt x="128" y="146"/>
                  </a:cubicBezTo>
                  <a:cubicBezTo>
                    <a:pt x="130" y="144"/>
                    <a:pt x="130" y="142"/>
                    <a:pt x="132" y="142"/>
                  </a:cubicBezTo>
                  <a:cubicBezTo>
                    <a:pt x="134" y="141"/>
                    <a:pt x="137" y="138"/>
                    <a:pt x="139" y="137"/>
                  </a:cubicBezTo>
                  <a:cubicBezTo>
                    <a:pt x="142" y="135"/>
                    <a:pt x="139" y="139"/>
                    <a:pt x="144" y="139"/>
                  </a:cubicBezTo>
                  <a:cubicBezTo>
                    <a:pt x="149" y="139"/>
                    <a:pt x="148" y="143"/>
                    <a:pt x="144" y="142"/>
                  </a:cubicBezTo>
                  <a:cubicBezTo>
                    <a:pt x="140" y="140"/>
                    <a:pt x="139" y="140"/>
                    <a:pt x="136" y="143"/>
                  </a:cubicBezTo>
                  <a:cubicBezTo>
                    <a:pt x="132" y="146"/>
                    <a:pt x="135" y="147"/>
                    <a:pt x="132" y="151"/>
                  </a:cubicBezTo>
                  <a:cubicBezTo>
                    <a:pt x="130" y="154"/>
                    <a:pt x="130" y="156"/>
                    <a:pt x="133" y="157"/>
                  </a:cubicBezTo>
                  <a:cubicBezTo>
                    <a:pt x="136" y="157"/>
                    <a:pt x="133" y="159"/>
                    <a:pt x="130" y="160"/>
                  </a:cubicBezTo>
                  <a:cubicBezTo>
                    <a:pt x="127" y="161"/>
                    <a:pt x="129" y="163"/>
                    <a:pt x="133" y="163"/>
                  </a:cubicBezTo>
                  <a:cubicBezTo>
                    <a:pt x="137" y="163"/>
                    <a:pt x="144" y="157"/>
                    <a:pt x="149" y="154"/>
                  </a:cubicBezTo>
                  <a:cubicBezTo>
                    <a:pt x="155" y="151"/>
                    <a:pt x="159" y="154"/>
                    <a:pt x="161" y="154"/>
                  </a:cubicBezTo>
                  <a:cubicBezTo>
                    <a:pt x="162" y="153"/>
                    <a:pt x="159" y="150"/>
                    <a:pt x="161" y="149"/>
                  </a:cubicBezTo>
                  <a:cubicBezTo>
                    <a:pt x="163" y="149"/>
                    <a:pt x="159" y="148"/>
                    <a:pt x="157" y="145"/>
                  </a:cubicBezTo>
                  <a:cubicBezTo>
                    <a:pt x="156" y="141"/>
                    <a:pt x="159" y="143"/>
                    <a:pt x="160" y="141"/>
                  </a:cubicBezTo>
                  <a:cubicBezTo>
                    <a:pt x="161" y="138"/>
                    <a:pt x="163" y="139"/>
                    <a:pt x="165" y="140"/>
                  </a:cubicBezTo>
                  <a:cubicBezTo>
                    <a:pt x="166" y="142"/>
                    <a:pt x="169" y="139"/>
                    <a:pt x="170" y="143"/>
                  </a:cubicBezTo>
                  <a:cubicBezTo>
                    <a:pt x="172" y="146"/>
                    <a:pt x="174" y="142"/>
                    <a:pt x="177" y="144"/>
                  </a:cubicBezTo>
                  <a:cubicBezTo>
                    <a:pt x="180" y="146"/>
                    <a:pt x="176" y="146"/>
                    <a:pt x="173" y="147"/>
                  </a:cubicBezTo>
                  <a:cubicBezTo>
                    <a:pt x="170" y="147"/>
                    <a:pt x="172" y="151"/>
                    <a:pt x="174" y="149"/>
                  </a:cubicBezTo>
                  <a:cubicBezTo>
                    <a:pt x="176" y="148"/>
                    <a:pt x="178" y="146"/>
                    <a:pt x="180" y="148"/>
                  </a:cubicBezTo>
                  <a:cubicBezTo>
                    <a:pt x="183" y="150"/>
                    <a:pt x="183" y="149"/>
                    <a:pt x="185" y="148"/>
                  </a:cubicBezTo>
                  <a:cubicBezTo>
                    <a:pt x="187" y="146"/>
                    <a:pt x="187" y="148"/>
                    <a:pt x="187" y="149"/>
                  </a:cubicBezTo>
                  <a:cubicBezTo>
                    <a:pt x="187" y="151"/>
                    <a:pt x="191" y="151"/>
                    <a:pt x="196" y="152"/>
                  </a:cubicBezTo>
                  <a:cubicBezTo>
                    <a:pt x="201" y="153"/>
                    <a:pt x="211" y="152"/>
                    <a:pt x="214" y="151"/>
                  </a:cubicBezTo>
                  <a:cubicBezTo>
                    <a:pt x="216" y="151"/>
                    <a:pt x="215" y="155"/>
                    <a:pt x="221" y="156"/>
                  </a:cubicBezTo>
                  <a:cubicBezTo>
                    <a:pt x="226" y="157"/>
                    <a:pt x="228" y="151"/>
                    <a:pt x="231" y="153"/>
                  </a:cubicBezTo>
                  <a:cubicBezTo>
                    <a:pt x="233" y="155"/>
                    <a:pt x="231" y="156"/>
                    <a:pt x="229" y="158"/>
                  </a:cubicBezTo>
                  <a:cubicBezTo>
                    <a:pt x="227" y="160"/>
                    <a:pt x="231" y="160"/>
                    <a:pt x="233" y="161"/>
                  </a:cubicBezTo>
                  <a:cubicBezTo>
                    <a:pt x="235" y="162"/>
                    <a:pt x="240" y="163"/>
                    <a:pt x="242" y="166"/>
                  </a:cubicBezTo>
                  <a:cubicBezTo>
                    <a:pt x="245" y="168"/>
                    <a:pt x="246" y="170"/>
                    <a:pt x="252" y="173"/>
                  </a:cubicBezTo>
                  <a:cubicBezTo>
                    <a:pt x="257" y="176"/>
                    <a:pt x="252" y="166"/>
                    <a:pt x="256" y="169"/>
                  </a:cubicBezTo>
                  <a:cubicBezTo>
                    <a:pt x="261" y="173"/>
                    <a:pt x="259" y="169"/>
                    <a:pt x="263" y="173"/>
                  </a:cubicBezTo>
                  <a:cubicBezTo>
                    <a:pt x="266" y="176"/>
                    <a:pt x="265" y="171"/>
                    <a:pt x="264" y="166"/>
                  </a:cubicBezTo>
                  <a:cubicBezTo>
                    <a:pt x="262" y="161"/>
                    <a:pt x="265" y="164"/>
                    <a:pt x="267" y="167"/>
                  </a:cubicBezTo>
                  <a:cubicBezTo>
                    <a:pt x="268" y="169"/>
                    <a:pt x="268" y="174"/>
                    <a:pt x="267" y="177"/>
                  </a:cubicBezTo>
                  <a:cubicBezTo>
                    <a:pt x="266" y="180"/>
                    <a:pt x="261" y="178"/>
                    <a:pt x="261" y="176"/>
                  </a:cubicBezTo>
                  <a:cubicBezTo>
                    <a:pt x="262" y="174"/>
                    <a:pt x="256" y="175"/>
                    <a:pt x="256" y="177"/>
                  </a:cubicBezTo>
                  <a:cubicBezTo>
                    <a:pt x="256" y="180"/>
                    <a:pt x="260" y="185"/>
                    <a:pt x="262" y="185"/>
                  </a:cubicBezTo>
                  <a:cubicBezTo>
                    <a:pt x="265" y="186"/>
                    <a:pt x="263" y="190"/>
                    <a:pt x="265" y="191"/>
                  </a:cubicBezTo>
                  <a:cubicBezTo>
                    <a:pt x="267" y="191"/>
                    <a:pt x="267" y="196"/>
                    <a:pt x="269" y="195"/>
                  </a:cubicBezTo>
                  <a:cubicBezTo>
                    <a:pt x="270" y="195"/>
                    <a:pt x="270" y="189"/>
                    <a:pt x="268" y="187"/>
                  </a:cubicBezTo>
                  <a:cubicBezTo>
                    <a:pt x="266" y="184"/>
                    <a:pt x="267" y="181"/>
                    <a:pt x="269" y="181"/>
                  </a:cubicBezTo>
                  <a:cubicBezTo>
                    <a:pt x="271" y="182"/>
                    <a:pt x="269" y="186"/>
                    <a:pt x="270" y="187"/>
                  </a:cubicBezTo>
                  <a:cubicBezTo>
                    <a:pt x="271" y="188"/>
                    <a:pt x="273" y="186"/>
                    <a:pt x="275" y="184"/>
                  </a:cubicBezTo>
                  <a:cubicBezTo>
                    <a:pt x="278" y="183"/>
                    <a:pt x="274" y="179"/>
                    <a:pt x="275" y="177"/>
                  </a:cubicBezTo>
                  <a:cubicBezTo>
                    <a:pt x="276" y="174"/>
                    <a:pt x="279" y="178"/>
                    <a:pt x="280" y="182"/>
                  </a:cubicBezTo>
                  <a:cubicBezTo>
                    <a:pt x="281" y="186"/>
                    <a:pt x="277" y="186"/>
                    <a:pt x="277" y="188"/>
                  </a:cubicBezTo>
                  <a:cubicBezTo>
                    <a:pt x="277" y="190"/>
                    <a:pt x="274" y="189"/>
                    <a:pt x="273" y="190"/>
                  </a:cubicBezTo>
                  <a:cubicBezTo>
                    <a:pt x="272" y="191"/>
                    <a:pt x="272" y="198"/>
                    <a:pt x="274" y="198"/>
                  </a:cubicBezTo>
                  <a:cubicBezTo>
                    <a:pt x="275" y="198"/>
                    <a:pt x="276" y="192"/>
                    <a:pt x="277" y="195"/>
                  </a:cubicBezTo>
                  <a:cubicBezTo>
                    <a:pt x="278" y="198"/>
                    <a:pt x="281" y="191"/>
                    <a:pt x="282" y="194"/>
                  </a:cubicBezTo>
                  <a:cubicBezTo>
                    <a:pt x="283" y="197"/>
                    <a:pt x="287" y="200"/>
                    <a:pt x="289" y="200"/>
                  </a:cubicBezTo>
                  <a:cubicBezTo>
                    <a:pt x="290" y="199"/>
                    <a:pt x="288" y="196"/>
                    <a:pt x="285" y="196"/>
                  </a:cubicBezTo>
                  <a:cubicBezTo>
                    <a:pt x="283" y="196"/>
                    <a:pt x="283" y="191"/>
                    <a:pt x="286" y="191"/>
                  </a:cubicBezTo>
                  <a:cubicBezTo>
                    <a:pt x="288" y="191"/>
                    <a:pt x="292" y="197"/>
                    <a:pt x="292" y="199"/>
                  </a:cubicBezTo>
                  <a:cubicBezTo>
                    <a:pt x="292" y="201"/>
                    <a:pt x="290" y="201"/>
                    <a:pt x="288" y="203"/>
                  </a:cubicBezTo>
                  <a:cubicBezTo>
                    <a:pt x="286" y="206"/>
                    <a:pt x="283" y="200"/>
                    <a:pt x="281" y="200"/>
                  </a:cubicBezTo>
                  <a:cubicBezTo>
                    <a:pt x="279" y="200"/>
                    <a:pt x="281" y="204"/>
                    <a:pt x="282" y="206"/>
                  </a:cubicBezTo>
                  <a:cubicBezTo>
                    <a:pt x="283" y="209"/>
                    <a:pt x="279" y="212"/>
                    <a:pt x="282" y="214"/>
                  </a:cubicBezTo>
                  <a:cubicBezTo>
                    <a:pt x="285" y="216"/>
                    <a:pt x="284" y="213"/>
                    <a:pt x="285" y="211"/>
                  </a:cubicBezTo>
                  <a:cubicBezTo>
                    <a:pt x="285" y="210"/>
                    <a:pt x="288" y="212"/>
                    <a:pt x="289" y="213"/>
                  </a:cubicBezTo>
                  <a:cubicBezTo>
                    <a:pt x="291" y="214"/>
                    <a:pt x="291" y="210"/>
                    <a:pt x="291" y="209"/>
                  </a:cubicBezTo>
                  <a:cubicBezTo>
                    <a:pt x="291" y="207"/>
                    <a:pt x="294" y="208"/>
                    <a:pt x="295" y="210"/>
                  </a:cubicBezTo>
                  <a:cubicBezTo>
                    <a:pt x="297" y="212"/>
                    <a:pt x="297" y="208"/>
                    <a:pt x="299" y="208"/>
                  </a:cubicBezTo>
                  <a:cubicBezTo>
                    <a:pt x="301" y="208"/>
                    <a:pt x="300" y="212"/>
                    <a:pt x="300" y="214"/>
                  </a:cubicBezTo>
                  <a:cubicBezTo>
                    <a:pt x="300" y="216"/>
                    <a:pt x="303" y="212"/>
                    <a:pt x="303" y="214"/>
                  </a:cubicBezTo>
                  <a:cubicBezTo>
                    <a:pt x="303" y="215"/>
                    <a:pt x="303" y="215"/>
                    <a:pt x="303" y="215"/>
                  </a:cubicBezTo>
                  <a:cubicBezTo>
                    <a:pt x="305" y="214"/>
                    <a:pt x="307" y="212"/>
                    <a:pt x="308" y="211"/>
                  </a:cubicBezTo>
                  <a:cubicBezTo>
                    <a:pt x="312" y="209"/>
                    <a:pt x="306" y="207"/>
                    <a:pt x="307" y="204"/>
                  </a:cubicBezTo>
                  <a:close/>
                  <a:moveTo>
                    <a:pt x="6" y="229"/>
                  </a:moveTo>
                  <a:cubicBezTo>
                    <a:pt x="10" y="227"/>
                    <a:pt x="12" y="225"/>
                    <a:pt x="10" y="223"/>
                  </a:cubicBezTo>
                  <a:cubicBezTo>
                    <a:pt x="8" y="221"/>
                    <a:pt x="3" y="231"/>
                    <a:pt x="6" y="229"/>
                  </a:cubicBezTo>
                  <a:close/>
                  <a:moveTo>
                    <a:pt x="36" y="213"/>
                  </a:moveTo>
                  <a:cubicBezTo>
                    <a:pt x="32" y="212"/>
                    <a:pt x="22" y="218"/>
                    <a:pt x="25" y="219"/>
                  </a:cubicBezTo>
                  <a:cubicBezTo>
                    <a:pt x="28" y="219"/>
                    <a:pt x="29" y="216"/>
                    <a:pt x="32" y="216"/>
                  </a:cubicBezTo>
                  <a:cubicBezTo>
                    <a:pt x="35" y="216"/>
                    <a:pt x="40" y="215"/>
                    <a:pt x="36" y="213"/>
                  </a:cubicBezTo>
                  <a:close/>
                  <a:moveTo>
                    <a:pt x="127" y="171"/>
                  </a:moveTo>
                  <a:cubicBezTo>
                    <a:pt x="127" y="169"/>
                    <a:pt x="124" y="169"/>
                    <a:pt x="120" y="174"/>
                  </a:cubicBezTo>
                  <a:cubicBezTo>
                    <a:pt x="117" y="178"/>
                    <a:pt x="114" y="180"/>
                    <a:pt x="113" y="182"/>
                  </a:cubicBezTo>
                  <a:cubicBezTo>
                    <a:pt x="113" y="184"/>
                    <a:pt x="109" y="181"/>
                    <a:pt x="107" y="184"/>
                  </a:cubicBezTo>
                  <a:cubicBezTo>
                    <a:pt x="106" y="186"/>
                    <a:pt x="108" y="192"/>
                    <a:pt x="111" y="190"/>
                  </a:cubicBezTo>
                  <a:cubicBezTo>
                    <a:pt x="113" y="188"/>
                    <a:pt x="113" y="190"/>
                    <a:pt x="115" y="190"/>
                  </a:cubicBezTo>
                  <a:cubicBezTo>
                    <a:pt x="117" y="190"/>
                    <a:pt x="124" y="185"/>
                    <a:pt x="126" y="183"/>
                  </a:cubicBezTo>
                  <a:cubicBezTo>
                    <a:pt x="127" y="180"/>
                    <a:pt x="123" y="179"/>
                    <a:pt x="122" y="178"/>
                  </a:cubicBezTo>
                  <a:cubicBezTo>
                    <a:pt x="122" y="176"/>
                    <a:pt x="126" y="176"/>
                    <a:pt x="128" y="175"/>
                  </a:cubicBezTo>
                  <a:cubicBezTo>
                    <a:pt x="130" y="174"/>
                    <a:pt x="126" y="173"/>
                    <a:pt x="127" y="171"/>
                  </a:cubicBezTo>
                  <a:close/>
                  <a:moveTo>
                    <a:pt x="13" y="150"/>
                  </a:moveTo>
                  <a:cubicBezTo>
                    <a:pt x="13" y="147"/>
                    <a:pt x="5" y="150"/>
                    <a:pt x="6" y="153"/>
                  </a:cubicBezTo>
                  <a:cubicBezTo>
                    <a:pt x="7" y="155"/>
                    <a:pt x="14" y="157"/>
                    <a:pt x="17" y="156"/>
                  </a:cubicBezTo>
                  <a:cubicBezTo>
                    <a:pt x="20" y="155"/>
                    <a:pt x="21" y="152"/>
                    <a:pt x="19" y="151"/>
                  </a:cubicBezTo>
                  <a:cubicBezTo>
                    <a:pt x="17" y="149"/>
                    <a:pt x="13" y="153"/>
                    <a:pt x="13" y="150"/>
                  </a:cubicBezTo>
                  <a:close/>
                  <a:moveTo>
                    <a:pt x="100" y="544"/>
                  </a:moveTo>
                  <a:cubicBezTo>
                    <a:pt x="95" y="545"/>
                    <a:pt x="98" y="556"/>
                    <a:pt x="100" y="554"/>
                  </a:cubicBezTo>
                  <a:cubicBezTo>
                    <a:pt x="102" y="553"/>
                    <a:pt x="105" y="552"/>
                    <a:pt x="106" y="551"/>
                  </a:cubicBezTo>
                  <a:cubicBezTo>
                    <a:pt x="107" y="548"/>
                    <a:pt x="104" y="543"/>
                    <a:pt x="100" y="544"/>
                  </a:cubicBezTo>
                  <a:close/>
                  <a:moveTo>
                    <a:pt x="94" y="537"/>
                  </a:moveTo>
                  <a:cubicBezTo>
                    <a:pt x="91" y="538"/>
                    <a:pt x="93" y="542"/>
                    <a:pt x="95" y="541"/>
                  </a:cubicBezTo>
                  <a:cubicBezTo>
                    <a:pt x="98" y="539"/>
                    <a:pt x="97" y="537"/>
                    <a:pt x="94" y="537"/>
                  </a:cubicBezTo>
                  <a:close/>
                  <a:moveTo>
                    <a:pt x="66" y="528"/>
                  </a:moveTo>
                  <a:cubicBezTo>
                    <a:pt x="69" y="531"/>
                    <a:pt x="70" y="530"/>
                    <a:pt x="71" y="528"/>
                  </a:cubicBezTo>
                  <a:cubicBezTo>
                    <a:pt x="72" y="526"/>
                    <a:pt x="64" y="525"/>
                    <a:pt x="66" y="528"/>
                  </a:cubicBezTo>
                  <a:close/>
                  <a:moveTo>
                    <a:pt x="79" y="534"/>
                  </a:moveTo>
                  <a:cubicBezTo>
                    <a:pt x="80" y="536"/>
                    <a:pt x="82" y="537"/>
                    <a:pt x="84" y="534"/>
                  </a:cubicBezTo>
                  <a:cubicBezTo>
                    <a:pt x="85" y="532"/>
                    <a:pt x="77" y="530"/>
                    <a:pt x="79" y="534"/>
                  </a:cubicBezTo>
                  <a:close/>
                  <a:moveTo>
                    <a:pt x="811" y="295"/>
                  </a:moveTo>
                  <a:cubicBezTo>
                    <a:pt x="810" y="292"/>
                    <a:pt x="803" y="294"/>
                    <a:pt x="800" y="292"/>
                  </a:cubicBezTo>
                  <a:cubicBezTo>
                    <a:pt x="797" y="289"/>
                    <a:pt x="791" y="301"/>
                    <a:pt x="790" y="306"/>
                  </a:cubicBezTo>
                  <a:cubicBezTo>
                    <a:pt x="789" y="311"/>
                    <a:pt x="780" y="316"/>
                    <a:pt x="780" y="316"/>
                  </a:cubicBezTo>
                  <a:cubicBezTo>
                    <a:pt x="780" y="316"/>
                    <a:pt x="754" y="317"/>
                    <a:pt x="752" y="317"/>
                  </a:cubicBezTo>
                  <a:cubicBezTo>
                    <a:pt x="751" y="317"/>
                    <a:pt x="745" y="322"/>
                    <a:pt x="741" y="325"/>
                  </a:cubicBezTo>
                  <a:cubicBezTo>
                    <a:pt x="741" y="325"/>
                    <a:pt x="742" y="325"/>
                    <a:pt x="742" y="325"/>
                  </a:cubicBezTo>
                  <a:cubicBezTo>
                    <a:pt x="744" y="330"/>
                    <a:pt x="735" y="333"/>
                    <a:pt x="726" y="333"/>
                  </a:cubicBezTo>
                  <a:cubicBezTo>
                    <a:pt x="723" y="333"/>
                    <a:pt x="721" y="333"/>
                    <a:pt x="720" y="334"/>
                  </a:cubicBezTo>
                  <a:cubicBezTo>
                    <a:pt x="720" y="335"/>
                    <a:pt x="720" y="336"/>
                    <a:pt x="720" y="337"/>
                  </a:cubicBezTo>
                  <a:cubicBezTo>
                    <a:pt x="720" y="337"/>
                    <a:pt x="719" y="338"/>
                    <a:pt x="718" y="339"/>
                  </a:cubicBezTo>
                  <a:cubicBezTo>
                    <a:pt x="716" y="342"/>
                    <a:pt x="705" y="347"/>
                    <a:pt x="699" y="350"/>
                  </a:cubicBezTo>
                  <a:cubicBezTo>
                    <a:pt x="692" y="354"/>
                    <a:pt x="683" y="352"/>
                    <a:pt x="683" y="347"/>
                  </a:cubicBezTo>
                  <a:cubicBezTo>
                    <a:pt x="683" y="341"/>
                    <a:pt x="688" y="342"/>
                    <a:pt x="689" y="345"/>
                  </a:cubicBezTo>
                  <a:cubicBezTo>
                    <a:pt x="690" y="346"/>
                    <a:pt x="691" y="345"/>
                    <a:pt x="692" y="344"/>
                  </a:cubicBezTo>
                  <a:cubicBezTo>
                    <a:pt x="691" y="342"/>
                    <a:pt x="691" y="340"/>
                    <a:pt x="691" y="338"/>
                  </a:cubicBezTo>
                  <a:cubicBezTo>
                    <a:pt x="689" y="337"/>
                    <a:pt x="692" y="329"/>
                    <a:pt x="688" y="327"/>
                  </a:cubicBezTo>
                  <a:cubicBezTo>
                    <a:pt x="684" y="326"/>
                    <a:pt x="679" y="333"/>
                    <a:pt x="680" y="329"/>
                  </a:cubicBezTo>
                  <a:cubicBezTo>
                    <a:pt x="680" y="324"/>
                    <a:pt x="687" y="320"/>
                    <a:pt x="683" y="314"/>
                  </a:cubicBezTo>
                  <a:cubicBezTo>
                    <a:pt x="679" y="308"/>
                    <a:pt x="672" y="308"/>
                    <a:pt x="670" y="313"/>
                  </a:cubicBezTo>
                  <a:cubicBezTo>
                    <a:pt x="669" y="317"/>
                    <a:pt x="664" y="315"/>
                    <a:pt x="662" y="319"/>
                  </a:cubicBezTo>
                  <a:cubicBezTo>
                    <a:pt x="660" y="322"/>
                    <a:pt x="659" y="330"/>
                    <a:pt x="660" y="336"/>
                  </a:cubicBezTo>
                  <a:cubicBezTo>
                    <a:pt x="661" y="342"/>
                    <a:pt x="660" y="344"/>
                    <a:pt x="654" y="348"/>
                  </a:cubicBezTo>
                  <a:cubicBezTo>
                    <a:pt x="649" y="351"/>
                    <a:pt x="646" y="343"/>
                    <a:pt x="648" y="332"/>
                  </a:cubicBezTo>
                  <a:cubicBezTo>
                    <a:pt x="650" y="325"/>
                    <a:pt x="654" y="318"/>
                    <a:pt x="650" y="318"/>
                  </a:cubicBezTo>
                  <a:cubicBezTo>
                    <a:pt x="646" y="318"/>
                    <a:pt x="655" y="310"/>
                    <a:pt x="662" y="308"/>
                  </a:cubicBezTo>
                  <a:cubicBezTo>
                    <a:pt x="670" y="306"/>
                    <a:pt x="679" y="307"/>
                    <a:pt x="679" y="305"/>
                  </a:cubicBezTo>
                  <a:cubicBezTo>
                    <a:pt x="679" y="304"/>
                    <a:pt x="679" y="304"/>
                    <a:pt x="680" y="304"/>
                  </a:cubicBezTo>
                  <a:cubicBezTo>
                    <a:pt x="678" y="303"/>
                    <a:pt x="677" y="302"/>
                    <a:pt x="675" y="301"/>
                  </a:cubicBezTo>
                  <a:cubicBezTo>
                    <a:pt x="675" y="301"/>
                    <a:pt x="675" y="302"/>
                    <a:pt x="674" y="302"/>
                  </a:cubicBezTo>
                  <a:cubicBezTo>
                    <a:pt x="671" y="304"/>
                    <a:pt x="672" y="299"/>
                    <a:pt x="667" y="299"/>
                  </a:cubicBezTo>
                  <a:cubicBezTo>
                    <a:pt x="661" y="299"/>
                    <a:pt x="656" y="304"/>
                    <a:pt x="652" y="302"/>
                  </a:cubicBezTo>
                  <a:cubicBezTo>
                    <a:pt x="648" y="299"/>
                    <a:pt x="650" y="297"/>
                    <a:pt x="646" y="297"/>
                  </a:cubicBezTo>
                  <a:cubicBezTo>
                    <a:pt x="642" y="297"/>
                    <a:pt x="649" y="289"/>
                    <a:pt x="643" y="292"/>
                  </a:cubicBezTo>
                  <a:cubicBezTo>
                    <a:pt x="637" y="296"/>
                    <a:pt x="629" y="303"/>
                    <a:pt x="625" y="300"/>
                  </a:cubicBezTo>
                  <a:cubicBezTo>
                    <a:pt x="621" y="296"/>
                    <a:pt x="617" y="301"/>
                    <a:pt x="614" y="298"/>
                  </a:cubicBezTo>
                  <a:cubicBezTo>
                    <a:pt x="612" y="295"/>
                    <a:pt x="624" y="287"/>
                    <a:pt x="630" y="288"/>
                  </a:cubicBezTo>
                  <a:cubicBezTo>
                    <a:pt x="632" y="288"/>
                    <a:pt x="633" y="287"/>
                    <a:pt x="635" y="286"/>
                  </a:cubicBezTo>
                  <a:cubicBezTo>
                    <a:pt x="631" y="285"/>
                    <a:pt x="625" y="282"/>
                    <a:pt x="623" y="285"/>
                  </a:cubicBezTo>
                  <a:cubicBezTo>
                    <a:pt x="621" y="287"/>
                    <a:pt x="618" y="285"/>
                    <a:pt x="616" y="283"/>
                  </a:cubicBezTo>
                  <a:cubicBezTo>
                    <a:pt x="614" y="281"/>
                    <a:pt x="612" y="284"/>
                    <a:pt x="609" y="281"/>
                  </a:cubicBezTo>
                  <a:cubicBezTo>
                    <a:pt x="607" y="277"/>
                    <a:pt x="604" y="280"/>
                    <a:pt x="602" y="280"/>
                  </a:cubicBezTo>
                  <a:cubicBezTo>
                    <a:pt x="600" y="281"/>
                    <a:pt x="598" y="279"/>
                    <a:pt x="595" y="278"/>
                  </a:cubicBezTo>
                  <a:cubicBezTo>
                    <a:pt x="592" y="277"/>
                    <a:pt x="594" y="274"/>
                    <a:pt x="592" y="272"/>
                  </a:cubicBezTo>
                  <a:cubicBezTo>
                    <a:pt x="589" y="270"/>
                    <a:pt x="589" y="276"/>
                    <a:pt x="589" y="276"/>
                  </a:cubicBezTo>
                  <a:cubicBezTo>
                    <a:pt x="367" y="277"/>
                    <a:pt x="367" y="277"/>
                    <a:pt x="367" y="277"/>
                  </a:cubicBezTo>
                  <a:cubicBezTo>
                    <a:pt x="368" y="277"/>
                    <a:pt x="368" y="277"/>
                    <a:pt x="368" y="278"/>
                  </a:cubicBezTo>
                  <a:cubicBezTo>
                    <a:pt x="371" y="281"/>
                    <a:pt x="369" y="283"/>
                    <a:pt x="370" y="286"/>
                  </a:cubicBezTo>
                  <a:cubicBezTo>
                    <a:pt x="371" y="290"/>
                    <a:pt x="370" y="294"/>
                    <a:pt x="367" y="294"/>
                  </a:cubicBezTo>
                  <a:cubicBezTo>
                    <a:pt x="364" y="294"/>
                    <a:pt x="364" y="291"/>
                    <a:pt x="366" y="290"/>
                  </a:cubicBezTo>
                  <a:cubicBezTo>
                    <a:pt x="368" y="289"/>
                    <a:pt x="367" y="285"/>
                    <a:pt x="365" y="285"/>
                  </a:cubicBezTo>
                  <a:cubicBezTo>
                    <a:pt x="364" y="285"/>
                    <a:pt x="363" y="284"/>
                    <a:pt x="363" y="282"/>
                  </a:cubicBezTo>
                  <a:cubicBezTo>
                    <a:pt x="360" y="283"/>
                    <a:pt x="356" y="283"/>
                    <a:pt x="351" y="282"/>
                  </a:cubicBezTo>
                  <a:cubicBezTo>
                    <a:pt x="351" y="282"/>
                    <a:pt x="351" y="283"/>
                    <a:pt x="351" y="283"/>
                  </a:cubicBezTo>
                  <a:cubicBezTo>
                    <a:pt x="351" y="285"/>
                    <a:pt x="352" y="290"/>
                    <a:pt x="355" y="294"/>
                  </a:cubicBezTo>
                  <a:cubicBezTo>
                    <a:pt x="358" y="297"/>
                    <a:pt x="356" y="300"/>
                    <a:pt x="359" y="301"/>
                  </a:cubicBezTo>
                  <a:cubicBezTo>
                    <a:pt x="361" y="303"/>
                    <a:pt x="361" y="304"/>
                    <a:pt x="359" y="304"/>
                  </a:cubicBezTo>
                  <a:cubicBezTo>
                    <a:pt x="356" y="303"/>
                    <a:pt x="358" y="306"/>
                    <a:pt x="357" y="311"/>
                  </a:cubicBezTo>
                  <a:cubicBezTo>
                    <a:pt x="356" y="316"/>
                    <a:pt x="356" y="327"/>
                    <a:pt x="356" y="331"/>
                  </a:cubicBezTo>
                  <a:cubicBezTo>
                    <a:pt x="355" y="334"/>
                    <a:pt x="351" y="340"/>
                    <a:pt x="354" y="343"/>
                  </a:cubicBezTo>
                  <a:cubicBezTo>
                    <a:pt x="356" y="347"/>
                    <a:pt x="358" y="352"/>
                    <a:pt x="356" y="356"/>
                  </a:cubicBezTo>
                  <a:cubicBezTo>
                    <a:pt x="355" y="361"/>
                    <a:pt x="355" y="364"/>
                    <a:pt x="357" y="367"/>
                  </a:cubicBezTo>
                  <a:cubicBezTo>
                    <a:pt x="359" y="370"/>
                    <a:pt x="358" y="376"/>
                    <a:pt x="360" y="377"/>
                  </a:cubicBezTo>
                  <a:cubicBezTo>
                    <a:pt x="362" y="379"/>
                    <a:pt x="364" y="381"/>
                    <a:pt x="366" y="384"/>
                  </a:cubicBezTo>
                  <a:cubicBezTo>
                    <a:pt x="368" y="388"/>
                    <a:pt x="369" y="386"/>
                    <a:pt x="370" y="389"/>
                  </a:cubicBezTo>
                  <a:cubicBezTo>
                    <a:pt x="370" y="392"/>
                    <a:pt x="370" y="393"/>
                    <a:pt x="373" y="394"/>
                  </a:cubicBezTo>
                  <a:cubicBezTo>
                    <a:pt x="376" y="395"/>
                    <a:pt x="374" y="398"/>
                    <a:pt x="374" y="400"/>
                  </a:cubicBezTo>
                  <a:cubicBezTo>
                    <a:pt x="374" y="402"/>
                    <a:pt x="378" y="405"/>
                    <a:pt x="383" y="409"/>
                  </a:cubicBezTo>
                  <a:cubicBezTo>
                    <a:pt x="387" y="413"/>
                    <a:pt x="383" y="417"/>
                    <a:pt x="387" y="417"/>
                  </a:cubicBezTo>
                  <a:cubicBezTo>
                    <a:pt x="390" y="417"/>
                    <a:pt x="393" y="419"/>
                    <a:pt x="397" y="421"/>
                  </a:cubicBezTo>
                  <a:cubicBezTo>
                    <a:pt x="400" y="423"/>
                    <a:pt x="401" y="422"/>
                    <a:pt x="403" y="422"/>
                  </a:cubicBezTo>
                  <a:cubicBezTo>
                    <a:pt x="406" y="423"/>
                    <a:pt x="410" y="428"/>
                    <a:pt x="411" y="431"/>
                  </a:cubicBezTo>
                  <a:cubicBezTo>
                    <a:pt x="411" y="433"/>
                    <a:pt x="412" y="434"/>
                    <a:pt x="413" y="436"/>
                  </a:cubicBezTo>
                  <a:cubicBezTo>
                    <a:pt x="431" y="434"/>
                    <a:pt x="431" y="434"/>
                    <a:pt x="431" y="434"/>
                  </a:cubicBezTo>
                  <a:cubicBezTo>
                    <a:pt x="431" y="434"/>
                    <a:pt x="437" y="438"/>
                    <a:pt x="440" y="439"/>
                  </a:cubicBezTo>
                  <a:cubicBezTo>
                    <a:pt x="443" y="439"/>
                    <a:pt x="461" y="446"/>
                    <a:pt x="461" y="446"/>
                  </a:cubicBezTo>
                  <a:cubicBezTo>
                    <a:pt x="484" y="446"/>
                    <a:pt x="484" y="446"/>
                    <a:pt x="484" y="446"/>
                  </a:cubicBezTo>
                  <a:cubicBezTo>
                    <a:pt x="486" y="442"/>
                    <a:pt x="486" y="442"/>
                    <a:pt x="486" y="442"/>
                  </a:cubicBezTo>
                  <a:cubicBezTo>
                    <a:pt x="499" y="442"/>
                    <a:pt x="499" y="442"/>
                    <a:pt x="499" y="442"/>
                  </a:cubicBezTo>
                  <a:cubicBezTo>
                    <a:pt x="499" y="442"/>
                    <a:pt x="507" y="450"/>
                    <a:pt x="508" y="450"/>
                  </a:cubicBezTo>
                  <a:cubicBezTo>
                    <a:pt x="509" y="451"/>
                    <a:pt x="513" y="454"/>
                    <a:pt x="513" y="457"/>
                  </a:cubicBezTo>
                  <a:cubicBezTo>
                    <a:pt x="513" y="459"/>
                    <a:pt x="514" y="461"/>
                    <a:pt x="516" y="462"/>
                  </a:cubicBezTo>
                  <a:cubicBezTo>
                    <a:pt x="518" y="463"/>
                    <a:pt x="525" y="467"/>
                    <a:pt x="525" y="467"/>
                  </a:cubicBezTo>
                  <a:cubicBezTo>
                    <a:pt x="526" y="466"/>
                    <a:pt x="528" y="459"/>
                    <a:pt x="532" y="459"/>
                  </a:cubicBezTo>
                  <a:cubicBezTo>
                    <a:pt x="535" y="459"/>
                    <a:pt x="545" y="462"/>
                    <a:pt x="546" y="467"/>
                  </a:cubicBezTo>
                  <a:cubicBezTo>
                    <a:pt x="548" y="473"/>
                    <a:pt x="552" y="477"/>
                    <a:pt x="554" y="478"/>
                  </a:cubicBezTo>
                  <a:cubicBezTo>
                    <a:pt x="555" y="479"/>
                    <a:pt x="554" y="483"/>
                    <a:pt x="556" y="484"/>
                  </a:cubicBezTo>
                  <a:cubicBezTo>
                    <a:pt x="557" y="486"/>
                    <a:pt x="557" y="489"/>
                    <a:pt x="558" y="489"/>
                  </a:cubicBezTo>
                  <a:cubicBezTo>
                    <a:pt x="559" y="489"/>
                    <a:pt x="566" y="493"/>
                    <a:pt x="569" y="493"/>
                  </a:cubicBezTo>
                  <a:cubicBezTo>
                    <a:pt x="570" y="493"/>
                    <a:pt x="571" y="494"/>
                    <a:pt x="572" y="494"/>
                  </a:cubicBezTo>
                  <a:cubicBezTo>
                    <a:pt x="573" y="488"/>
                    <a:pt x="566" y="487"/>
                    <a:pt x="570" y="484"/>
                  </a:cubicBezTo>
                  <a:cubicBezTo>
                    <a:pt x="575" y="481"/>
                    <a:pt x="570" y="478"/>
                    <a:pt x="572" y="476"/>
                  </a:cubicBezTo>
                  <a:cubicBezTo>
                    <a:pt x="574" y="475"/>
                    <a:pt x="578" y="474"/>
                    <a:pt x="578" y="471"/>
                  </a:cubicBezTo>
                  <a:cubicBezTo>
                    <a:pt x="578" y="469"/>
                    <a:pt x="580" y="469"/>
                    <a:pt x="583" y="470"/>
                  </a:cubicBezTo>
                  <a:cubicBezTo>
                    <a:pt x="586" y="470"/>
                    <a:pt x="591" y="465"/>
                    <a:pt x="591" y="463"/>
                  </a:cubicBezTo>
                  <a:cubicBezTo>
                    <a:pt x="590" y="461"/>
                    <a:pt x="591" y="461"/>
                    <a:pt x="595" y="461"/>
                  </a:cubicBezTo>
                  <a:cubicBezTo>
                    <a:pt x="598" y="462"/>
                    <a:pt x="597" y="458"/>
                    <a:pt x="600" y="458"/>
                  </a:cubicBezTo>
                  <a:cubicBezTo>
                    <a:pt x="602" y="459"/>
                    <a:pt x="603" y="460"/>
                    <a:pt x="604" y="459"/>
                  </a:cubicBezTo>
                  <a:cubicBezTo>
                    <a:pt x="604" y="457"/>
                    <a:pt x="606" y="457"/>
                    <a:pt x="608" y="459"/>
                  </a:cubicBezTo>
                  <a:cubicBezTo>
                    <a:pt x="609" y="462"/>
                    <a:pt x="614" y="462"/>
                    <a:pt x="614" y="460"/>
                  </a:cubicBezTo>
                  <a:cubicBezTo>
                    <a:pt x="615" y="457"/>
                    <a:pt x="617" y="460"/>
                    <a:pt x="620" y="462"/>
                  </a:cubicBezTo>
                  <a:cubicBezTo>
                    <a:pt x="622" y="465"/>
                    <a:pt x="623" y="464"/>
                    <a:pt x="626" y="464"/>
                  </a:cubicBezTo>
                  <a:cubicBezTo>
                    <a:pt x="630" y="464"/>
                    <a:pt x="630" y="463"/>
                    <a:pt x="630" y="461"/>
                  </a:cubicBezTo>
                  <a:cubicBezTo>
                    <a:pt x="630" y="459"/>
                    <a:pt x="634" y="466"/>
                    <a:pt x="637" y="466"/>
                  </a:cubicBezTo>
                  <a:cubicBezTo>
                    <a:pt x="640" y="467"/>
                    <a:pt x="638" y="464"/>
                    <a:pt x="635" y="462"/>
                  </a:cubicBezTo>
                  <a:cubicBezTo>
                    <a:pt x="633" y="460"/>
                    <a:pt x="636" y="459"/>
                    <a:pt x="634" y="458"/>
                  </a:cubicBezTo>
                  <a:cubicBezTo>
                    <a:pt x="631" y="456"/>
                    <a:pt x="636" y="454"/>
                    <a:pt x="641" y="454"/>
                  </a:cubicBezTo>
                  <a:cubicBezTo>
                    <a:pt x="645" y="454"/>
                    <a:pt x="645" y="455"/>
                    <a:pt x="646" y="453"/>
                  </a:cubicBezTo>
                  <a:cubicBezTo>
                    <a:pt x="648" y="450"/>
                    <a:pt x="649" y="453"/>
                    <a:pt x="649" y="455"/>
                  </a:cubicBezTo>
                  <a:cubicBezTo>
                    <a:pt x="649" y="457"/>
                    <a:pt x="656" y="454"/>
                    <a:pt x="660" y="454"/>
                  </a:cubicBezTo>
                  <a:cubicBezTo>
                    <a:pt x="664" y="454"/>
                    <a:pt x="667" y="457"/>
                    <a:pt x="668" y="459"/>
                  </a:cubicBezTo>
                  <a:cubicBezTo>
                    <a:pt x="668" y="461"/>
                    <a:pt x="671" y="462"/>
                    <a:pt x="673" y="460"/>
                  </a:cubicBezTo>
                  <a:cubicBezTo>
                    <a:pt x="676" y="458"/>
                    <a:pt x="678" y="455"/>
                    <a:pt x="681" y="458"/>
                  </a:cubicBezTo>
                  <a:cubicBezTo>
                    <a:pt x="683" y="460"/>
                    <a:pt x="686" y="463"/>
                    <a:pt x="689" y="466"/>
                  </a:cubicBezTo>
                  <a:cubicBezTo>
                    <a:pt x="692" y="469"/>
                    <a:pt x="687" y="473"/>
                    <a:pt x="689" y="476"/>
                  </a:cubicBezTo>
                  <a:cubicBezTo>
                    <a:pt x="691" y="478"/>
                    <a:pt x="689" y="481"/>
                    <a:pt x="692" y="484"/>
                  </a:cubicBezTo>
                  <a:cubicBezTo>
                    <a:pt x="696" y="486"/>
                    <a:pt x="693" y="491"/>
                    <a:pt x="696" y="492"/>
                  </a:cubicBezTo>
                  <a:cubicBezTo>
                    <a:pt x="698" y="493"/>
                    <a:pt x="701" y="497"/>
                    <a:pt x="701" y="499"/>
                  </a:cubicBezTo>
                  <a:cubicBezTo>
                    <a:pt x="701" y="501"/>
                    <a:pt x="707" y="503"/>
                    <a:pt x="707" y="500"/>
                  </a:cubicBezTo>
                  <a:cubicBezTo>
                    <a:pt x="707" y="497"/>
                    <a:pt x="710" y="493"/>
                    <a:pt x="711" y="490"/>
                  </a:cubicBezTo>
                  <a:cubicBezTo>
                    <a:pt x="711" y="488"/>
                    <a:pt x="709" y="477"/>
                    <a:pt x="706" y="474"/>
                  </a:cubicBezTo>
                  <a:cubicBezTo>
                    <a:pt x="704" y="471"/>
                    <a:pt x="707" y="470"/>
                    <a:pt x="704" y="467"/>
                  </a:cubicBezTo>
                  <a:cubicBezTo>
                    <a:pt x="701" y="463"/>
                    <a:pt x="699" y="456"/>
                    <a:pt x="699" y="451"/>
                  </a:cubicBezTo>
                  <a:cubicBezTo>
                    <a:pt x="700" y="446"/>
                    <a:pt x="706" y="437"/>
                    <a:pt x="709" y="434"/>
                  </a:cubicBezTo>
                  <a:cubicBezTo>
                    <a:pt x="712" y="431"/>
                    <a:pt x="715" y="433"/>
                    <a:pt x="716" y="430"/>
                  </a:cubicBezTo>
                  <a:cubicBezTo>
                    <a:pt x="717" y="427"/>
                    <a:pt x="720" y="424"/>
                    <a:pt x="723" y="424"/>
                  </a:cubicBezTo>
                  <a:cubicBezTo>
                    <a:pt x="725" y="424"/>
                    <a:pt x="727" y="424"/>
                    <a:pt x="727" y="422"/>
                  </a:cubicBezTo>
                  <a:cubicBezTo>
                    <a:pt x="728" y="420"/>
                    <a:pt x="731" y="417"/>
                    <a:pt x="736" y="416"/>
                  </a:cubicBezTo>
                  <a:cubicBezTo>
                    <a:pt x="741" y="415"/>
                    <a:pt x="738" y="413"/>
                    <a:pt x="737" y="411"/>
                  </a:cubicBezTo>
                  <a:cubicBezTo>
                    <a:pt x="735" y="408"/>
                    <a:pt x="738" y="406"/>
                    <a:pt x="739" y="408"/>
                  </a:cubicBezTo>
                  <a:cubicBezTo>
                    <a:pt x="740" y="409"/>
                    <a:pt x="742" y="409"/>
                    <a:pt x="744" y="408"/>
                  </a:cubicBezTo>
                  <a:cubicBezTo>
                    <a:pt x="746" y="407"/>
                    <a:pt x="750" y="403"/>
                    <a:pt x="746" y="403"/>
                  </a:cubicBezTo>
                  <a:cubicBezTo>
                    <a:pt x="742" y="403"/>
                    <a:pt x="741" y="402"/>
                    <a:pt x="744" y="401"/>
                  </a:cubicBezTo>
                  <a:cubicBezTo>
                    <a:pt x="746" y="400"/>
                    <a:pt x="744" y="395"/>
                    <a:pt x="741" y="395"/>
                  </a:cubicBezTo>
                  <a:cubicBezTo>
                    <a:pt x="738" y="395"/>
                    <a:pt x="739" y="393"/>
                    <a:pt x="741" y="391"/>
                  </a:cubicBezTo>
                  <a:cubicBezTo>
                    <a:pt x="743" y="389"/>
                    <a:pt x="738" y="386"/>
                    <a:pt x="735" y="384"/>
                  </a:cubicBezTo>
                  <a:cubicBezTo>
                    <a:pt x="733" y="383"/>
                    <a:pt x="737" y="382"/>
                    <a:pt x="739" y="382"/>
                  </a:cubicBezTo>
                  <a:cubicBezTo>
                    <a:pt x="740" y="381"/>
                    <a:pt x="739" y="373"/>
                    <a:pt x="740" y="371"/>
                  </a:cubicBezTo>
                  <a:cubicBezTo>
                    <a:pt x="741" y="369"/>
                    <a:pt x="744" y="369"/>
                    <a:pt x="743" y="371"/>
                  </a:cubicBezTo>
                  <a:cubicBezTo>
                    <a:pt x="741" y="373"/>
                    <a:pt x="740" y="376"/>
                    <a:pt x="742" y="379"/>
                  </a:cubicBezTo>
                  <a:cubicBezTo>
                    <a:pt x="744" y="382"/>
                    <a:pt x="745" y="384"/>
                    <a:pt x="744" y="388"/>
                  </a:cubicBezTo>
                  <a:cubicBezTo>
                    <a:pt x="743" y="393"/>
                    <a:pt x="745" y="392"/>
                    <a:pt x="748" y="386"/>
                  </a:cubicBezTo>
                  <a:cubicBezTo>
                    <a:pt x="750" y="381"/>
                    <a:pt x="751" y="376"/>
                    <a:pt x="749" y="376"/>
                  </a:cubicBezTo>
                  <a:cubicBezTo>
                    <a:pt x="747" y="375"/>
                    <a:pt x="747" y="370"/>
                    <a:pt x="749" y="372"/>
                  </a:cubicBezTo>
                  <a:cubicBezTo>
                    <a:pt x="751" y="375"/>
                    <a:pt x="752" y="375"/>
                    <a:pt x="755" y="372"/>
                  </a:cubicBezTo>
                  <a:cubicBezTo>
                    <a:pt x="758" y="369"/>
                    <a:pt x="761" y="363"/>
                    <a:pt x="759" y="362"/>
                  </a:cubicBezTo>
                  <a:cubicBezTo>
                    <a:pt x="757" y="361"/>
                    <a:pt x="760" y="359"/>
                    <a:pt x="764" y="360"/>
                  </a:cubicBezTo>
                  <a:cubicBezTo>
                    <a:pt x="767" y="360"/>
                    <a:pt x="775" y="357"/>
                    <a:pt x="775" y="356"/>
                  </a:cubicBezTo>
                  <a:cubicBezTo>
                    <a:pt x="777" y="353"/>
                    <a:pt x="763" y="358"/>
                    <a:pt x="763" y="356"/>
                  </a:cubicBezTo>
                  <a:cubicBezTo>
                    <a:pt x="763" y="354"/>
                    <a:pt x="772" y="352"/>
                    <a:pt x="776" y="352"/>
                  </a:cubicBezTo>
                  <a:cubicBezTo>
                    <a:pt x="780" y="352"/>
                    <a:pt x="778" y="346"/>
                    <a:pt x="780" y="349"/>
                  </a:cubicBezTo>
                  <a:cubicBezTo>
                    <a:pt x="782" y="351"/>
                    <a:pt x="784" y="350"/>
                    <a:pt x="787" y="349"/>
                  </a:cubicBezTo>
                  <a:cubicBezTo>
                    <a:pt x="789" y="348"/>
                    <a:pt x="787" y="344"/>
                    <a:pt x="785" y="343"/>
                  </a:cubicBezTo>
                  <a:cubicBezTo>
                    <a:pt x="782" y="342"/>
                    <a:pt x="787" y="340"/>
                    <a:pt x="786" y="339"/>
                  </a:cubicBezTo>
                  <a:cubicBezTo>
                    <a:pt x="785" y="337"/>
                    <a:pt x="788" y="331"/>
                    <a:pt x="791" y="330"/>
                  </a:cubicBezTo>
                  <a:cubicBezTo>
                    <a:pt x="794" y="329"/>
                    <a:pt x="793" y="327"/>
                    <a:pt x="796" y="327"/>
                  </a:cubicBezTo>
                  <a:cubicBezTo>
                    <a:pt x="798" y="327"/>
                    <a:pt x="799" y="324"/>
                    <a:pt x="801" y="321"/>
                  </a:cubicBezTo>
                  <a:cubicBezTo>
                    <a:pt x="804" y="319"/>
                    <a:pt x="808" y="325"/>
                    <a:pt x="811" y="322"/>
                  </a:cubicBezTo>
                  <a:cubicBezTo>
                    <a:pt x="813" y="320"/>
                    <a:pt x="815" y="319"/>
                    <a:pt x="817" y="317"/>
                  </a:cubicBezTo>
                  <a:cubicBezTo>
                    <a:pt x="808" y="305"/>
                    <a:pt x="811" y="297"/>
                    <a:pt x="811" y="295"/>
                  </a:cubicBezTo>
                  <a:close/>
                </a:path>
              </a:pathLst>
            </a:custGeom>
            <a:grpFill/>
            <a:ln w="9525" cap="flat">
              <a:solidFill>
                <a:schemeClr val="bg1">
                  <a:lumMod val="85000"/>
                </a:schemeClr>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2400" dirty="0"/>
            </a:p>
          </p:txBody>
        </p:sp>
        <p:sp>
          <p:nvSpPr>
            <p:cNvPr id="159" name="Freeform 130">
              <a:extLst>
                <a:ext uri="{FF2B5EF4-FFF2-40B4-BE49-F238E27FC236}">
                  <a16:creationId xmlns:a16="http://schemas.microsoft.com/office/drawing/2014/main" id="{7812B79C-6388-4719-B695-51F5F710CCFD}"/>
                </a:ext>
              </a:extLst>
            </p:cNvPr>
            <p:cNvSpPr>
              <a:spLocks noEditPoints="1"/>
            </p:cNvSpPr>
            <p:nvPr/>
          </p:nvSpPr>
          <p:spPr bwMode="auto">
            <a:xfrm>
              <a:off x="4162426" y="2141538"/>
              <a:ext cx="258763" cy="185738"/>
            </a:xfrm>
            <a:custGeom>
              <a:avLst/>
              <a:gdLst>
                <a:gd name="T0" fmla="*/ 102 w 103"/>
                <a:gd name="T1" fmla="*/ 13 h 74"/>
                <a:gd name="T2" fmla="*/ 94 w 103"/>
                <a:gd name="T3" fmla="*/ 13 h 74"/>
                <a:gd name="T4" fmla="*/ 84 w 103"/>
                <a:gd name="T5" fmla="*/ 10 h 74"/>
                <a:gd name="T6" fmla="*/ 81 w 103"/>
                <a:gd name="T7" fmla="*/ 10 h 74"/>
                <a:gd name="T8" fmla="*/ 74 w 103"/>
                <a:gd name="T9" fmla="*/ 10 h 74"/>
                <a:gd name="T10" fmla="*/ 66 w 103"/>
                <a:gd name="T11" fmla="*/ 6 h 74"/>
                <a:gd name="T12" fmla="*/ 62 w 103"/>
                <a:gd name="T13" fmla="*/ 4 h 74"/>
                <a:gd name="T14" fmla="*/ 48 w 103"/>
                <a:gd name="T15" fmla="*/ 3 h 74"/>
                <a:gd name="T16" fmla="*/ 21 w 103"/>
                <a:gd name="T17" fmla="*/ 2 h 74"/>
                <a:gd name="T18" fmla="*/ 12 w 103"/>
                <a:gd name="T19" fmla="*/ 0 h 74"/>
                <a:gd name="T20" fmla="*/ 5 w 103"/>
                <a:gd name="T21" fmla="*/ 4 h 74"/>
                <a:gd name="T22" fmla="*/ 3 w 103"/>
                <a:gd name="T23" fmla="*/ 10 h 74"/>
                <a:gd name="T24" fmla="*/ 5 w 103"/>
                <a:gd name="T25" fmla="*/ 18 h 74"/>
                <a:gd name="T26" fmla="*/ 7 w 103"/>
                <a:gd name="T27" fmla="*/ 17 h 74"/>
                <a:gd name="T28" fmla="*/ 10 w 103"/>
                <a:gd name="T29" fmla="*/ 17 h 74"/>
                <a:gd name="T30" fmla="*/ 15 w 103"/>
                <a:gd name="T31" fmla="*/ 18 h 74"/>
                <a:gd name="T32" fmla="*/ 18 w 103"/>
                <a:gd name="T33" fmla="*/ 18 h 74"/>
                <a:gd name="T34" fmla="*/ 23 w 103"/>
                <a:gd name="T35" fmla="*/ 19 h 74"/>
                <a:gd name="T36" fmla="*/ 25 w 103"/>
                <a:gd name="T37" fmla="*/ 22 h 74"/>
                <a:gd name="T38" fmla="*/ 20 w 103"/>
                <a:gd name="T39" fmla="*/ 27 h 74"/>
                <a:gd name="T40" fmla="*/ 20 w 103"/>
                <a:gd name="T41" fmla="*/ 34 h 74"/>
                <a:gd name="T42" fmla="*/ 19 w 103"/>
                <a:gd name="T43" fmla="*/ 40 h 74"/>
                <a:gd name="T44" fmla="*/ 17 w 103"/>
                <a:gd name="T45" fmla="*/ 43 h 74"/>
                <a:gd name="T46" fmla="*/ 19 w 103"/>
                <a:gd name="T47" fmla="*/ 47 h 74"/>
                <a:gd name="T48" fmla="*/ 17 w 103"/>
                <a:gd name="T49" fmla="*/ 52 h 74"/>
                <a:gd name="T50" fmla="*/ 19 w 103"/>
                <a:gd name="T51" fmla="*/ 56 h 74"/>
                <a:gd name="T52" fmla="*/ 16 w 103"/>
                <a:gd name="T53" fmla="*/ 61 h 74"/>
                <a:gd name="T54" fmla="*/ 17 w 103"/>
                <a:gd name="T55" fmla="*/ 63 h 74"/>
                <a:gd name="T56" fmla="*/ 21 w 103"/>
                <a:gd name="T57" fmla="*/ 64 h 74"/>
                <a:gd name="T58" fmla="*/ 31 w 103"/>
                <a:gd name="T59" fmla="*/ 73 h 74"/>
                <a:gd name="T60" fmla="*/ 33 w 103"/>
                <a:gd name="T61" fmla="*/ 70 h 74"/>
                <a:gd name="T62" fmla="*/ 37 w 103"/>
                <a:gd name="T63" fmla="*/ 70 h 74"/>
                <a:gd name="T64" fmla="*/ 45 w 103"/>
                <a:gd name="T65" fmla="*/ 67 h 74"/>
                <a:gd name="T66" fmla="*/ 55 w 103"/>
                <a:gd name="T67" fmla="*/ 67 h 74"/>
                <a:gd name="T68" fmla="*/ 61 w 103"/>
                <a:gd name="T69" fmla="*/ 64 h 74"/>
                <a:gd name="T70" fmla="*/ 67 w 103"/>
                <a:gd name="T71" fmla="*/ 60 h 74"/>
                <a:gd name="T72" fmla="*/ 70 w 103"/>
                <a:gd name="T73" fmla="*/ 54 h 74"/>
                <a:gd name="T74" fmla="*/ 76 w 103"/>
                <a:gd name="T75" fmla="*/ 48 h 74"/>
                <a:gd name="T76" fmla="*/ 76 w 103"/>
                <a:gd name="T77" fmla="*/ 36 h 74"/>
                <a:gd name="T78" fmla="*/ 83 w 103"/>
                <a:gd name="T79" fmla="*/ 28 h 74"/>
                <a:gd name="T80" fmla="*/ 90 w 103"/>
                <a:gd name="T81" fmla="*/ 24 h 74"/>
                <a:gd name="T82" fmla="*/ 99 w 103"/>
                <a:gd name="T83" fmla="*/ 20 h 74"/>
                <a:gd name="T84" fmla="*/ 102 w 103"/>
                <a:gd name="T85" fmla="*/ 13 h 74"/>
                <a:gd name="T86" fmla="*/ 103 w 103"/>
                <a:gd name="T87" fmla="*/ 39 h 74"/>
                <a:gd name="T88" fmla="*/ 96 w 103"/>
                <a:gd name="T89" fmla="*/ 41 h 74"/>
                <a:gd name="T90" fmla="*/ 103 w 103"/>
                <a:gd name="T91" fmla="*/ 39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03" h="74">
                  <a:moveTo>
                    <a:pt x="102" y="13"/>
                  </a:moveTo>
                  <a:cubicBezTo>
                    <a:pt x="99" y="13"/>
                    <a:pt x="96" y="13"/>
                    <a:pt x="94" y="13"/>
                  </a:cubicBezTo>
                  <a:cubicBezTo>
                    <a:pt x="91" y="12"/>
                    <a:pt x="86" y="12"/>
                    <a:pt x="84" y="10"/>
                  </a:cubicBezTo>
                  <a:cubicBezTo>
                    <a:pt x="83" y="9"/>
                    <a:pt x="81" y="8"/>
                    <a:pt x="81" y="10"/>
                  </a:cubicBezTo>
                  <a:cubicBezTo>
                    <a:pt x="81" y="11"/>
                    <a:pt x="77" y="12"/>
                    <a:pt x="74" y="10"/>
                  </a:cubicBezTo>
                  <a:cubicBezTo>
                    <a:pt x="72" y="9"/>
                    <a:pt x="68" y="8"/>
                    <a:pt x="66" y="6"/>
                  </a:cubicBezTo>
                  <a:cubicBezTo>
                    <a:pt x="66" y="6"/>
                    <a:pt x="64" y="5"/>
                    <a:pt x="62" y="4"/>
                  </a:cubicBezTo>
                  <a:cubicBezTo>
                    <a:pt x="59" y="5"/>
                    <a:pt x="53" y="2"/>
                    <a:pt x="48" y="3"/>
                  </a:cubicBezTo>
                  <a:cubicBezTo>
                    <a:pt x="43" y="3"/>
                    <a:pt x="28" y="2"/>
                    <a:pt x="21" y="2"/>
                  </a:cubicBezTo>
                  <a:cubicBezTo>
                    <a:pt x="15" y="3"/>
                    <a:pt x="15" y="0"/>
                    <a:pt x="12" y="0"/>
                  </a:cubicBezTo>
                  <a:cubicBezTo>
                    <a:pt x="8" y="0"/>
                    <a:pt x="10" y="4"/>
                    <a:pt x="5" y="4"/>
                  </a:cubicBezTo>
                  <a:cubicBezTo>
                    <a:pt x="0" y="4"/>
                    <a:pt x="0" y="7"/>
                    <a:pt x="3" y="10"/>
                  </a:cubicBezTo>
                  <a:cubicBezTo>
                    <a:pt x="5" y="11"/>
                    <a:pt x="5" y="15"/>
                    <a:pt x="5" y="18"/>
                  </a:cubicBezTo>
                  <a:cubicBezTo>
                    <a:pt x="6" y="18"/>
                    <a:pt x="6" y="17"/>
                    <a:pt x="7" y="17"/>
                  </a:cubicBezTo>
                  <a:cubicBezTo>
                    <a:pt x="8" y="15"/>
                    <a:pt x="10" y="15"/>
                    <a:pt x="10" y="17"/>
                  </a:cubicBezTo>
                  <a:cubicBezTo>
                    <a:pt x="10" y="19"/>
                    <a:pt x="13" y="18"/>
                    <a:pt x="15" y="18"/>
                  </a:cubicBezTo>
                  <a:cubicBezTo>
                    <a:pt x="16" y="18"/>
                    <a:pt x="16" y="20"/>
                    <a:pt x="18" y="18"/>
                  </a:cubicBezTo>
                  <a:cubicBezTo>
                    <a:pt x="20" y="17"/>
                    <a:pt x="23" y="17"/>
                    <a:pt x="23" y="19"/>
                  </a:cubicBezTo>
                  <a:cubicBezTo>
                    <a:pt x="23" y="21"/>
                    <a:pt x="27" y="20"/>
                    <a:pt x="25" y="22"/>
                  </a:cubicBezTo>
                  <a:cubicBezTo>
                    <a:pt x="22" y="25"/>
                    <a:pt x="20" y="25"/>
                    <a:pt x="20" y="27"/>
                  </a:cubicBezTo>
                  <a:cubicBezTo>
                    <a:pt x="20" y="29"/>
                    <a:pt x="22" y="32"/>
                    <a:pt x="20" y="34"/>
                  </a:cubicBezTo>
                  <a:cubicBezTo>
                    <a:pt x="18" y="36"/>
                    <a:pt x="21" y="40"/>
                    <a:pt x="19" y="40"/>
                  </a:cubicBezTo>
                  <a:cubicBezTo>
                    <a:pt x="17" y="40"/>
                    <a:pt x="14" y="41"/>
                    <a:pt x="17" y="43"/>
                  </a:cubicBezTo>
                  <a:cubicBezTo>
                    <a:pt x="19" y="45"/>
                    <a:pt x="21" y="47"/>
                    <a:pt x="19" y="47"/>
                  </a:cubicBezTo>
                  <a:cubicBezTo>
                    <a:pt x="17" y="47"/>
                    <a:pt x="16" y="51"/>
                    <a:pt x="17" y="52"/>
                  </a:cubicBezTo>
                  <a:cubicBezTo>
                    <a:pt x="18" y="53"/>
                    <a:pt x="22" y="55"/>
                    <a:pt x="19" y="56"/>
                  </a:cubicBezTo>
                  <a:cubicBezTo>
                    <a:pt x="16" y="56"/>
                    <a:pt x="16" y="59"/>
                    <a:pt x="16" y="61"/>
                  </a:cubicBezTo>
                  <a:cubicBezTo>
                    <a:pt x="16" y="61"/>
                    <a:pt x="16" y="62"/>
                    <a:pt x="17" y="63"/>
                  </a:cubicBezTo>
                  <a:cubicBezTo>
                    <a:pt x="18" y="63"/>
                    <a:pt x="20" y="63"/>
                    <a:pt x="21" y="64"/>
                  </a:cubicBezTo>
                  <a:cubicBezTo>
                    <a:pt x="24" y="65"/>
                    <a:pt x="26" y="74"/>
                    <a:pt x="31" y="73"/>
                  </a:cubicBezTo>
                  <a:cubicBezTo>
                    <a:pt x="33" y="73"/>
                    <a:pt x="32" y="71"/>
                    <a:pt x="33" y="70"/>
                  </a:cubicBezTo>
                  <a:cubicBezTo>
                    <a:pt x="34" y="69"/>
                    <a:pt x="35" y="70"/>
                    <a:pt x="37" y="70"/>
                  </a:cubicBezTo>
                  <a:cubicBezTo>
                    <a:pt x="39" y="70"/>
                    <a:pt x="40" y="67"/>
                    <a:pt x="45" y="67"/>
                  </a:cubicBezTo>
                  <a:cubicBezTo>
                    <a:pt x="49" y="67"/>
                    <a:pt x="52" y="67"/>
                    <a:pt x="55" y="67"/>
                  </a:cubicBezTo>
                  <a:cubicBezTo>
                    <a:pt x="58" y="67"/>
                    <a:pt x="60" y="66"/>
                    <a:pt x="61" y="64"/>
                  </a:cubicBezTo>
                  <a:cubicBezTo>
                    <a:pt x="61" y="62"/>
                    <a:pt x="64" y="60"/>
                    <a:pt x="67" y="60"/>
                  </a:cubicBezTo>
                  <a:cubicBezTo>
                    <a:pt x="70" y="59"/>
                    <a:pt x="70" y="56"/>
                    <a:pt x="70" y="54"/>
                  </a:cubicBezTo>
                  <a:cubicBezTo>
                    <a:pt x="70" y="52"/>
                    <a:pt x="76" y="49"/>
                    <a:pt x="76" y="48"/>
                  </a:cubicBezTo>
                  <a:cubicBezTo>
                    <a:pt x="76" y="46"/>
                    <a:pt x="73" y="41"/>
                    <a:pt x="76" y="36"/>
                  </a:cubicBezTo>
                  <a:cubicBezTo>
                    <a:pt x="79" y="31"/>
                    <a:pt x="83" y="31"/>
                    <a:pt x="83" y="28"/>
                  </a:cubicBezTo>
                  <a:cubicBezTo>
                    <a:pt x="83" y="26"/>
                    <a:pt x="86" y="25"/>
                    <a:pt x="90" y="24"/>
                  </a:cubicBezTo>
                  <a:cubicBezTo>
                    <a:pt x="94" y="24"/>
                    <a:pt x="95" y="21"/>
                    <a:pt x="99" y="20"/>
                  </a:cubicBezTo>
                  <a:cubicBezTo>
                    <a:pt x="102" y="19"/>
                    <a:pt x="103" y="16"/>
                    <a:pt x="102" y="13"/>
                  </a:cubicBezTo>
                  <a:close/>
                  <a:moveTo>
                    <a:pt x="103" y="39"/>
                  </a:moveTo>
                  <a:cubicBezTo>
                    <a:pt x="102" y="35"/>
                    <a:pt x="94" y="40"/>
                    <a:pt x="96" y="41"/>
                  </a:cubicBezTo>
                  <a:cubicBezTo>
                    <a:pt x="99" y="44"/>
                    <a:pt x="103" y="43"/>
                    <a:pt x="103" y="39"/>
                  </a:cubicBezTo>
                  <a:close/>
                </a:path>
              </a:pathLst>
            </a:custGeom>
            <a:grpFill/>
            <a:ln w="9525" cap="flat">
              <a:solidFill>
                <a:schemeClr val="bg1">
                  <a:lumMod val="85000"/>
                </a:schemeClr>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2400" dirty="0"/>
            </a:p>
          </p:txBody>
        </p:sp>
        <p:sp>
          <p:nvSpPr>
            <p:cNvPr id="160" name="Freeform 131">
              <a:extLst>
                <a:ext uri="{FF2B5EF4-FFF2-40B4-BE49-F238E27FC236}">
                  <a16:creationId xmlns:a16="http://schemas.microsoft.com/office/drawing/2014/main" id="{09654D49-5A85-4A9F-9738-D16DB1C73F96}"/>
                </a:ext>
              </a:extLst>
            </p:cNvPr>
            <p:cNvSpPr>
              <a:spLocks/>
            </p:cNvSpPr>
            <p:nvPr/>
          </p:nvSpPr>
          <p:spPr bwMode="auto">
            <a:xfrm>
              <a:off x="4614863" y="2060575"/>
              <a:ext cx="68263" cy="38100"/>
            </a:xfrm>
            <a:custGeom>
              <a:avLst/>
              <a:gdLst>
                <a:gd name="T0" fmla="*/ 0 w 27"/>
                <a:gd name="T1" fmla="*/ 13 h 15"/>
                <a:gd name="T2" fmla="*/ 5 w 27"/>
                <a:gd name="T3" fmla="*/ 13 h 15"/>
                <a:gd name="T4" fmla="*/ 6 w 27"/>
                <a:gd name="T5" fmla="*/ 15 h 15"/>
                <a:gd name="T6" fmla="*/ 12 w 27"/>
                <a:gd name="T7" fmla="*/ 14 h 15"/>
                <a:gd name="T8" fmla="*/ 17 w 27"/>
                <a:gd name="T9" fmla="*/ 14 h 15"/>
                <a:gd name="T10" fmla="*/ 20 w 27"/>
                <a:gd name="T11" fmla="*/ 11 h 15"/>
                <a:gd name="T12" fmla="*/ 22 w 27"/>
                <a:gd name="T13" fmla="*/ 7 h 15"/>
                <a:gd name="T14" fmla="*/ 27 w 27"/>
                <a:gd name="T15" fmla="*/ 3 h 15"/>
                <a:gd name="T16" fmla="*/ 25 w 27"/>
                <a:gd name="T17" fmla="*/ 0 h 15"/>
                <a:gd name="T18" fmla="*/ 19 w 27"/>
                <a:gd name="T19" fmla="*/ 2 h 15"/>
                <a:gd name="T20" fmla="*/ 12 w 27"/>
                <a:gd name="T21" fmla="*/ 4 h 15"/>
                <a:gd name="T22" fmla="*/ 3 w 27"/>
                <a:gd name="T23" fmla="*/ 3 h 15"/>
                <a:gd name="T24" fmla="*/ 0 w 27"/>
                <a:gd name="T25" fmla="*/ 3 h 15"/>
                <a:gd name="T26" fmla="*/ 0 w 27"/>
                <a:gd name="T27" fmla="*/ 13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 h="15">
                  <a:moveTo>
                    <a:pt x="0" y="13"/>
                  </a:moveTo>
                  <a:cubicBezTo>
                    <a:pt x="2" y="12"/>
                    <a:pt x="4" y="12"/>
                    <a:pt x="5" y="13"/>
                  </a:cubicBezTo>
                  <a:cubicBezTo>
                    <a:pt x="6" y="13"/>
                    <a:pt x="6" y="14"/>
                    <a:pt x="6" y="15"/>
                  </a:cubicBezTo>
                  <a:cubicBezTo>
                    <a:pt x="8" y="15"/>
                    <a:pt x="11" y="14"/>
                    <a:pt x="12" y="14"/>
                  </a:cubicBezTo>
                  <a:cubicBezTo>
                    <a:pt x="13" y="13"/>
                    <a:pt x="17" y="15"/>
                    <a:pt x="17" y="14"/>
                  </a:cubicBezTo>
                  <a:cubicBezTo>
                    <a:pt x="17" y="13"/>
                    <a:pt x="18" y="11"/>
                    <a:pt x="20" y="11"/>
                  </a:cubicBezTo>
                  <a:cubicBezTo>
                    <a:pt x="21" y="11"/>
                    <a:pt x="20" y="7"/>
                    <a:pt x="22" y="7"/>
                  </a:cubicBezTo>
                  <a:cubicBezTo>
                    <a:pt x="23" y="6"/>
                    <a:pt x="27" y="3"/>
                    <a:pt x="27" y="3"/>
                  </a:cubicBezTo>
                  <a:cubicBezTo>
                    <a:pt x="27" y="3"/>
                    <a:pt x="25" y="0"/>
                    <a:pt x="25" y="0"/>
                  </a:cubicBezTo>
                  <a:cubicBezTo>
                    <a:pt x="24" y="0"/>
                    <a:pt x="23" y="2"/>
                    <a:pt x="19" y="2"/>
                  </a:cubicBezTo>
                  <a:cubicBezTo>
                    <a:pt x="16" y="2"/>
                    <a:pt x="14" y="4"/>
                    <a:pt x="12" y="4"/>
                  </a:cubicBezTo>
                  <a:cubicBezTo>
                    <a:pt x="11" y="4"/>
                    <a:pt x="6" y="3"/>
                    <a:pt x="3" y="3"/>
                  </a:cubicBezTo>
                  <a:cubicBezTo>
                    <a:pt x="2" y="3"/>
                    <a:pt x="1" y="3"/>
                    <a:pt x="0" y="3"/>
                  </a:cubicBezTo>
                  <a:cubicBezTo>
                    <a:pt x="0" y="5"/>
                    <a:pt x="0" y="9"/>
                    <a:pt x="0" y="13"/>
                  </a:cubicBezTo>
                  <a:close/>
                </a:path>
              </a:pathLst>
            </a:custGeom>
            <a:grpFill/>
            <a:ln w="9525" cap="flat">
              <a:solidFill>
                <a:schemeClr val="bg1">
                  <a:lumMod val="85000"/>
                </a:schemeClr>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2400" dirty="0"/>
            </a:p>
          </p:txBody>
        </p:sp>
        <p:sp>
          <p:nvSpPr>
            <p:cNvPr id="161" name="Freeform 132">
              <a:extLst>
                <a:ext uri="{FF2B5EF4-FFF2-40B4-BE49-F238E27FC236}">
                  <a16:creationId xmlns:a16="http://schemas.microsoft.com/office/drawing/2014/main" id="{9B14CD34-65E2-4204-9561-0821BFE55F1D}"/>
                </a:ext>
              </a:extLst>
            </p:cNvPr>
            <p:cNvSpPr>
              <a:spLocks noEditPoints="1"/>
            </p:cNvSpPr>
            <p:nvPr/>
          </p:nvSpPr>
          <p:spPr bwMode="auto">
            <a:xfrm>
              <a:off x="4752976" y="2189163"/>
              <a:ext cx="128588" cy="160338"/>
            </a:xfrm>
            <a:custGeom>
              <a:avLst/>
              <a:gdLst>
                <a:gd name="T0" fmla="*/ 51 w 51"/>
                <a:gd name="T1" fmla="*/ 0 h 64"/>
                <a:gd name="T2" fmla="*/ 47 w 51"/>
                <a:gd name="T3" fmla="*/ 2 h 64"/>
                <a:gd name="T4" fmla="*/ 44 w 51"/>
                <a:gd name="T5" fmla="*/ 4 h 64"/>
                <a:gd name="T6" fmla="*/ 35 w 51"/>
                <a:gd name="T7" fmla="*/ 2 h 64"/>
                <a:gd name="T8" fmla="*/ 24 w 51"/>
                <a:gd name="T9" fmla="*/ 2 h 64"/>
                <a:gd name="T10" fmla="*/ 24 w 51"/>
                <a:gd name="T11" fmla="*/ 3 h 64"/>
                <a:gd name="T12" fmla="*/ 17 w 51"/>
                <a:gd name="T13" fmla="*/ 6 h 64"/>
                <a:gd name="T14" fmla="*/ 13 w 51"/>
                <a:gd name="T15" fmla="*/ 8 h 64"/>
                <a:gd name="T16" fmla="*/ 7 w 51"/>
                <a:gd name="T17" fmla="*/ 9 h 64"/>
                <a:gd name="T18" fmla="*/ 5 w 51"/>
                <a:gd name="T19" fmla="*/ 14 h 64"/>
                <a:gd name="T20" fmla="*/ 3 w 51"/>
                <a:gd name="T21" fmla="*/ 17 h 64"/>
                <a:gd name="T22" fmla="*/ 0 w 51"/>
                <a:gd name="T23" fmla="*/ 21 h 64"/>
                <a:gd name="T24" fmla="*/ 1 w 51"/>
                <a:gd name="T25" fmla="*/ 21 h 64"/>
                <a:gd name="T26" fmla="*/ 5 w 51"/>
                <a:gd name="T27" fmla="*/ 28 h 64"/>
                <a:gd name="T28" fmla="*/ 11 w 51"/>
                <a:gd name="T29" fmla="*/ 30 h 64"/>
                <a:gd name="T30" fmla="*/ 18 w 51"/>
                <a:gd name="T31" fmla="*/ 33 h 64"/>
                <a:gd name="T32" fmla="*/ 9 w 51"/>
                <a:gd name="T33" fmla="*/ 33 h 64"/>
                <a:gd name="T34" fmla="*/ 11 w 51"/>
                <a:gd name="T35" fmla="*/ 40 h 64"/>
                <a:gd name="T36" fmla="*/ 15 w 51"/>
                <a:gd name="T37" fmla="*/ 46 h 64"/>
                <a:gd name="T38" fmla="*/ 23 w 51"/>
                <a:gd name="T39" fmla="*/ 49 h 64"/>
                <a:gd name="T40" fmla="*/ 21 w 51"/>
                <a:gd name="T41" fmla="*/ 41 h 64"/>
                <a:gd name="T42" fmla="*/ 27 w 51"/>
                <a:gd name="T43" fmla="*/ 41 h 64"/>
                <a:gd name="T44" fmla="*/ 23 w 51"/>
                <a:gd name="T45" fmla="*/ 38 h 64"/>
                <a:gd name="T46" fmla="*/ 26 w 51"/>
                <a:gd name="T47" fmla="*/ 36 h 64"/>
                <a:gd name="T48" fmla="*/ 32 w 51"/>
                <a:gd name="T49" fmla="*/ 36 h 64"/>
                <a:gd name="T50" fmla="*/ 29 w 51"/>
                <a:gd name="T51" fmla="*/ 29 h 64"/>
                <a:gd name="T52" fmla="*/ 23 w 51"/>
                <a:gd name="T53" fmla="*/ 29 h 64"/>
                <a:gd name="T54" fmla="*/ 25 w 51"/>
                <a:gd name="T55" fmla="*/ 25 h 64"/>
                <a:gd name="T56" fmla="*/ 19 w 51"/>
                <a:gd name="T57" fmla="*/ 16 h 64"/>
                <a:gd name="T58" fmla="*/ 23 w 51"/>
                <a:gd name="T59" fmla="*/ 14 h 64"/>
                <a:gd name="T60" fmla="*/ 29 w 51"/>
                <a:gd name="T61" fmla="*/ 15 h 64"/>
                <a:gd name="T62" fmla="*/ 31 w 51"/>
                <a:gd name="T63" fmla="*/ 9 h 64"/>
                <a:gd name="T64" fmla="*/ 36 w 51"/>
                <a:gd name="T65" fmla="*/ 10 h 64"/>
                <a:gd name="T66" fmla="*/ 42 w 51"/>
                <a:gd name="T67" fmla="*/ 7 h 64"/>
                <a:gd name="T68" fmla="*/ 47 w 51"/>
                <a:gd name="T69" fmla="*/ 10 h 64"/>
                <a:gd name="T70" fmla="*/ 49 w 51"/>
                <a:gd name="T71" fmla="*/ 7 h 64"/>
                <a:gd name="T72" fmla="*/ 51 w 51"/>
                <a:gd name="T73" fmla="*/ 3 h 64"/>
                <a:gd name="T74" fmla="*/ 51 w 51"/>
                <a:gd name="T75" fmla="*/ 0 h 64"/>
                <a:gd name="T76" fmla="*/ 44 w 51"/>
                <a:gd name="T77" fmla="*/ 60 h 64"/>
                <a:gd name="T78" fmla="*/ 31 w 51"/>
                <a:gd name="T79" fmla="*/ 59 h 64"/>
                <a:gd name="T80" fmla="*/ 26 w 51"/>
                <a:gd name="T81" fmla="*/ 61 h 64"/>
                <a:gd name="T82" fmla="*/ 38 w 51"/>
                <a:gd name="T83" fmla="*/ 64 h 64"/>
                <a:gd name="T84" fmla="*/ 49 w 51"/>
                <a:gd name="T85" fmla="*/ 60 h 64"/>
                <a:gd name="T86" fmla="*/ 44 w 51"/>
                <a:gd name="T8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1" h="64">
                  <a:moveTo>
                    <a:pt x="51" y="0"/>
                  </a:moveTo>
                  <a:cubicBezTo>
                    <a:pt x="49" y="0"/>
                    <a:pt x="46" y="1"/>
                    <a:pt x="47" y="2"/>
                  </a:cubicBezTo>
                  <a:cubicBezTo>
                    <a:pt x="47" y="3"/>
                    <a:pt x="46" y="4"/>
                    <a:pt x="44" y="4"/>
                  </a:cubicBezTo>
                  <a:cubicBezTo>
                    <a:pt x="44" y="4"/>
                    <a:pt x="37" y="3"/>
                    <a:pt x="35" y="2"/>
                  </a:cubicBezTo>
                  <a:cubicBezTo>
                    <a:pt x="34" y="2"/>
                    <a:pt x="27" y="2"/>
                    <a:pt x="24" y="2"/>
                  </a:cubicBezTo>
                  <a:cubicBezTo>
                    <a:pt x="24" y="2"/>
                    <a:pt x="24" y="2"/>
                    <a:pt x="24" y="3"/>
                  </a:cubicBezTo>
                  <a:cubicBezTo>
                    <a:pt x="24" y="4"/>
                    <a:pt x="18" y="7"/>
                    <a:pt x="17" y="6"/>
                  </a:cubicBezTo>
                  <a:cubicBezTo>
                    <a:pt x="16" y="6"/>
                    <a:pt x="15" y="8"/>
                    <a:pt x="13" y="8"/>
                  </a:cubicBezTo>
                  <a:cubicBezTo>
                    <a:pt x="11" y="9"/>
                    <a:pt x="8" y="8"/>
                    <a:pt x="7" y="9"/>
                  </a:cubicBezTo>
                  <a:cubicBezTo>
                    <a:pt x="7" y="10"/>
                    <a:pt x="6" y="12"/>
                    <a:pt x="5" y="14"/>
                  </a:cubicBezTo>
                  <a:cubicBezTo>
                    <a:pt x="3" y="15"/>
                    <a:pt x="4" y="16"/>
                    <a:pt x="3" y="17"/>
                  </a:cubicBezTo>
                  <a:cubicBezTo>
                    <a:pt x="1" y="17"/>
                    <a:pt x="1" y="19"/>
                    <a:pt x="0" y="21"/>
                  </a:cubicBezTo>
                  <a:cubicBezTo>
                    <a:pt x="0" y="21"/>
                    <a:pt x="1" y="21"/>
                    <a:pt x="1" y="21"/>
                  </a:cubicBezTo>
                  <a:cubicBezTo>
                    <a:pt x="3" y="22"/>
                    <a:pt x="5" y="25"/>
                    <a:pt x="5" y="28"/>
                  </a:cubicBezTo>
                  <a:cubicBezTo>
                    <a:pt x="5" y="31"/>
                    <a:pt x="9" y="32"/>
                    <a:pt x="11" y="30"/>
                  </a:cubicBezTo>
                  <a:cubicBezTo>
                    <a:pt x="13" y="28"/>
                    <a:pt x="18" y="31"/>
                    <a:pt x="18" y="33"/>
                  </a:cubicBezTo>
                  <a:cubicBezTo>
                    <a:pt x="18" y="34"/>
                    <a:pt x="12" y="31"/>
                    <a:pt x="9" y="33"/>
                  </a:cubicBezTo>
                  <a:cubicBezTo>
                    <a:pt x="6" y="36"/>
                    <a:pt x="12" y="38"/>
                    <a:pt x="11" y="40"/>
                  </a:cubicBezTo>
                  <a:cubicBezTo>
                    <a:pt x="10" y="43"/>
                    <a:pt x="12" y="46"/>
                    <a:pt x="15" y="46"/>
                  </a:cubicBezTo>
                  <a:cubicBezTo>
                    <a:pt x="18" y="46"/>
                    <a:pt x="21" y="50"/>
                    <a:pt x="23" y="49"/>
                  </a:cubicBezTo>
                  <a:cubicBezTo>
                    <a:pt x="24" y="49"/>
                    <a:pt x="21" y="42"/>
                    <a:pt x="21" y="41"/>
                  </a:cubicBezTo>
                  <a:cubicBezTo>
                    <a:pt x="22" y="40"/>
                    <a:pt x="25" y="43"/>
                    <a:pt x="27" y="41"/>
                  </a:cubicBezTo>
                  <a:cubicBezTo>
                    <a:pt x="29" y="39"/>
                    <a:pt x="26" y="38"/>
                    <a:pt x="23" y="38"/>
                  </a:cubicBezTo>
                  <a:cubicBezTo>
                    <a:pt x="21" y="38"/>
                    <a:pt x="23" y="34"/>
                    <a:pt x="26" y="36"/>
                  </a:cubicBezTo>
                  <a:cubicBezTo>
                    <a:pt x="29" y="38"/>
                    <a:pt x="30" y="36"/>
                    <a:pt x="32" y="36"/>
                  </a:cubicBezTo>
                  <a:cubicBezTo>
                    <a:pt x="33" y="35"/>
                    <a:pt x="34" y="30"/>
                    <a:pt x="29" y="29"/>
                  </a:cubicBezTo>
                  <a:cubicBezTo>
                    <a:pt x="25" y="28"/>
                    <a:pt x="25" y="32"/>
                    <a:pt x="23" y="29"/>
                  </a:cubicBezTo>
                  <a:cubicBezTo>
                    <a:pt x="20" y="26"/>
                    <a:pt x="25" y="27"/>
                    <a:pt x="25" y="25"/>
                  </a:cubicBezTo>
                  <a:cubicBezTo>
                    <a:pt x="25" y="22"/>
                    <a:pt x="21" y="19"/>
                    <a:pt x="19" y="16"/>
                  </a:cubicBezTo>
                  <a:cubicBezTo>
                    <a:pt x="17" y="13"/>
                    <a:pt x="22" y="12"/>
                    <a:pt x="23" y="14"/>
                  </a:cubicBezTo>
                  <a:cubicBezTo>
                    <a:pt x="24" y="16"/>
                    <a:pt x="27" y="15"/>
                    <a:pt x="29" y="15"/>
                  </a:cubicBezTo>
                  <a:cubicBezTo>
                    <a:pt x="31" y="14"/>
                    <a:pt x="27" y="10"/>
                    <a:pt x="31" y="9"/>
                  </a:cubicBezTo>
                  <a:cubicBezTo>
                    <a:pt x="34" y="7"/>
                    <a:pt x="34" y="10"/>
                    <a:pt x="36" y="10"/>
                  </a:cubicBezTo>
                  <a:cubicBezTo>
                    <a:pt x="37" y="11"/>
                    <a:pt x="38" y="7"/>
                    <a:pt x="42" y="7"/>
                  </a:cubicBezTo>
                  <a:cubicBezTo>
                    <a:pt x="44" y="7"/>
                    <a:pt x="45" y="8"/>
                    <a:pt x="47" y="10"/>
                  </a:cubicBezTo>
                  <a:cubicBezTo>
                    <a:pt x="48" y="9"/>
                    <a:pt x="49" y="8"/>
                    <a:pt x="49" y="7"/>
                  </a:cubicBezTo>
                  <a:cubicBezTo>
                    <a:pt x="49" y="6"/>
                    <a:pt x="51" y="5"/>
                    <a:pt x="51" y="3"/>
                  </a:cubicBezTo>
                  <a:cubicBezTo>
                    <a:pt x="51" y="2"/>
                    <a:pt x="51" y="1"/>
                    <a:pt x="51" y="0"/>
                  </a:cubicBezTo>
                  <a:close/>
                  <a:moveTo>
                    <a:pt x="44" y="60"/>
                  </a:moveTo>
                  <a:cubicBezTo>
                    <a:pt x="42" y="59"/>
                    <a:pt x="34" y="61"/>
                    <a:pt x="31" y="59"/>
                  </a:cubicBezTo>
                  <a:cubicBezTo>
                    <a:pt x="29" y="56"/>
                    <a:pt x="24" y="60"/>
                    <a:pt x="26" y="61"/>
                  </a:cubicBezTo>
                  <a:cubicBezTo>
                    <a:pt x="29" y="61"/>
                    <a:pt x="34" y="64"/>
                    <a:pt x="38" y="64"/>
                  </a:cubicBezTo>
                  <a:cubicBezTo>
                    <a:pt x="43" y="64"/>
                    <a:pt x="49" y="62"/>
                    <a:pt x="49" y="60"/>
                  </a:cubicBezTo>
                  <a:cubicBezTo>
                    <a:pt x="49" y="59"/>
                    <a:pt x="46" y="61"/>
                    <a:pt x="44" y="60"/>
                  </a:cubicBezTo>
                  <a:close/>
                </a:path>
              </a:pathLst>
            </a:custGeom>
            <a:grpFill/>
            <a:ln w="9525" cap="flat">
              <a:solidFill>
                <a:schemeClr val="bg1">
                  <a:lumMod val="85000"/>
                </a:schemeClr>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2400" dirty="0"/>
            </a:p>
          </p:txBody>
        </p:sp>
        <p:sp>
          <p:nvSpPr>
            <p:cNvPr id="162" name="Freeform 133">
              <a:extLst>
                <a:ext uri="{FF2B5EF4-FFF2-40B4-BE49-F238E27FC236}">
                  <a16:creationId xmlns:a16="http://schemas.microsoft.com/office/drawing/2014/main" id="{899FAA4B-E1EB-4CA1-8D9E-5E5C41B76D07}"/>
                </a:ext>
              </a:extLst>
            </p:cNvPr>
            <p:cNvSpPr>
              <a:spLocks/>
            </p:cNvSpPr>
            <p:nvPr/>
          </p:nvSpPr>
          <p:spPr bwMode="auto">
            <a:xfrm>
              <a:off x="4992688" y="2327275"/>
              <a:ext cx="52388" cy="33338"/>
            </a:xfrm>
            <a:custGeom>
              <a:avLst/>
              <a:gdLst>
                <a:gd name="T0" fmla="*/ 14 w 21"/>
                <a:gd name="T1" fmla="*/ 8 h 13"/>
                <a:gd name="T2" fmla="*/ 19 w 21"/>
                <a:gd name="T3" fmla="*/ 3 h 13"/>
                <a:gd name="T4" fmla="*/ 18 w 21"/>
                <a:gd name="T5" fmla="*/ 2 h 13"/>
                <a:gd name="T6" fmla="*/ 7 w 21"/>
                <a:gd name="T7" fmla="*/ 5 h 13"/>
                <a:gd name="T8" fmla="*/ 3 w 21"/>
                <a:gd name="T9" fmla="*/ 11 h 13"/>
                <a:gd name="T10" fmla="*/ 14 w 21"/>
                <a:gd name="T11" fmla="*/ 8 h 13"/>
              </a:gdLst>
              <a:ahLst/>
              <a:cxnLst>
                <a:cxn ang="0">
                  <a:pos x="T0" y="T1"/>
                </a:cxn>
                <a:cxn ang="0">
                  <a:pos x="T2" y="T3"/>
                </a:cxn>
                <a:cxn ang="0">
                  <a:pos x="T4" y="T5"/>
                </a:cxn>
                <a:cxn ang="0">
                  <a:pos x="T6" y="T7"/>
                </a:cxn>
                <a:cxn ang="0">
                  <a:pos x="T8" y="T9"/>
                </a:cxn>
                <a:cxn ang="0">
                  <a:pos x="T10" y="T11"/>
                </a:cxn>
              </a:cxnLst>
              <a:rect l="0" t="0" r="r" b="b"/>
              <a:pathLst>
                <a:path w="21" h="13">
                  <a:moveTo>
                    <a:pt x="14" y="8"/>
                  </a:moveTo>
                  <a:cubicBezTo>
                    <a:pt x="14" y="7"/>
                    <a:pt x="16" y="4"/>
                    <a:pt x="19" y="3"/>
                  </a:cubicBezTo>
                  <a:cubicBezTo>
                    <a:pt x="21" y="2"/>
                    <a:pt x="20" y="0"/>
                    <a:pt x="18" y="2"/>
                  </a:cubicBezTo>
                  <a:cubicBezTo>
                    <a:pt x="17" y="3"/>
                    <a:pt x="12" y="5"/>
                    <a:pt x="7" y="5"/>
                  </a:cubicBezTo>
                  <a:cubicBezTo>
                    <a:pt x="2" y="5"/>
                    <a:pt x="0" y="9"/>
                    <a:pt x="3" y="11"/>
                  </a:cubicBezTo>
                  <a:cubicBezTo>
                    <a:pt x="8" y="13"/>
                    <a:pt x="14" y="10"/>
                    <a:pt x="14" y="8"/>
                  </a:cubicBezTo>
                  <a:close/>
                </a:path>
              </a:pathLst>
            </a:custGeom>
            <a:grpFill/>
            <a:ln w="9525" cap="flat">
              <a:solidFill>
                <a:schemeClr val="bg1">
                  <a:lumMod val="85000"/>
                </a:schemeClr>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2400" dirty="0"/>
            </a:p>
          </p:txBody>
        </p:sp>
        <p:sp>
          <p:nvSpPr>
            <p:cNvPr id="163" name="Freeform 134">
              <a:extLst>
                <a:ext uri="{FF2B5EF4-FFF2-40B4-BE49-F238E27FC236}">
                  <a16:creationId xmlns:a16="http://schemas.microsoft.com/office/drawing/2014/main" id="{66B5215D-2C91-4BC2-AB6D-FADE9781D06A}"/>
                </a:ext>
              </a:extLst>
            </p:cNvPr>
            <p:cNvSpPr>
              <a:spLocks/>
            </p:cNvSpPr>
            <p:nvPr/>
          </p:nvSpPr>
          <p:spPr bwMode="auto">
            <a:xfrm>
              <a:off x="3860801" y="1481138"/>
              <a:ext cx="219075" cy="111125"/>
            </a:xfrm>
            <a:custGeom>
              <a:avLst/>
              <a:gdLst>
                <a:gd name="T0" fmla="*/ 73 w 87"/>
                <a:gd name="T1" fmla="*/ 31 h 44"/>
                <a:gd name="T2" fmla="*/ 79 w 87"/>
                <a:gd name="T3" fmla="*/ 26 h 44"/>
                <a:gd name="T4" fmla="*/ 86 w 87"/>
                <a:gd name="T5" fmla="*/ 20 h 44"/>
                <a:gd name="T6" fmla="*/ 81 w 87"/>
                <a:gd name="T7" fmla="*/ 14 h 44"/>
                <a:gd name="T8" fmla="*/ 77 w 87"/>
                <a:gd name="T9" fmla="*/ 10 h 44"/>
                <a:gd name="T10" fmla="*/ 76 w 87"/>
                <a:gd name="T11" fmla="*/ 5 h 44"/>
                <a:gd name="T12" fmla="*/ 70 w 87"/>
                <a:gd name="T13" fmla="*/ 5 h 44"/>
                <a:gd name="T14" fmla="*/ 62 w 87"/>
                <a:gd name="T15" fmla="*/ 1 h 44"/>
                <a:gd name="T16" fmla="*/ 61 w 87"/>
                <a:gd name="T17" fmla="*/ 6 h 44"/>
                <a:gd name="T18" fmla="*/ 57 w 87"/>
                <a:gd name="T19" fmla="*/ 7 h 44"/>
                <a:gd name="T20" fmla="*/ 53 w 87"/>
                <a:gd name="T21" fmla="*/ 7 h 44"/>
                <a:gd name="T22" fmla="*/ 49 w 87"/>
                <a:gd name="T23" fmla="*/ 7 h 44"/>
                <a:gd name="T24" fmla="*/ 45 w 87"/>
                <a:gd name="T25" fmla="*/ 6 h 44"/>
                <a:gd name="T26" fmla="*/ 39 w 87"/>
                <a:gd name="T27" fmla="*/ 10 h 44"/>
                <a:gd name="T28" fmla="*/ 36 w 87"/>
                <a:gd name="T29" fmla="*/ 8 h 44"/>
                <a:gd name="T30" fmla="*/ 32 w 87"/>
                <a:gd name="T31" fmla="*/ 11 h 44"/>
                <a:gd name="T32" fmla="*/ 31 w 87"/>
                <a:gd name="T33" fmla="*/ 14 h 44"/>
                <a:gd name="T34" fmla="*/ 26 w 87"/>
                <a:gd name="T35" fmla="*/ 17 h 44"/>
                <a:gd name="T36" fmla="*/ 24 w 87"/>
                <a:gd name="T37" fmla="*/ 10 h 44"/>
                <a:gd name="T38" fmla="*/ 12 w 87"/>
                <a:gd name="T39" fmla="*/ 2 h 44"/>
                <a:gd name="T40" fmla="*/ 13 w 87"/>
                <a:gd name="T41" fmla="*/ 7 h 44"/>
                <a:gd name="T42" fmla="*/ 10 w 87"/>
                <a:gd name="T43" fmla="*/ 6 h 44"/>
                <a:gd name="T44" fmla="*/ 5 w 87"/>
                <a:gd name="T45" fmla="*/ 8 h 44"/>
                <a:gd name="T46" fmla="*/ 1 w 87"/>
                <a:gd name="T47" fmla="*/ 14 h 44"/>
                <a:gd name="T48" fmla="*/ 8 w 87"/>
                <a:gd name="T49" fmla="*/ 16 h 44"/>
                <a:gd name="T50" fmla="*/ 18 w 87"/>
                <a:gd name="T51" fmla="*/ 16 h 44"/>
                <a:gd name="T52" fmla="*/ 17 w 87"/>
                <a:gd name="T53" fmla="*/ 20 h 44"/>
                <a:gd name="T54" fmla="*/ 12 w 87"/>
                <a:gd name="T55" fmla="*/ 22 h 44"/>
                <a:gd name="T56" fmla="*/ 3 w 87"/>
                <a:gd name="T57" fmla="*/ 24 h 44"/>
                <a:gd name="T58" fmla="*/ 15 w 87"/>
                <a:gd name="T59" fmla="*/ 25 h 44"/>
                <a:gd name="T60" fmla="*/ 18 w 87"/>
                <a:gd name="T61" fmla="*/ 28 h 44"/>
                <a:gd name="T62" fmla="*/ 20 w 87"/>
                <a:gd name="T63" fmla="*/ 30 h 44"/>
                <a:gd name="T64" fmla="*/ 17 w 87"/>
                <a:gd name="T65" fmla="*/ 34 h 44"/>
                <a:gd name="T66" fmla="*/ 13 w 87"/>
                <a:gd name="T67" fmla="*/ 37 h 44"/>
                <a:gd name="T68" fmla="*/ 24 w 87"/>
                <a:gd name="T69" fmla="*/ 36 h 44"/>
                <a:gd name="T70" fmla="*/ 38 w 87"/>
                <a:gd name="T71" fmla="*/ 42 h 44"/>
                <a:gd name="T72" fmla="*/ 52 w 87"/>
                <a:gd name="T73" fmla="*/ 39 h 44"/>
                <a:gd name="T74" fmla="*/ 62 w 87"/>
                <a:gd name="T75" fmla="*/ 35 h 44"/>
                <a:gd name="T76" fmla="*/ 73 w 87"/>
                <a:gd name="T77" fmla="*/ 31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7" h="44">
                  <a:moveTo>
                    <a:pt x="73" y="31"/>
                  </a:moveTo>
                  <a:cubicBezTo>
                    <a:pt x="78" y="31"/>
                    <a:pt x="77" y="26"/>
                    <a:pt x="79" y="26"/>
                  </a:cubicBezTo>
                  <a:cubicBezTo>
                    <a:pt x="81" y="26"/>
                    <a:pt x="84" y="23"/>
                    <a:pt x="86" y="20"/>
                  </a:cubicBezTo>
                  <a:cubicBezTo>
                    <a:pt x="87" y="18"/>
                    <a:pt x="84" y="14"/>
                    <a:pt x="81" y="14"/>
                  </a:cubicBezTo>
                  <a:cubicBezTo>
                    <a:pt x="79" y="14"/>
                    <a:pt x="76" y="11"/>
                    <a:pt x="77" y="10"/>
                  </a:cubicBezTo>
                  <a:cubicBezTo>
                    <a:pt x="78" y="8"/>
                    <a:pt x="75" y="6"/>
                    <a:pt x="76" y="5"/>
                  </a:cubicBezTo>
                  <a:cubicBezTo>
                    <a:pt x="76" y="3"/>
                    <a:pt x="72" y="5"/>
                    <a:pt x="70" y="5"/>
                  </a:cubicBezTo>
                  <a:cubicBezTo>
                    <a:pt x="68" y="6"/>
                    <a:pt x="64" y="0"/>
                    <a:pt x="62" y="1"/>
                  </a:cubicBezTo>
                  <a:cubicBezTo>
                    <a:pt x="61" y="2"/>
                    <a:pt x="62" y="5"/>
                    <a:pt x="61" y="6"/>
                  </a:cubicBezTo>
                  <a:cubicBezTo>
                    <a:pt x="61" y="8"/>
                    <a:pt x="57" y="5"/>
                    <a:pt x="57" y="7"/>
                  </a:cubicBezTo>
                  <a:cubicBezTo>
                    <a:pt x="57" y="8"/>
                    <a:pt x="55" y="8"/>
                    <a:pt x="53" y="7"/>
                  </a:cubicBezTo>
                  <a:cubicBezTo>
                    <a:pt x="52" y="5"/>
                    <a:pt x="49" y="6"/>
                    <a:pt x="49" y="7"/>
                  </a:cubicBezTo>
                  <a:cubicBezTo>
                    <a:pt x="49" y="9"/>
                    <a:pt x="47" y="8"/>
                    <a:pt x="45" y="6"/>
                  </a:cubicBezTo>
                  <a:cubicBezTo>
                    <a:pt x="42" y="4"/>
                    <a:pt x="39" y="8"/>
                    <a:pt x="39" y="10"/>
                  </a:cubicBezTo>
                  <a:cubicBezTo>
                    <a:pt x="40" y="11"/>
                    <a:pt x="38" y="12"/>
                    <a:pt x="36" y="8"/>
                  </a:cubicBezTo>
                  <a:cubicBezTo>
                    <a:pt x="34" y="4"/>
                    <a:pt x="31" y="8"/>
                    <a:pt x="32" y="11"/>
                  </a:cubicBezTo>
                  <a:cubicBezTo>
                    <a:pt x="34" y="13"/>
                    <a:pt x="33" y="15"/>
                    <a:pt x="31" y="14"/>
                  </a:cubicBezTo>
                  <a:cubicBezTo>
                    <a:pt x="30" y="13"/>
                    <a:pt x="27" y="15"/>
                    <a:pt x="26" y="17"/>
                  </a:cubicBezTo>
                  <a:cubicBezTo>
                    <a:pt x="25" y="18"/>
                    <a:pt x="21" y="12"/>
                    <a:pt x="24" y="10"/>
                  </a:cubicBezTo>
                  <a:cubicBezTo>
                    <a:pt x="27" y="9"/>
                    <a:pt x="15" y="2"/>
                    <a:pt x="12" y="2"/>
                  </a:cubicBezTo>
                  <a:cubicBezTo>
                    <a:pt x="8" y="2"/>
                    <a:pt x="11" y="5"/>
                    <a:pt x="13" y="7"/>
                  </a:cubicBezTo>
                  <a:cubicBezTo>
                    <a:pt x="15" y="8"/>
                    <a:pt x="11" y="8"/>
                    <a:pt x="10" y="6"/>
                  </a:cubicBezTo>
                  <a:cubicBezTo>
                    <a:pt x="9" y="5"/>
                    <a:pt x="6" y="6"/>
                    <a:pt x="5" y="8"/>
                  </a:cubicBezTo>
                  <a:cubicBezTo>
                    <a:pt x="3" y="11"/>
                    <a:pt x="1" y="12"/>
                    <a:pt x="1" y="14"/>
                  </a:cubicBezTo>
                  <a:cubicBezTo>
                    <a:pt x="0" y="15"/>
                    <a:pt x="5" y="17"/>
                    <a:pt x="8" y="16"/>
                  </a:cubicBezTo>
                  <a:cubicBezTo>
                    <a:pt x="12" y="14"/>
                    <a:pt x="16" y="14"/>
                    <a:pt x="18" y="16"/>
                  </a:cubicBezTo>
                  <a:cubicBezTo>
                    <a:pt x="20" y="17"/>
                    <a:pt x="15" y="18"/>
                    <a:pt x="17" y="20"/>
                  </a:cubicBezTo>
                  <a:cubicBezTo>
                    <a:pt x="19" y="21"/>
                    <a:pt x="17" y="22"/>
                    <a:pt x="12" y="22"/>
                  </a:cubicBezTo>
                  <a:cubicBezTo>
                    <a:pt x="8" y="21"/>
                    <a:pt x="2" y="23"/>
                    <a:pt x="3" y="24"/>
                  </a:cubicBezTo>
                  <a:cubicBezTo>
                    <a:pt x="4" y="26"/>
                    <a:pt x="15" y="23"/>
                    <a:pt x="15" y="25"/>
                  </a:cubicBezTo>
                  <a:cubicBezTo>
                    <a:pt x="15" y="26"/>
                    <a:pt x="15" y="29"/>
                    <a:pt x="18" y="28"/>
                  </a:cubicBezTo>
                  <a:cubicBezTo>
                    <a:pt x="21" y="26"/>
                    <a:pt x="19" y="30"/>
                    <a:pt x="20" y="30"/>
                  </a:cubicBezTo>
                  <a:cubicBezTo>
                    <a:pt x="22" y="31"/>
                    <a:pt x="21" y="34"/>
                    <a:pt x="17" y="34"/>
                  </a:cubicBezTo>
                  <a:cubicBezTo>
                    <a:pt x="14" y="34"/>
                    <a:pt x="12" y="35"/>
                    <a:pt x="13" y="37"/>
                  </a:cubicBezTo>
                  <a:cubicBezTo>
                    <a:pt x="15" y="39"/>
                    <a:pt x="20" y="37"/>
                    <a:pt x="24" y="36"/>
                  </a:cubicBezTo>
                  <a:cubicBezTo>
                    <a:pt x="28" y="35"/>
                    <a:pt x="33" y="40"/>
                    <a:pt x="38" y="42"/>
                  </a:cubicBezTo>
                  <a:cubicBezTo>
                    <a:pt x="43" y="44"/>
                    <a:pt x="51" y="41"/>
                    <a:pt x="52" y="39"/>
                  </a:cubicBezTo>
                  <a:cubicBezTo>
                    <a:pt x="53" y="36"/>
                    <a:pt x="60" y="37"/>
                    <a:pt x="62" y="35"/>
                  </a:cubicBezTo>
                  <a:cubicBezTo>
                    <a:pt x="65" y="34"/>
                    <a:pt x="68" y="32"/>
                    <a:pt x="73" y="31"/>
                  </a:cubicBezTo>
                  <a:close/>
                </a:path>
              </a:pathLst>
            </a:custGeom>
            <a:grpFill/>
            <a:ln w="9525" cap="flat">
              <a:solidFill>
                <a:schemeClr val="bg1">
                  <a:lumMod val="85000"/>
                </a:schemeClr>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2400" dirty="0"/>
            </a:p>
          </p:txBody>
        </p:sp>
        <p:sp>
          <p:nvSpPr>
            <p:cNvPr id="164" name="Freeform 135">
              <a:extLst>
                <a:ext uri="{FF2B5EF4-FFF2-40B4-BE49-F238E27FC236}">
                  <a16:creationId xmlns:a16="http://schemas.microsoft.com/office/drawing/2014/main" id="{055AC4D4-8395-4EA7-B832-23DF9224E86E}"/>
                </a:ext>
              </a:extLst>
            </p:cNvPr>
            <p:cNvSpPr>
              <a:spLocks/>
            </p:cNvSpPr>
            <p:nvPr/>
          </p:nvSpPr>
          <p:spPr bwMode="auto">
            <a:xfrm>
              <a:off x="4140201" y="1836738"/>
              <a:ext cx="92075" cy="103188"/>
            </a:xfrm>
            <a:custGeom>
              <a:avLst/>
              <a:gdLst>
                <a:gd name="T0" fmla="*/ 33 w 37"/>
                <a:gd name="T1" fmla="*/ 13 h 41"/>
                <a:gd name="T2" fmla="*/ 30 w 37"/>
                <a:gd name="T3" fmla="*/ 11 h 41"/>
                <a:gd name="T4" fmla="*/ 25 w 37"/>
                <a:gd name="T5" fmla="*/ 12 h 41"/>
                <a:gd name="T6" fmla="*/ 20 w 37"/>
                <a:gd name="T7" fmla="*/ 11 h 41"/>
                <a:gd name="T8" fmla="*/ 22 w 37"/>
                <a:gd name="T9" fmla="*/ 6 h 41"/>
                <a:gd name="T10" fmla="*/ 24 w 37"/>
                <a:gd name="T11" fmla="*/ 2 h 41"/>
                <a:gd name="T12" fmla="*/ 23 w 37"/>
                <a:gd name="T13" fmla="*/ 1 h 41"/>
                <a:gd name="T14" fmla="*/ 15 w 37"/>
                <a:gd name="T15" fmla="*/ 3 h 41"/>
                <a:gd name="T16" fmla="*/ 19 w 37"/>
                <a:gd name="T17" fmla="*/ 7 h 41"/>
                <a:gd name="T18" fmla="*/ 13 w 37"/>
                <a:gd name="T19" fmla="*/ 10 h 41"/>
                <a:gd name="T20" fmla="*/ 4 w 37"/>
                <a:gd name="T21" fmla="*/ 10 h 41"/>
                <a:gd name="T22" fmla="*/ 5 w 37"/>
                <a:gd name="T23" fmla="*/ 16 h 41"/>
                <a:gd name="T24" fmla="*/ 9 w 37"/>
                <a:gd name="T25" fmla="*/ 22 h 41"/>
                <a:gd name="T26" fmla="*/ 7 w 37"/>
                <a:gd name="T27" fmla="*/ 29 h 41"/>
                <a:gd name="T28" fmla="*/ 1 w 37"/>
                <a:gd name="T29" fmla="*/ 34 h 41"/>
                <a:gd name="T30" fmla="*/ 9 w 37"/>
                <a:gd name="T31" fmla="*/ 41 h 41"/>
                <a:gd name="T32" fmla="*/ 23 w 37"/>
                <a:gd name="T33" fmla="*/ 35 h 41"/>
                <a:gd name="T34" fmla="*/ 33 w 37"/>
                <a:gd name="T35" fmla="*/ 33 h 41"/>
                <a:gd name="T36" fmla="*/ 33 w 37"/>
                <a:gd name="T37" fmla="*/ 14 h 41"/>
                <a:gd name="T38" fmla="*/ 33 w 37"/>
                <a:gd name="T39" fmla="*/ 13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7" h="41">
                  <a:moveTo>
                    <a:pt x="33" y="13"/>
                  </a:moveTo>
                  <a:cubicBezTo>
                    <a:pt x="32" y="12"/>
                    <a:pt x="31" y="11"/>
                    <a:pt x="30" y="11"/>
                  </a:cubicBezTo>
                  <a:cubicBezTo>
                    <a:pt x="27" y="7"/>
                    <a:pt x="26" y="10"/>
                    <a:pt x="25" y="12"/>
                  </a:cubicBezTo>
                  <a:cubicBezTo>
                    <a:pt x="25" y="14"/>
                    <a:pt x="22" y="11"/>
                    <a:pt x="20" y="11"/>
                  </a:cubicBezTo>
                  <a:cubicBezTo>
                    <a:pt x="19" y="11"/>
                    <a:pt x="21" y="7"/>
                    <a:pt x="22" y="6"/>
                  </a:cubicBezTo>
                  <a:cubicBezTo>
                    <a:pt x="23" y="6"/>
                    <a:pt x="24" y="4"/>
                    <a:pt x="24" y="2"/>
                  </a:cubicBezTo>
                  <a:cubicBezTo>
                    <a:pt x="24" y="2"/>
                    <a:pt x="24" y="2"/>
                    <a:pt x="23" y="1"/>
                  </a:cubicBezTo>
                  <a:cubicBezTo>
                    <a:pt x="20" y="0"/>
                    <a:pt x="15" y="0"/>
                    <a:pt x="15" y="3"/>
                  </a:cubicBezTo>
                  <a:cubicBezTo>
                    <a:pt x="15" y="6"/>
                    <a:pt x="19" y="5"/>
                    <a:pt x="19" y="7"/>
                  </a:cubicBezTo>
                  <a:cubicBezTo>
                    <a:pt x="19" y="9"/>
                    <a:pt x="15" y="8"/>
                    <a:pt x="13" y="10"/>
                  </a:cubicBezTo>
                  <a:cubicBezTo>
                    <a:pt x="10" y="12"/>
                    <a:pt x="7" y="9"/>
                    <a:pt x="4" y="10"/>
                  </a:cubicBezTo>
                  <a:cubicBezTo>
                    <a:pt x="1" y="12"/>
                    <a:pt x="7" y="13"/>
                    <a:pt x="5" y="16"/>
                  </a:cubicBezTo>
                  <a:cubicBezTo>
                    <a:pt x="3" y="19"/>
                    <a:pt x="5" y="19"/>
                    <a:pt x="9" y="22"/>
                  </a:cubicBezTo>
                  <a:cubicBezTo>
                    <a:pt x="12" y="25"/>
                    <a:pt x="7" y="26"/>
                    <a:pt x="7" y="29"/>
                  </a:cubicBezTo>
                  <a:cubicBezTo>
                    <a:pt x="7" y="32"/>
                    <a:pt x="2" y="32"/>
                    <a:pt x="1" y="34"/>
                  </a:cubicBezTo>
                  <a:cubicBezTo>
                    <a:pt x="0" y="36"/>
                    <a:pt x="5" y="41"/>
                    <a:pt x="9" y="41"/>
                  </a:cubicBezTo>
                  <a:cubicBezTo>
                    <a:pt x="12" y="41"/>
                    <a:pt x="19" y="39"/>
                    <a:pt x="23" y="35"/>
                  </a:cubicBezTo>
                  <a:cubicBezTo>
                    <a:pt x="27" y="31"/>
                    <a:pt x="29" y="35"/>
                    <a:pt x="33" y="33"/>
                  </a:cubicBezTo>
                  <a:cubicBezTo>
                    <a:pt x="37" y="31"/>
                    <a:pt x="34" y="17"/>
                    <a:pt x="33" y="14"/>
                  </a:cubicBezTo>
                  <a:cubicBezTo>
                    <a:pt x="33" y="14"/>
                    <a:pt x="33" y="13"/>
                    <a:pt x="33" y="13"/>
                  </a:cubicBezTo>
                  <a:close/>
                </a:path>
              </a:pathLst>
            </a:custGeom>
            <a:grpFill/>
            <a:ln w="9525" cap="flat">
              <a:solidFill>
                <a:schemeClr val="bg1">
                  <a:lumMod val="85000"/>
                </a:schemeClr>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2400" dirty="0"/>
            </a:p>
          </p:txBody>
        </p:sp>
        <p:sp>
          <p:nvSpPr>
            <p:cNvPr id="165" name="Freeform 136">
              <a:extLst>
                <a:ext uri="{FF2B5EF4-FFF2-40B4-BE49-F238E27FC236}">
                  <a16:creationId xmlns:a16="http://schemas.microsoft.com/office/drawing/2014/main" id="{C7C6CDD8-B4FD-4B00-993C-F0795AAFF67E}"/>
                </a:ext>
              </a:extLst>
            </p:cNvPr>
            <p:cNvSpPr>
              <a:spLocks noEditPoints="1"/>
            </p:cNvSpPr>
            <p:nvPr/>
          </p:nvSpPr>
          <p:spPr bwMode="auto">
            <a:xfrm>
              <a:off x="4187826" y="1670050"/>
              <a:ext cx="203200" cy="312738"/>
            </a:xfrm>
            <a:custGeom>
              <a:avLst/>
              <a:gdLst>
                <a:gd name="T0" fmla="*/ 5 w 81"/>
                <a:gd name="T1" fmla="*/ 68 h 124"/>
                <a:gd name="T2" fmla="*/ 1 w 81"/>
                <a:gd name="T3" fmla="*/ 77 h 124"/>
                <a:gd name="T4" fmla="*/ 11 w 81"/>
                <a:gd name="T5" fmla="*/ 77 h 124"/>
                <a:gd name="T6" fmla="*/ 20 w 81"/>
                <a:gd name="T7" fmla="*/ 75 h 124"/>
                <a:gd name="T8" fmla="*/ 81 w 81"/>
                <a:gd name="T9" fmla="*/ 96 h 124"/>
                <a:gd name="T10" fmla="*/ 68 w 81"/>
                <a:gd name="T11" fmla="*/ 91 h 124"/>
                <a:gd name="T12" fmla="*/ 65 w 81"/>
                <a:gd name="T13" fmla="*/ 82 h 124"/>
                <a:gd name="T14" fmla="*/ 54 w 81"/>
                <a:gd name="T15" fmla="*/ 63 h 124"/>
                <a:gd name="T16" fmla="*/ 41 w 81"/>
                <a:gd name="T17" fmla="*/ 57 h 124"/>
                <a:gd name="T18" fmla="*/ 50 w 81"/>
                <a:gd name="T19" fmla="*/ 38 h 124"/>
                <a:gd name="T20" fmla="*/ 33 w 81"/>
                <a:gd name="T21" fmla="*/ 35 h 124"/>
                <a:gd name="T22" fmla="*/ 40 w 81"/>
                <a:gd name="T23" fmla="*/ 23 h 124"/>
                <a:gd name="T24" fmla="*/ 28 w 81"/>
                <a:gd name="T25" fmla="*/ 27 h 124"/>
                <a:gd name="T26" fmla="*/ 19 w 81"/>
                <a:gd name="T27" fmla="*/ 39 h 124"/>
                <a:gd name="T28" fmla="*/ 12 w 81"/>
                <a:gd name="T29" fmla="*/ 39 h 124"/>
                <a:gd name="T30" fmla="*/ 15 w 81"/>
                <a:gd name="T31" fmla="*/ 50 h 124"/>
                <a:gd name="T32" fmla="*/ 13 w 81"/>
                <a:gd name="T33" fmla="*/ 59 h 124"/>
                <a:gd name="T34" fmla="*/ 22 w 81"/>
                <a:gd name="T35" fmla="*/ 62 h 124"/>
                <a:gd name="T36" fmla="*/ 27 w 81"/>
                <a:gd name="T37" fmla="*/ 62 h 124"/>
                <a:gd name="T38" fmla="*/ 36 w 81"/>
                <a:gd name="T39" fmla="*/ 69 h 124"/>
                <a:gd name="T40" fmla="*/ 39 w 81"/>
                <a:gd name="T41" fmla="*/ 76 h 124"/>
                <a:gd name="T42" fmla="*/ 41 w 81"/>
                <a:gd name="T43" fmla="*/ 86 h 124"/>
                <a:gd name="T44" fmla="*/ 30 w 81"/>
                <a:gd name="T45" fmla="*/ 88 h 124"/>
                <a:gd name="T46" fmla="*/ 32 w 81"/>
                <a:gd name="T47" fmla="*/ 96 h 124"/>
                <a:gd name="T48" fmla="*/ 28 w 81"/>
                <a:gd name="T49" fmla="*/ 105 h 124"/>
                <a:gd name="T50" fmla="*/ 41 w 81"/>
                <a:gd name="T51" fmla="*/ 107 h 124"/>
                <a:gd name="T52" fmla="*/ 33 w 81"/>
                <a:gd name="T53" fmla="*/ 110 h 124"/>
                <a:gd name="T54" fmla="*/ 28 w 81"/>
                <a:gd name="T55" fmla="*/ 119 h 124"/>
                <a:gd name="T56" fmla="*/ 38 w 81"/>
                <a:gd name="T57" fmla="*/ 117 h 124"/>
                <a:gd name="T58" fmla="*/ 50 w 81"/>
                <a:gd name="T59" fmla="*/ 114 h 124"/>
                <a:gd name="T60" fmla="*/ 66 w 81"/>
                <a:gd name="T61" fmla="*/ 114 h 124"/>
                <a:gd name="T62" fmla="*/ 73 w 81"/>
                <a:gd name="T63" fmla="*/ 108 h 124"/>
                <a:gd name="T64" fmla="*/ 81 w 81"/>
                <a:gd name="T65" fmla="*/ 96 h 124"/>
                <a:gd name="T66" fmla="*/ 14 w 81"/>
                <a:gd name="T67" fmla="*/ 29 h 124"/>
                <a:gd name="T68" fmla="*/ 55 w 81"/>
                <a:gd name="T69" fmla="*/ 10 h 124"/>
                <a:gd name="T70" fmla="*/ 55 w 81"/>
                <a:gd name="T71" fmla="*/ 10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1" h="124">
                  <a:moveTo>
                    <a:pt x="16" y="66"/>
                  </a:moveTo>
                  <a:cubicBezTo>
                    <a:pt x="12" y="63"/>
                    <a:pt x="9" y="68"/>
                    <a:pt x="5" y="68"/>
                  </a:cubicBezTo>
                  <a:cubicBezTo>
                    <a:pt x="5" y="70"/>
                    <a:pt x="4" y="72"/>
                    <a:pt x="3" y="72"/>
                  </a:cubicBezTo>
                  <a:cubicBezTo>
                    <a:pt x="2" y="73"/>
                    <a:pt x="0" y="77"/>
                    <a:pt x="1" y="77"/>
                  </a:cubicBezTo>
                  <a:cubicBezTo>
                    <a:pt x="3" y="77"/>
                    <a:pt x="6" y="80"/>
                    <a:pt x="6" y="78"/>
                  </a:cubicBezTo>
                  <a:cubicBezTo>
                    <a:pt x="7" y="76"/>
                    <a:pt x="8" y="73"/>
                    <a:pt x="11" y="77"/>
                  </a:cubicBezTo>
                  <a:cubicBezTo>
                    <a:pt x="12" y="77"/>
                    <a:pt x="13" y="78"/>
                    <a:pt x="14" y="79"/>
                  </a:cubicBezTo>
                  <a:cubicBezTo>
                    <a:pt x="14" y="77"/>
                    <a:pt x="18" y="77"/>
                    <a:pt x="20" y="75"/>
                  </a:cubicBezTo>
                  <a:cubicBezTo>
                    <a:pt x="22" y="73"/>
                    <a:pt x="19" y="69"/>
                    <a:pt x="16" y="66"/>
                  </a:cubicBezTo>
                  <a:close/>
                  <a:moveTo>
                    <a:pt x="81" y="96"/>
                  </a:moveTo>
                  <a:cubicBezTo>
                    <a:pt x="81" y="92"/>
                    <a:pt x="73" y="89"/>
                    <a:pt x="72" y="91"/>
                  </a:cubicBezTo>
                  <a:cubicBezTo>
                    <a:pt x="71" y="93"/>
                    <a:pt x="69" y="93"/>
                    <a:pt x="68" y="91"/>
                  </a:cubicBezTo>
                  <a:cubicBezTo>
                    <a:pt x="67" y="89"/>
                    <a:pt x="69" y="87"/>
                    <a:pt x="68" y="87"/>
                  </a:cubicBezTo>
                  <a:cubicBezTo>
                    <a:pt x="67" y="86"/>
                    <a:pt x="65" y="83"/>
                    <a:pt x="65" y="82"/>
                  </a:cubicBezTo>
                  <a:cubicBezTo>
                    <a:pt x="66" y="81"/>
                    <a:pt x="63" y="73"/>
                    <a:pt x="59" y="72"/>
                  </a:cubicBezTo>
                  <a:cubicBezTo>
                    <a:pt x="55" y="71"/>
                    <a:pt x="55" y="66"/>
                    <a:pt x="54" y="63"/>
                  </a:cubicBezTo>
                  <a:cubicBezTo>
                    <a:pt x="53" y="60"/>
                    <a:pt x="51" y="61"/>
                    <a:pt x="49" y="59"/>
                  </a:cubicBezTo>
                  <a:cubicBezTo>
                    <a:pt x="47" y="56"/>
                    <a:pt x="43" y="57"/>
                    <a:pt x="41" y="57"/>
                  </a:cubicBezTo>
                  <a:cubicBezTo>
                    <a:pt x="40" y="57"/>
                    <a:pt x="41" y="54"/>
                    <a:pt x="44" y="52"/>
                  </a:cubicBezTo>
                  <a:cubicBezTo>
                    <a:pt x="47" y="50"/>
                    <a:pt x="50" y="40"/>
                    <a:pt x="50" y="38"/>
                  </a:cubicBezTo>
                  <a:cubicBezTo>
                    <a:pt x="50" y="36"/>
                    <a:pt x="38" y="36"/>
                    <a:pt x="36" y="37"/>
                  </a:cubicBezTo>
                  <a:cubicBezTo>
                    <a:pt x="33" y="39"/>
                    <a:pt x="31" y="36"/>
                    <a:pt x="33" y="35"/>
                  </a:cubicBezTo>
                  <a:cubicBezTo>
                    <a:pt x="35" y="34"/>
                    <a:pt x="39" y="30"/>
                    <a:pt x="39" y="28"/>
                  </a:cubicBezTo>
                  <a:cubicBezTo>
                    <a:pt x="39" y="26"/>
                    <a:pt x="42" y="25"/>
                    <a:pt x="40" y="23"/>
                  </a:cubicBezTo>
                  <a:cubicBezTo>
                    <a:pt x="38" y="22"/>
                    <a:pt x="38" y="25"/>
                    <a:pt x="37" y="27"/>
                  </a:cubicBezTo>
                  <a:cubicBezTo>
                    <a:pt x="35" y="28"/>
                    <a:pt x="32" y="27"/>
                    <a:pt x="28" y="27"/>
                  </a:cubicBezTo>
                  <a:cubicBezTo>
                    <a:pt x="24" y="26"/>
                    <a:pt x="23" y="31"/>
                    <a:pt x="23" y="33"/>
                  </a:cubicBezTo>
                  <a:cubicBezTo>
                    <a:pt x="23" y="36"/>
                    <a:pt x="19" y="37"/>
                    <a:pt x="19" y="39"/>
                  </a:cubicBezTo>
                  <a:cubicBezTo>
                    <a:pt x="20" y="41"/>
                    <a:pt x="18" y="42"/>
                    <a:pt x="17" y="41"/>
                  </a:cubicBezTo>
                  <a:cubicBezTo>
                    <a:pt x="16" y="40"/>
                    <a:pt x="15" y="38"/>
                    <a:pt x="12" y="39"/>
                  </a:cubicBezTo>
                  <a:cubicBezTo>
                    <a:pt x="10" y="41"/>
                    <a:pt x="15" y="44"/>
                    <a:pt x="18" y="44"/>
                  </a:cubicBezTo>
                  <a:cubicBezTo>
                    <a:pt x="21" y="45"/>
                    <a:pt x="16" y="47"/>
                    <a:pt x="15" y="50"/>
                  </a:cubicBezTo>
                  <a:cubicBezTo>
                    <a:pt x="15" y="53"/>
                    <a:pt x="19" y="52"/>
                    <a:pt x="20" y="54"/>
                  </a:cubicBezTo>
                  <a:cubicBezTo>
                    <a:pt x="20" y="57"/>
                    <a:pt x="13" y="57"/>
                    <a:pt x="13" y="59"/>
                  </a:cubicBezTo>
                  <a:cubicBezTo>
                    <a:pt x="13" y="62"/>
                    <a:pt x="17" y="58"/>
                    <a:pt x="19" y="57"/>
                  </a:cubicBezTo>
                  <a:cubicBezTo>
                    <a:pt x="20" y="56"/>
                    <a:pt x="18" y="63"/>
                    <a:pt x="22" y="62"/>
                  </a:cubicBezTo>
                  <a:cubicBezTo>
                    <a:pt x="26" y="62"/>
                    <a:pt x="25" y="56"/>
                    <a:pt x="27" y="56"/>
                  </a:cubicBezTo>
                  <a:cubicBezTo>
                    <a:pt x="28" y="56"/>
                    <a:pt x="26" y="59"/>
                    <a:pt x="27" y="62"/>
                  </a:cubicBezTo>
                  <a:cubicBezTo>
                    <a:pt x="28" y="64"/>
                    <a:pt x="24" y="68"/>
                    <a:pt x="24" y="70"/>
                  </a:cubicBezTo>
                  <a:cubicBezTo>
                    <a:pt x="25" y="71"/>
                    <a:pt x="33" y="71"/>
                    <a:pt x="36" y="69"/>
                  </a:cubicBezTo>
                  <a:cubicBezTo>
                    <a:pt x="39" y="66"/>
                    <a:pt x="40" y="69"/>
                    <a:pt x="38" y="71"/>
                  </a:cubicBezTo>
                  <a:cubicBezTo>
                    <a:pt x="36" y="73"/>
                    <a:pt x="37" y="75"/>
                    <a:pt x="39" y="76"/>
                  </a:cubicBezTo>
                  <a:cubicBezTo>
                    <a:pt x="42" y="77"/>
                    <a:pt x="42" y="77"/>
                    <a:pt x="41" y="79"/>
                  </a:cubicBezTo>
                  <a:cubicBezTo>
                    <a:pt x="40" y="81"/>
                    <a:pt x="41" y="84"/>
                    <a:pt x="41" y="86"/>
                  </a:cubicBezTo>
                  <a:cubicBezTo>
                    <a:pt x="40" y="88"/>
                    <a:pt x="33" y="88"/>
                    <a:pt x="33" y="87"/>
                  </a:cubicBezTo>
                  <a:cubicBezTo>
                    <a:pt x="32" y="85"/>
                    <a:pt x="29" y="86"/>
                    <a:pt x="30" y="88"/>
                  </a:cubicBezTo>
                  <a:cubicBezTo>
                    <a:pt x="31" y="89"/>
                    <a:pt x="27" y="91"/>
                    <a:pt x="28" y="93"/>
                  </a:cubicBezTo>
                  <a:cubicBezTo>
                    <a:pt x="28" y="94"/>
                    <a:pt x="32" y="94"/>
                    <a:pt x="32" y="96"/>
                  </a:cubicBezTo>
                  <a:cubicBezTo>
                    <a:pt x="32" y="98"/>
                    <a:pt x="29" y="100"/>
                    <a:pt x="25" y="101"/>
                  </a:cubicBezTo>
                  <a:cubicBezTo>
                    <a:pt x="20" y="103"/>
                    <a:pt x="26" y="106"/>
                    <a:pt x="28" y="105"/>
                  </a:cubicBezTo>
                  <a:cubicBezTo>
                    <a:pt x="30" y="103"/>
                    <a:pt x="29" y="106"/>
                    <a:pt x="33" y="106"/>
                  </a:cubicBezTo>
                  <a:cubicBezTo>
                    <a:pt x="36" y="106"/>
                    <a:pt x="37" y="108"/>
                    <a:pt x="41" y="107"/>
                  </a:cubicBezTo>
                  <a:cubicBezTo>
                    <a:pt x="44" y="106"/>
                    <a:pt x="44" y="107"/>
                    <a:pt x="42" y="109"/>
                  </a:cubicBezTo>
                  <a:cubicBezTo>
                    <a:pt x="39" y="111"/>
                    <a:pt x="35" y="109"/>
                    <a:pt x="33" y="110"/>
                  </a:cubicBezTo>
                  <a:cubicBezTo>
                    <a:pt x="30" y="111"/>
                    <a:pt x="21" y="121"/>
                    <a:pt x="23" y="123"/>
                  </a:cubicBezTo>
                  <a:cubicBezTo>
                    <a:pt x="24" y="124"/>
                    <a:pt x="25" y="121"/>
                    <a:pt x="28" y="119"/>
                  </a:cubicBezTo>
                  <a:cubicBezTo>
                    <a:pt x="32" y="118"/>
                    <a:pt x="32" y="120"/>
                    <a:pt x="34" y="121"/>
                  </a:cubicBezTo>
                  <a:cubicBezTo>
                    <a:pt x="36" y="121"/>
                    <a:pt x="36" y="117"/>
                    <a:pt x="38" y="117"/>
                  </a:cubicBezTo>
                  <a:cubicBezTo>
                    <a:pt x="40" y="117"/>
                    <a:pt x="41" y="116"/>
                    <a:pt x="44" y="116"/>
                  </a:cubicBezTo>
                  <a:cubicBezTo>
                    <a:pt x="47" y="117"/>
                    <a:pt x="49" y="116"/>
                    <a:pt x="50" y="114"/>
                  </a:cubicBezTo>
                  <a:cubicBezTo>
                    <a:pt x="52" y="113"/>
                    <a:pt x="55" y="117"/>
                    <a:pt x="57" y="116"/>
                  </a:cubicBezTo>
                  <a:cubicBezTo>
                    <a:pt x="58" y="115"/>
                    <a:pt x="63" y="114"/>
                    <a:pt x="66" y="114"/>
                  </a:cubicBezTo>
                  <a:cubicBezTo>
                    <a:pt x="68" y="114"/>
                    <a:pt x="75" y="111"/>
                    <a:pt x="77" y="110"/>
                  </a:cubicBezTo>
                  <a:cubicBezTo>
                    <a:pt x="79" y="108"/>
                    <a:pt x="76" y="108"/>
                    <a:pt x="73" y="108"/>
                  </a:cubicBezTo>
                  <a:cubicBezTo>
                    <a:pt x="71" y="108"/>
                    <a:pt x="71" y="106"/>
                    <a:pt x="74" y="103"/>
                  </a:cubicBezTo>
                  <a:cubicBezTo>
                    <a:pt x="76" y="101"/>
                    <a:pt x="80" y="99"/>
                    <a:pt x="81" y="96"/>
                  </a:cubicBezTo>
                  <a:close/>
                  <a:moveTo>
                    <a:pt x="9" y="36"/>
                  </a:moveTo>
                  <a:cubicBezTo>
                    <a:pt x="12" y="36"/>
                    <a:pt x="16" y="30"/>
                    <a:pt x="14" y="29"/>
                  </a:cubicBezTo>
                  <a:cubicBezTo>
                    <a:pt x="13" y="27"/>
                    <a:pt x="7" y="36"/>
                    <a:pt x="9" y="36"/>
                  </a:cubicBezTo>
                  <a:close/>
                  <a:moveTo>
                    <a:pt x="55" y="10"/>
                  </a:moveTo>
                  <a:cubicBezTo>
                    <a:pt x="57" y="8"/>
                    <a:pt x="59" y="0"/>
                    <a:pt x="56" y="1"/>
                  </a:cubicBezTo>
                  <a:cubicBezTo>
                    <a:pt x="53" y="2"/>
                    <a:pt x="54" y="11"/>
                    <a:pt x="55" y="10"/>
                  </a:cubicBezTo>
                  <a:close/>
                </a:path>
              </a:pathLst>
            </a:custGeom>
            <a:grpFill/>
            <a:ln w="9525" cap="flat">
              <a:solidFill>
                <a:schemeClr val="bg1">
                  <a:lumMod val="85000"/>
                </a:schemeClr>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2400" dirty="0"/>
            </a:p>
          </p:txBody>
        </p:sp>
        <p:sp>
          <p:nvSpPr>
            <p:cNvPr id="166" name="Freeform 137">
              <a:extLst>
                <a:ext uri="{FF2B5EF4-FFF2-40B4-BE49-F238E27FC236}">
                  <a16:creationId xmlns:a16="http://schemas.microsoft.com/office/drawing/2014/main" id="{85A0AE0A-9BE4-4D68-AE2A-0F380FFF00F6}"/>
                </a:ext>
              </a:extLst>
            </p:cNvPr>
            <p:cNvSpPr>
              <a:spLocks noEditPoints="1"/>
            </p:cNvSpPr>
            <p:nvPr/>
          </p:nvSpPr>
          <p:spPr bwMode="auto">
            <a:xfrm>
              <a:off x="4187826" y="1670050"/>
              <a:ext cx="203200" cy="312738"/>
            </a:xfrm>
            <a:custGeom>
              <a:avLst/>
              <a:gdLst>
                <a:gd name="T0" fmla="*/ 5 w 81"/>
                <a:gd name="T1" fmla="*/ 68 h 124"/>
                <a:gd name="T2" fmla="*/ 1 w 81"/>
                <a:gd name="T3" fmla="*/ 77 h 124"/>
                <a:gd name="T4" fmla="*/ 11 w 81"/>
                <a:gd name="T5" fmla="*/ 77 h 124"/>
                <a:gd name="T6" fmla="*/ 20 w 81"/>
                <a:gd name="T7" fmla="*/ 75 h 124"/>
                <a:gd name="T8" fmla="*/ 81 w 81"/>
                <a:gd name="T9" fmla="*/ 96 h 124"/>
                <a:gd name="T10" fmla="*/ 68 w 81"/>
                <a:gd name="T11" fmla="*/ 91 h 124"/>
                <a:gd name="T12" fmla="*/ 65 w 81"/>
                <a:gd name="T13" fmla="*/ 82 h 124"/>
                <a:gd name="T14" fmla="*/ 54 w 81"/>
                <a:gd name="T15" fmla="*/ 63 h 124"/>
                <a:gd name="T16" fmla="*/ 41 w 81"/>
                <a:gd name="T17" fmla="*/ 57 h 124"/>
                <a:gd name="T18" fmla="*/ 50 w 81"/>
                <a:gd name="T19" fmla="*/ 38 h 124"/>
                <a:gd name="T20" fmla="*/ 33 w 81"/>
                <a:gd name="T21" fmla="*/ 35 h 124"/>
                <a:gd name="T22" fmla="*/ 40 w 81"/>
                <a:gd name="T23" fmla="*/ 23 h 124"/>
                <a:gd name="T24" fmla="*/ 28 w 81"/>
                <a:gd name="T25" fmla="*/ 27 h 124"/>
                <a:gd name="T26" fmla="*/ 19 w 81"/>
                <a:gd name="T27" fmla="*/ 39 h 124"/>
                <a:gd name="T28" fmla="*/ 12 w 81"/>
                <a:gd name="T29" fmla="*/ 39 h 124"/>
                <a:gd name="T30" fmla="*/ 15 w 81"/>
                <a:gd name="T31" fmla="*/ 50 h 124"/>
                <a:gd name="T32" fmla="*/ 13 w 81"/>
                <a:gd name="T33" fmla="*/ 59 h 124"/>
                <a:gd name="T34" fmla="*/ 22 w 81"/>
                <a:gd name="T35" fmla="*/ 62 h 124"/>
                <a:gd name="T36" fmla="*/ 27 w 81"/>
                <a:gd name="T37" fmla="*/ 62 h 124"/>
                <a:gd name="T38" fmla="*/ 36 w 81"/>
                <a:gd name="T39" fmla="*/ 69 h 124"/>
                <a:gd name="T40" fmla="*/ 39 w 81"/>
                <a:gd name="T41" fmla="*/ 76 h 124"/>
                <a:gd name="T42" fmla="*/ 41 w 81"/>
                <a:gd name="T43" fmla="*/ 86 h 124"/>
                <a:gd name="T44" fmla="*/ 30 w 81"/>
                <a:gd name="T45" fmla="*/ 88 h 124"/>
                <a:gd name="T46" fmla="*/ 32 w 81"/>
                <a:gd name="T47" fmla="*/ 96 h 124"/>
                <a:gd name="T48" fmla="*/ 28 w 81"/>
                <a:gd name="T49" fmla="*/ 105 h 124"/>
                <a:gd name="T50" fmla="*/ 41 w 81"/>
                <a:gd name="T51" fmla="*/ 107 h 124"/>
                <a:gd name="T52" fmla="*/ 33 w 81"/>
                <a:gd name="T53" fmla="*/ 110 h 124"/>
                <a:gd name="T54" fmla="*/ 28 w 81"/>
                <a:gd name="T55" fmla="*/ 119 h 124"/>
                <a:gd name="T56" fmla="*/ 38 w 81"/>
                <a:gd name="T57" fmla="*/ 117 h 124"/>
                <a:gd name="T58" fmla="*/ 50 w 81"/>
                <a:gd name="T59" fmla="*/ 114 h 124"/>
                <a:gd name="T60" fmla="*/ 66 w 81"/>
                <a:gd name="T61" fmla="*/ 114 h 124"/>
                <a:gd name="T62" fmla="*/ 73 w 81"/>
                <a:gd name="T63" fmla="*/ 108 h 124"/>
                <a:gd name="T64" fmla="*/ 81 w 81"/>
                <a:gd name="T65" fmla="*/ 96 h 124"/>
                <a:gd name="T66" fmla="*/ 14 w 81"/>
                <a:gd name="T67" fmla="*/ 29 h 124"/>
                <a:gd name="T68" fmla="*/ 55 w 81"/>
                <a:gd name="T69" fmla="*/ 10 h 124"/>
                <a:gd name="T70" fmla="*/ 55 w 81"/>
                <a:gd name="T71" fmla="*/ 10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1" h="124">
                  <a:moveTo>
                    <a:pt x="16" y="66"/>
                  </a:moveTo>
                  <a:cubicBezTo>
                    <a:pt x="12" y="63"/>
                    <a:pt x="9" y="68"/>
                    <a:pt x="5" y="68"/>
                  </a:cubicBezTo>
                  <a:cubicBezTo>
                    <a:pt x="5" y="70"/>
                    <a:pt x="4" y="72"/>
                    <a:pt x="3" y="72"/>
                  </a:cubicBezTo>
                  <a:cubicBezTo>
                    <a:pt x="2" y="73"/>
                    <a:pt x="0" y="77"/>
                    <a:pt x="1" y="77"/>
                  </a:cubicBezTo>
                  <a:cubicBezTo>
                    <a:pt x="3" y="77"/>
                    <a:pt x="6" y="80"/>
                    <a:pt x="6" y="78"/>
                  </a:cubicBezTo>
                  <a:cubicBezTo>
                    <a:pt x="7" y="76"/>
                    <a:pt x="8" y="73"/>
                    <a:pt x="11" y="77"/>
                  </a:cubicBezTo>
                  <a:cubicBezTo>
                    <a:pt x="12" y="77"/>
                    <a:pt x="13" y="78"/>
                    <a:pt x="14" y="79"/>
                  </a:cubicBezTo>
                  <a:cubicBezTo>
                    <a:pt x="14" y="77"/>
                    <a:pt x="18" y="77"/>
                    <a:pt x="20" y="75"/>
                  </a:cubicBezTo>
                  <a:cubicBezTo>
                    <a:pt x="22" y="73"/>
                    <a:pt x="19" y="69"/>
                    <a:pt x="16" y="66"/>
                  </a:cubicBezTo>
                  <a:close/>
                  <a:moveTo>
                    <a:pt x="81" y="96"/>
                  </a:moveTo>
                  <a:cubicBezTo>
                    <a:pt x="81" y="92"/>
                    <a:pt x="73" y="89"/>
                    <a:pt x="72" y="91"/>
                  </a:cubicBezTo>
                  <a:cubicBezTo>
                    <a:pt x="71" y="93"/>
                    <a:pt x="69" y="93"/>
                    <a:pt x="68" y="91"/>
                  </a:cubicBezTo>
                  <a:cubicBezTo>
                    <a:pt x="67" y="89"/>
                    <a:pt x="69" y="87"/>
                    <a:pt x="68" y="87"/>
                  </a:cubicBezTo>
                  <a:cubicBezTo>
                    <a:pt x="67" y="86"/>
                    <a:pt x="65" y="83"/>
                    <a:pt x="65" y="82"/>
                  </a:cubicBezTo>
                  <a:cubicBezTo>
                    <a:pt x="66" y="81"/>
                    <a:pt x="63" y="73"/>
                    <a:pt x="59" y="72"/>
                  </a:cubicBezTo>
                  <a:cubicBezTo>
                    <a:pt x="55" y="71"/>
                    <a:pt x="55" y="66"/>
                    <a:pt x="54" y="63"/>
                  </a:cubicBezTo>
                  <a:cubicBezTo>
                    <a:pt x="53" y="60"/>
                    <a:pt x="51" y="61"/>
                    <a:pt x="49" y="59"/>
                  </a:cubicBezTo>
                  <a:cubicBezTo>
                    <a:pt x="47" y="56"/>
                    <a:pt x="43" y="57"/>
                    <a:pt x="41" y="57"/>
                  </a:cubicBezTo>
                  <a:cubicBezTo>
                    <a:pt x="40" y="57"/>
                    <a:pt x="41" y="54"/>
                    <a:pt x="44" y="52"/>
                  </a:cubicBezTo>
                  <a:cubicBezTo>
                    <a:pt x="47" y="50"/>
                    <a:pt x="50" y="40"/>
                    <a:pt x="50" y="38"/>
                  </a:cubicBezTo>
                  <a:cubicBezTo>
                    <a:pt x="50" y="36"/>
                    <a:pt x="38" y="36"/>
                    <a:pt x="36" y="37"/>
                  </a:cubicBezTo>
                  <a:cubicBezTo>
                    <a:pt x="33" y="39"/>
                    <a:pt x="31" y="36"/>
                    <a:pt x="33" y="35"/>
                  </a:cubicBezTo>
                  <a:cubicBezTo>
                    <a:pt x="35" y="34"/>
                    <a:pt x="39" y="30"/>
                    <a:pt x="39" y="28"/>
                  </a:cubicBezTo>
                  <a:cubicBezTo>
                    <a:pt x="39" y="26"/>
                    <a:pt x="42" y="25"/>
                    <a:pt x="40" y="23"/>
                  </a:cubicBezTo>
                  <a:cubicBezTo>
                    <a:pt x="38" y="22"/>
                    <a:pt x="38" y="25"/>
                    <a:pt x="37" y="27"/>
                  </a:cubicBezTo>
                  <a:cubicBezTo>
                    <a:pt x="35" y="28"/>
                    <a:pt x="32" y="27"/>
                    <a:pt x="28" y="27"/>
                  </a:cubicBezTo>
                  <a:cubicBezTo>
                    <a:pt x="24" y="26"/>
                    <a:pt x="23" y="31"/>
                    <a:pt x="23" y="33"/>
                  </a:cubicBezTo>
                  <a:cubicBezTo>
                    <a:pt x="23" y="36"/>
                    <a:pt x="19" y="37"/>
                    <a:pt x="19" y="39"/>
                  </a:cubicBezTo>
                  <a:cubicBezTo>
                    <a:pt x="20" y="41"/>
                    <a:pt x="18" y="42"/>
                    <a:pt x="17" y="41"/>
                  </a:cubicBezTo>
                  <a:cubicBezTo>
                    <a:pt x="16" y="40"/>
                    <a:pt x="15" y="38"/>
                    <a:pt x="12" y="39"/>
                  </a:cubicBezTo>
                  <a:cubicBezTo>
                    <a:pt x="10" y="41"/>
                    <a:pt x="15" y="44"/>
                    <a:pt x="18" y="44"/>
                  </a:cubicBezTo>
                  <a:cubicBezTo>
                    <a:pt x="21" y="45"/>
                    <a:pt x="16" y="47"/>
                    <a:pt x="15" y="50"/>
                  </a:cubicBezTo>
                  <a:cubicBezTo>
                    <a:pt x="15" y="53"/>
                    <a:pt x="19" y="52"/>
                    <a:pt x="20" y="54"/>
                  </a:cubicBezTo>
                  <a:cubicBezTo>
                    <a:pt x="20" y="57"/>
                    <a:pt x="13" y="57"/>
                    <a:pt x="13" y="59"/>
                  </a:cubicBezTo>
                  <a:cubicBezTo>
                    <a:pt x="13" y="62"/>
                    <a:pt x="17" y="58"/>
                    <a:pt x="19" y="57"/>
                  </a:cubicBezTo>
                  <a:cubicBezTo>
                    <a:pt x="20" y="56"/>
                    <a:pt x="18" y="63"/>
                    <a:pt x="22" y="62"/>
                  </a:cubicBezTo>
                  <a:cubicBezTo>
                    <a:pt x="26" y="62"/>
                    <a:pt x="25" y="56"/>
                    <a:pt x="27" y="56"/>
                  </a:cubicBezTo>
                  <a:cubicBezTo>
                    <a:pt x="28" y="56"/>
                    <a:pt x="26" y="59"/>
                    <a:pt x="27" y="62"/>
                  </a:cubicBezTo>
                  <a:cubicBezTo>
                    <a:pt x="28" y="64"/>
                    <a:pt x="24" y="68"/>
                    <a:pt x="24" y="70"/>
                  </a:cubicBezTo>
                  <a:cubicBezTo>
                    <a:pt x="25" y="71"/>
                    <a:pt x="33" y="71"/>
                    <a:pt x="36" y="69"/>
                  </a:cubicBezTo>
                  <a:cubicBezTo>
                    <a:pt x="39" y="66"/>
                    <a:pt x="40" y="69"/>
                    <a:pt x="38" y="71"/>
                  </a:cubicBezTo>
                  <a:cubicBezTo>
                    <a:pt x="36" y="73"/>
                    <a:pt x="37" y="75"/>
                    <a:pt x="39" y="76"/>
                  </a:cubicBezTo>
                  <a:cubicBezTo>
                    <a:pt x="42" y="77"/>
                    <a:pt x="42" y="77"/>
                    <a:pt x="41" y="79"/>
                  </a:cubicBezTo>
                  <a:cubicBezTo>
                    <a:pt x="40" y="81"/>
                    <a:pt x="41" y="84"/>
                    <a:pt x="41" y="86"/>
                  </a:cubicBezTo>
                  <a:cubicBezTo>
                    <a:pt x="40" y="88"/>
                    <a:pt x="33" y="88"/>
                    <a:pt x="33" y="87"/>
                  </a:cubicBezTo>
                  <a:cubicBezTo>
                    <a:pt x="32" y="85"/>
                    <a:pt x="29" y="86"/>
                    <a:pt x="30" y="88"/>
                  </a:cubicBezTo>
                  <a:cubicBezTo>
                    <a:pt x="31" y="89"/>
                    <a:pt x="27" y="91"/>
                    <a:pt x="28" y="93"/>
                  </a:cubicBezTo>
                  <a:cubicBezTo>
                    <a:pt x="28" y="94"/>
                    <a:pt x="32" y="94"/>
                    <a:pt x="32" y="96"/>
                  </a:cubicBezTo>
                  <a:cubicBezTo>
                    <a:pt x="32" y="98"/>
                    <a:pt x="29" y="100"/>
                    <a:pt x="25" y="101"/>
                  </a:cubicBezTo>
                  <a:cubicBezTo>
                    <a:pt x="20" y="103"/>
                    <a:pt x="26" y="106"/>
                    <a:pt x="28" y="105"/>
                  </a:cubicBezTo>
                  <a:cubicBezTo>
                    <a:pt x="30" y="103"/>
                    <a:pt x="29" y="106"/>
                    <a:pt x="33" y="106"/>
                  </a:cubicBezTo>
                  <a:cubicBezTo>
                    <a:pt x="36" y="106"/>
                    <a:pt x="37" y="108"/>
                    <a:pt x="41" y="107"/>
                  </a:cubicBezTo>
                  <a:cubicBezTo>
                    <a:pt x="44" y="106"/>
                    <a:pt x="44" y="107"/>
                    <a:pt x="42" y="109"/>
                  </a:cubicBezTo>
                  <a:cubicBezTo>
                    <a:pt x="39" y="111"/>
                    <a:pt x="35" y="109"/>
                    <a:pt x="33" y="110"/>
                  </a:cubicBezTo>
                  <a:cubicBezTo>
                    <a:pt x="30" y="111"/>
                    <a:pt x="21" y="121"/>
                    <a:pt x="23" y="123"/>
                  </a:cubicBezTo>
                  <a:cubicBezTo>
                    <a:pt x="24" y="124"/>
                    <a:pt x="25" y="121"/>
                    <a:pt x="28" y="119"/>
                  </a:cubicBezTo>
                  <a:cubicBezTo>
                    <a:pt x="32" y="118"/>
                    <a:pt x="32" y="120"/>
                    <a:pt x="34" y="121"/>
                  </a:cubicBezTo>
                  <a:cubicBezTo>
                    <a:pt x="36" y="121"/>
                    <a:pt x="36" y="117"/>
                    <a:pt x="38" y="117"/>
                  </a:cubicBezTo>
                  <a:cubicBezTo>
                    <a:pt x="40" y="117"/>
                    <a:pt x="41" y="116"/>
                    <a:pt x="44" y="116"/>
                  </a:cubicBezTo>
                  <a:cubicBezTo>
                    <a:pt x="47" y="117"/>
                    <a:pt x="49" y="116"/>
                    <a:pt x="50" y="114"/>
                  </a:cubicBezTo>
                  <a:cubicBezTo>
                    <a:pt x="52" y="113"/>
                    <a:pt x="55" y="117"/>
                    <a:pt x="57" y="116"/>
                  </a:cubicBezTo>
                  <a:cubicBezTo>
                    <a:pt x="58" y="115"/>
                    <a:pt x="63" y="114"/>
                    <a:pt x="66" y="114"/>
                  </a:cubicBezTo>
                  <a:cubicBezTo>
                    <a:pt x="68" y="114"/>
                    <a:pt x="75" y="111"/>
                    <a:pt x="77" y="110"/>
                  </a:cubicBezTo>
                  <a:cubicBezTo>
                    <a:pt x="79" y="108"/>
                    <a:pt x="76" y="108"/>
                    <a:pt x="73" y="108"/>
                  </a:cubicBezTo>
                  <a:cubicBezTo>
                    <a:pt x="71" y="108"/>
                    <a:pt x="71" y="106"/>
                    <a:pt x="74" y="103"/>
                  </a:cubicBezTo>
                  <a:cubicBezTo>
                    <a:pt x="76" y="101"/>
                    <a:pt x="80" y="99"/>
                    <a:pt x="81" y="96"/>
                  </a:cubicBezTo>
                  <a:close/>
                  <a:moveTo>
                    <a:pt x="9" y="36"/>
                  </a:moveTo>
                  <a:cubicBezTo>
                    <a:pt x="12" y="36"/>
                    <a:pt x="16" y="30"/>
                    <a:pt x="14" y="29"/>
                  </a:cubicBezTo>
                  <a:cubicBezTo>
                    <a:pt x="13" y="27"/>
                    <a:pt x="7" y="36"/>
                    <a:pt x="9" y="36"/>
                  </a:cubicBezTo>
                  <a:close/>
                  <a:moveTo>
                    <a:pt x="55" y="10"/>
                  </a:moveTo>
                  <a:cubicBezTo>
                    <a:pt x="57" y="8"/>
                    <a:pt x="59" y="0"/>
                    <a:pt x="56" y="1"/>
                  </a:cubicBezTo>
                  <a:cubicBezTo>
                    <a:pt x="53" y="2"/>
                    <a:pt x="54" y="11"/>
                    <a:pt x="55" y="10"/>
                  </a:cubicBezTo>
                  <a:close/>
                </a:path>
              </a:pathLst>
            </a:custGeom>
            <a:grpFill/>
            <a:ln w="9525" cap="flat">
              <a:solidFill>
                <a:schemeClr val="bg1">
                  <a:lumMod val="85000"/>
                </a:schemeClr>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2400" dirty="0"/>
            </a:p>
          </p:txBody>
        </p:sp>
        <p:sp>
          <p:nvSpPr>
            <p:cNvPr id="167" name="Freeform 138">
              <a:extLst>
                <a:ext uri="{FF2B5EF4-FFF2-40B4-BE49-F238E27FC236}">
                  <a16:creationId xmlns:a16="http://schemas.microsoft.com/office/drawing/2014/main" id="{20577DF5-FFF3-40B6-8A91-BE06A97D5558}"/>
                </a:ext>
              </a:extLst>
            </p:cNvPr>
            <p:cNvSpPr>
              <a:spLocks noEditPoints="1"/>
            </p:cNvSpPr>
            <p:nvPr/>
          </p:nvSpPr>
          <p:spPr bwMode="auto">
            <a:xfrm>
              <a:off x="4514851" y="1760538"/>
              <a:ext cx="96838" cy="93663"/>
            </a:xfrm>
            <a:custGeom>
              <a:avLst/>
              <a:gdLst>
                <a:gd name="T0" fmla="*/ 20 w 39"/>
                <a:gd name="T1" fmla="*/ 14 h 37"/>
                <a:gd name="T2" fmla="*/ 20 w 39"/>
                <a:gd name="T3" fmla="*/ 8 h 37"/>
                <a:gd name="T4" fmla="*/ 21 w 39"/>
                <a:gd name="T5" fmla="*/ 1 h 37"/>
                <a:gd name="T6" fmla="*/ 15 w 39"/>
                <a:gd name="T7" fmla="*/ 4 h 37"/>
                <a:gd name="T8" fmla="*/ 10 w 39"/>
                <a:gd name="T9" fmla="*/ 7 h 37"/>
                <a:gd name="T10" fmla="*/ 10 w 39"/>
                <a:gd name="T11" fmla="*/ 11 h 37"/>
                <a:gd name="T12" fmla="*/ 6 w 39"/>
                <a:gd name="T13" fmla="*/ 8 h 37"/>
                <a:gd name="T14" fmla="*/ 2 w 39"/>
                <a:gd name="T15" fmla="*/ 14 h 37"/>
                <a:gd name="T16" fmla="*/ 2 w 39"/>
                <a:gd name="T17" fmla="*/ 23 h 37"/>
                <a:gd name="T18" fmla="*/ 5 w 39"/>
                <a:gd name="T19" fmla="*/ 30 h 37"/>
                <a:gd name="T20" fmla="*/ 6 w 39"/>
                <a:gd name="T21" fmla="*/ 34 h 37"/>
                <a:gd name="T22" fmla="*/ 13 w 39"/>
                <a:gd name="T23" fmla="*/ 34 h 37"/>
                <a:gd name="T24" fmla="*/ 16 w 39"/>
                <a:gd name="T25" fmla="*/ 34 h 37"/>
                <a:gd name="T26" fmla="*/ 13 w 39"/>
                <a:gd name="T27" fmla="*/ 30 h 37"/>
                <a:gd name="T28" fmla="*/ 17 w 39"/>
                <a:gd name="T29" fmla="*/ 31 h 37"/>
                <a:gd name="T30" fmla="*/ 23 w 39"/>
                <a:gd name="T31" fmla="*/ 31 h 37"/>
                <a:gd name="T32" fmla="*/ 20 w 39"/>
                <a:gd name="T33" fmla="*/ 26 h 37"/>
                <a:gd name="T34" fmla="*/ 17 w 39"/>
                <a:gd name="T35" fmla="*/ 25 h 37"/>
                <a:gd name="T36" fmla="*/ 19 w 39"/>
                <a:gd name="T37" fmla="*/ 20 h 37"/>
                <a:gd name="T38" fmla="*/ 24 w 39"/>
                <a:gd name="T39" fmla="*/ 18 h 37"/>
                <a:gd name="T40" fmla="*/ 20 w 39"/>
                <a:gd name="T41" fmla="*/ 14 h 37"/>
                <a:gd name="T42" fmla="*/ 38 w 39"/>
                <a:gd name="T43" fmla="*/ 21 h 37"/>
                <a:gd name="T44" fmla="*/ 35 w 39"/>
                <a:gd name="T45" fmla="*/ 23 h 37"/>
                <a:gd name="T46" fmla="*/ 33 w 39"/>
                <a:gd name="T47" fmla="*/ 21 h 37"/>
                <a:gd name="T48" fmla="*/ 27 w 39"/>
                <a:gd name="T49" fmla="*/ 23 h 37"/>
                <a:gd name="T50" fmla="*/ 30 w 39"/>
                <a:gd name="T51" fmla="*/ 31 h 37"/>
                <a:gd name="T52" fmla="*/ 28 w 39"/>
                <a:gd name="T53" fmla="*/ 33 h 37"/>
                <a:gd name="T54" fmla="*/ 30 w 39"/>
                <a:gd name="T55" fmla="*/ 36 h 37"/>
                <a:gd name="T56" fmla="*/ 36 w 39"/>
                <a:gd name="T57" fmla="*/ 30 h 37"/>
                <a:gd name="T58" fmla="*/ 38 w 39"/>
                <a:gd name="T59" fmla="*/ 21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9" h="37">
                  <a:moveTo>
                    <a:pt x="20" y="14"/>
                  </a:moveTo>
                  <a:cubicBezTo>
                    <a:pt x="19" y="13"/>
                    <a:pt x="18" y="9"/>
                    <a:pt x="20" y="8"/>
                  </a:cubicBezTo>
                  <a:cubicBezTo>
                    <a:pt x="21" y="7"/>
                    <a:pt x="22" y="2"/>
                    <a:pt x="21" y="1"/>
                  </a:cubicBezTo>
                  <a:cubicBezTo>
                    <a:pt x="19" y="0"/>
                    <a:pt x="15" y="1"/>
                    <a:pt x="15" y="4"/>
                  </a:cubicBezTo>
                  <a:cubicBezTo>
                    <a:pt x="14" y="8"/>
                    <a:pt x="11" y="6"/>
                    <a:pt x="10" y="7"/>
                  </a:cubicBezTo>
                  <a:cubicBezTo>
                    <a:pt x="9" y="8"/>
                    <a:pt x="12" y="9"/>
                    <a:pt x="10" y="11"/>
                  </a:cubicBezTo>
                  <a:cubicBezTo>
                    <a:pt x="9" y="12"/>
                    <a:pt x="8" y="8"/>
                    <a:pt x="6" y="8"/>
                  </a:cubicBezTo>
                  <a:cubicBezTo>
                    <a:pt x="3" y="8"/>
                    <a:pt x="3" y="12"/>
                    <a:pt x="2" y="14"/>
                  </a:cubicBezTo>
                  <a:cubicBezTo>
                    <a:pt x="0" y="16"/>
                    <a:pt x="1" y="20"/>
                    <a:pt x="2" y="23"/>
                  </a:cubicBezTo>
                  <a:cubicBezTo>
                    <a:pt x="2" y="26"/>
                    <a:pt x="6" y="28"/>
                    <a:pt x="5" y="30"/>
                  </a:cubicBezTo>
                  <a:cubicBezTo>
                    <a:pt x="4" y="31"/>
                    <a:pt x="5" y="33"/>
                    <a:pt x="6" y="34"/>
                  </a:cubicBezTo>
                  <a:cubicBezTo>
                    <a:pt x="9" y="34"/>
                    <a:pt x="12" y="34"/>
                    <a:pt x="13" y="34"/>
                  </a:cubicBezTo>
                  <a:cubicBezTo>
                    <a:pt x="14" y="35"/>
                    <a:pt x="15" y="35"/>
                    <a:pt x="16" y="34"/>
                  </a:cubicBezTo>
                  <a:cubicBezTo>
                    <a:pt x="15" y="33"/>
                    <a:pt x="13" y="31"/>
                    <a:pt x="13" y="30"/>
                  </a:cubicBezTo>
                  <a:cubicBezTo>
                    <a:pt x="13" y="28"/>
                    <a:pt x="16" y="29"/>
                    <a:pt x="17" y="31"/>
                  </a:cubicBezTo>
                  <a:cubicBezTo>
                    <a:pt x="19" y="32"/>
                    <a:pt x="23" y="33"/>
                    <a:pt x="23" y="31"/>
                  </a:cubicBezTo>
                  <a:cubicBezTo>
                    <a:pt x="23" y="30"/>
                    <a:pt x="22" y="25"/>
                    <a:pt x="20" y="26"/>
                  </a:cubicBezTo>
                  <a:cubicBezTo>
                    <a:pt x="18" y="27"/>
                    <a:pt x="17" y="26"/>
                    <a:pt x="17" y="25"/>
                  </a:cubicBezTo>
                  <a:cubicBezTo>
                    <a:pt x="16" y="24"/>
                    <a:pt x="18" y="22"/>
                    <a:pt x="19" y="20"/>
                  </a:cubicBezTo>
                  <a:cubicBezTo>
                    <a:pt x="19" y="18"/>
                    <a:pt x="23" y="19"/>
                    <a:pt x="24" y="18"/>
                  </a:cubicBezTo>
                  <a:cubicBezTo>
                    <a:pt x="24" y="16"/>
                    <a:pt x="21" y="14"/>
                    <a:pt x="20" y="14"/>
                  </a:cubicBezTo>
                  <a:close/>
                  <a:moveTo>
                    <a:pt x="38" y="21"/>
                  </a:moveTo>
                  <a:cubicBezTo>
                    <a:pt x="37" y="20"/>
                    <a:pt x="36" y="23"/>
                    <a:pt x="35" y="23"/>
                  </a:cubicBezTo>
                  <a:cubicBezTo>
                    <a:pt x="34" y="23"/>
                    <a:pt x="33" y="18"/>
                    <a:pt x="33" y="21"/>
                  </a:cubicBezTo>
                  <a:cubicBezTo>
                    <a:pt x="32" y="24"/>
                    <a:pt x="30" y="20"/>
                    <a:pt x="27" y="23"/>
                  </a:cubicBezTo>
                  <a:cubicBezTo>
                    <a:pt x="25" y="27"/>
                    <a:pt x="29" y="30"/>
                    <a:pt x="30" y="31"/>
                  </a:cubicBezTo>
                  <a:cubicBezTo>
                    <a:pt x="32" y="32"/>
                    <a:pt x="30" y="33"/>
                    <a:pt x="28" y="33"/>
                  </a:cubicBezTo>
                  <a:cubicBezTo>
                    <a:pt x="26" y="32"/>
                    <a:pt x="27" y="36"/>
                    <a:pt x="30" y="36"/>
                  </a:cubicBezTo>
                  <a:cubicBezTo>
                    <a:pt x="33" y="37"/>
                    <a:pt x="36" y="31"/>
                    <a:pt x="36" y="30"/>
                  </a:cubicBezTo>
                  <a:cubicBezTo>
                    <a:pt x="36" y="28"/>
                    <a:pt x="39" y="22"/>
                    <a:pt x="38" y="21"/>
                  </a:cubicBezTo>
                  <a:close/>
                </a:path>
              </a:pathLst>
            </a:custGeom>
            <a:grpFill/>
            <a:ln w="9525" cap="flat">
              <a:solidFill>
                <a:schemeClr val="bg1">
                  <a:lumMod val="85000"/>
                </a:schemeClr>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2400" dirty="0"/>
            </a:p>
          </p:txBody>
        </p:sp>
        <p:sp>
          <p:nvSpPr>
            <p:cNvPr id="168" name="Freeform 139">
              <a:extLst>
                <a:ext uri="{FF2B5EF4-FFF2-40B4-BE49-F238E27FC236}">
                  <a16:creationId xmlns:a16="http://schemas.microsoft.com/office/drawing/2014/main" id="{6A77ABB0-D7C8-457C-8ED6-ED218B052667}"/>
                </a:ext>
              </a:extLst>
            </p:cNvPr>
            <p:cNvSpPr>
              <a:spLocks noEditPoints="1"/>
            </p:cNvSpPr>
            <p:nvPr/>
          </p:nvSpPr>
          <p:spPr bwMode="auto">
            <a:xfrm>
              <a:off x="4581526" y="1390650"/>
              <a:ext cx="252413" cy="442913"/>
            </a:xfrm>
            <a:custGeom>
              <a:avLst/>
              <a:gdLst>
                <a:gd name="T0" fmla="*/ 98 w 100"/>
                <a:gd name="T1" fmla="*/ 37 h 176"/>
                <a:gd name="T2" fmla="*/ 96 w 100"/>
                <a:gd name="T3" fmla="*/ 23 h 176"/>
                <a:gd name="T4" fmla="*/ 84 w 100"/>
                <a:gd name="T5" fmla="*/ 9 h 176"/>
                <a:gd name="T6" fmla="*/ 70 w 100"/>
                <a:gd name="T7" fmla="*/ 8 h 176"/>
                <a:gd name="T8" fmla="*/ 56 w 100"/>
                <a:gd name="T9" fmla="*/ 8 h 176"/>
                <a:gd name="T10" fmla="*/ 48 w 100"/>
                <a:gd name="T11" fmla="*/ 16 h 176"/>
                <a:gd name="T12" fmla="*/ 40 w 100"/>
                <a:gd name="T13" fmla="*/ 26 h 176"/>
                <a:gd name="T14" fmla="*/ 34 w 100"/>
                <a:gd name="T15" fmla="*/ 37 h 176"/>
                <a:gd name="T16" fmla="*/ 26 w 100"/>
                <a:gd name="T17" fmla="*/ 43 h 176"/>
                <a:gd name="T18" fmla="*/ 20 w 100"/>
                <a:gd name="T19" fmla="*/ 60 h 176"/>
                <a:gd name="T20" fmla="*/ 22 w 100"/>
                <a:gd name="T21" fmla="*/ 69 h 176"/>
                <a:gd name="T22" fmla="*/ 9 w 100"/>
                <a:gd name="T23" fmla="*/ 75 h 176"/>
                <a:gd name="T24" fmla="*/ 8 w 100"/>
                <a:gd name="T25" fmla="*/ 91 h 176"/>
                <a:gd name="T26" fmla="*/ 13 w 100"/>
                <a:gd name="T27" fmla="*/ 104 h 176"/>
                <a:gd name="T28" fmla="*/ 10 w 100"/>
                <a:gd name="T29" fmla="*/ 112 h 176"/>
                <a:gd name="T30" fmla="*/ 5 w 100"/>
                <a:gd name="T31" fmla="*/ 122 h 176"/>
                <a:gd name="T32" fmla="*/ 2 w 100"/>
                <a:gd name="T33" fmla="*/ 134 h 176"/>
                <a:gd name="T34" fmla="*/ 0 w 100"/>
                <a:gd name="T35" fmla="*/ 134 h 176"/>
                <a:gd name="T36" fmla="*/ 6 w 100"/>
                <a:gd name="T37" fmla="*/ 150 h 176"/>
                <a:gd name="T38" fmla="*/ 12 w 100"/>
                <a:gd name="T39" fmla="*/ 164 h 176"/>
                <a:gd name="T40" fmla="*/ 14 w 100"/>
                <a:gd name="T41" fmla="*/ 174 h 176"/>
                <a:gd name="T42" fmla="*/ 24 w 100"/>
                <a:gd name="T43" fmla="*/ 169 h 176"/>
                <a:gd name="T44" fmla="*/ 33 w 100"/>
                <a:gd name="T45" fmla="*/ 166 h 176"/>
                <a:gd name="T46" fmla="*/ 40 w 100"/>
                <a:gd name="T47" fmla="*/ 164 h 176"/>
                <a:gd name="T48" fmla="*/ 42 w 100"/>
                <a:gd name="T49" fmla="*/ 156 h 176"/>
                <a:gd name="T50" fmla="*/ 43 w 100"/>
                <a:gd name="T51" fmla="*/ 139 h 176"/>
                <a:gd name="T52" fmla="*/ 55 w 100"/>
                <a:gd name="T53" fmla="*/ 128 h 176"/>
                <a:gd name="T54" fmla="*/ 52 w 100"/>
                <a:gd name="T55" fmla="*/ 113 h 176"/>
                <a:gd name="T56" fmla="*/ 45 w 100"/>
                <a:gd name="T57" fmla="*/ 102 h 176"/>
                <a:gd name="T58" fmla="*/ 51 w 100"/>
                <a:gd name="T59" fmla="*/ 88 h 176"/>
                <a:gd name="T60" fmla="*/ 60 w 100"/>
                <a:gd name="T61" fmla="*/ 78 h 176"/>
                <a:gd name="T62" fmla="*/ 80 w 100"/>
                <a:gd name="T63" fmla="*/ 65 h 176"/>
                <a:gd name="T64" fmla="*/ 82 w 100"/>
                <a:gd name="T65" fmla="*/ 50 h 176"/>
                <a:gd name="T66" fmla="*/ 96 w 100"/>
                <a:gd name="T67" fmla="*/ 45 h 176"/>
                <a:gd name="T68" fmla="*/ 99 w 100"/>
                <a:gd name="T69" fmla="*/ 42 h 176"/>
                <a:gd name="T70" fmla="*/ 53 w 100"/>
                <a:gd name="T71" fmla="*/ 157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0" h="176">
                  <a:moveTo>
                    <a:pt x="99" y="42"/>
                  </a:moveTo>
                  <a:cubicBezTo>
                    <a:pt x="98" y="40"/>
                    <a:pt x="96" y="37"/>
                    <a:pt x="98" y="37"/>
                  </a:cubicBezTo>
                  <a:cubicBezTo>
                    <a:pt x="99" y="37"/>
                    <a:pt x="100" y="32"/>
                    <a:pt x="98" y="30"/>
                  </a:cubicBezTo>
                  <a:cubicBezTo>
                    <a:pt x="96" y="29"/>
                    <a:pt x="98" y="24"/>
                    <a:pt x="96" y="23"/>
                  </a:cubicBezTo>
                  <a:cubicBezTo>
                    <a:pt x="94" y="22"/>
                    <a:pt x="95" y="18"/>
                    <a:pt x="96" y="16"/>
                  </a:cubicBezTo>
                  <a:cubicBezTo>
                    <a:pt x="96" y="13"/>
                    <a:pt x="88" y="11"/>
                    <a:pt x="84" y="9"/>
                  </a:cubicBezTo>
                  <a:cubicBezTo>
                    <a:pt x="80" y="7"/>
                    <a:pt x="78" y="4"/>
                    <a:pt x="75" y="2"/>
                  </a:cubicBezTo>
                  <a:cubicBezTo>
                    <a:pt x="71" y="0"/>
                    <a:pt x="70" y="5"/>
                    <a:pt x="70" y="8"/>
                  </a:cubicBezTo>
                  <a:cubicBezTo>
                    <a:pt x="70" y="11"/>
                    <a:pt x="67" y="11"/>
                    <a:pt x="65" y="9"/>
                  </a:cubicBezTo>
                  <a:cubicBezTo>
                    <a:pt x="62" y="8"/>
                    <a:pt x="60" y="9"/>
                    <a:pt x="56" y="8"/>
                  </a:cubicBezTo>
                  <a:cubicBezTo>
                    <a:pt x="53" y="6"/>
                    <a:pt x="54" y="11"/>
                    <a:pt x="54" y="14"/>
                  </a:cubicBezTo>
                  <a:cubicBezTo>
                    <a:pt x="54" y="16"/>
                    <a:pt x="51" y="16"/>
                    <a:pt x="48" y="16"/>
                  </a:cubicBezTo>
                  <a:cubicBezTo>
                    <a:pt x="46" y="16"/>
                    <a:pt x="42" y="18"/>
                    <a:pt x="42" y="21"/>
                  </a:cubicBezTo>
                  <a:cubicBezTo>
                    <a:pt x="42" y="23"/>
                    <a:pt x="39" y="25"/>
                    <a:pt x="40" y="26"/>
                  </a:cubicBezTo>
                  <a:cubicBezTo>
                    <a:pt x="41" y="28"/>
                    <a:pt x="39" y="29"/>
                    <a:pt x="38" y="30"/>
                  </a:cubicBezTo>
                  <a:cubicBezTo>
                    <a:pt x="36" y="32"/>
                    <a:pt x="35" y="35"/>
                    <a:pt x="34" y="37"/>
                  </a:cubicBezTo>
                  <a:cubicBezTo>
                    <a:pt x="33" y="38"/>
                    <a:pt x="34" y="40"/>
                    <a:pt x="32" y="41"/>
                  </a:cubicBezTo>
                  <a:cubicBezTo>
                    <a:pt x="30" y="43"/>
                    <a:pt x="27" y="42"/>
                    <a:pt x="26" y="43"/>
                  </a:cubicBezTo>
                  <a:cubicBezTo>
                    <a:pt x="25" y="44"/>
                    <a:pt x="26" y="47"/>
                    <a:pt x="26" y="50"/>
                  </a:cubicBezTo>
                  <a:cubicBezTo>
                    <a:pt x="25" y="53"/>
                    <a:pt x="23" y="57"/>
                    <a:pt x="20" y="60"/>
                  </a:cubicBezTo>
                  <a:cubicBezTo>
                    <a:pt x="18" y="63"/>
                    <a:pt x="21" y="64"/>
                    <a:pt x="22" y="64"/>
                  </a:cubicBezTo>
                  <a:cubicBezTo>
                    <a:pt x="23" y="65"/>
                    <a:pt x="23" y="67"/>
                    <a:pt x="22" y="69"/>
                  </a:cubicBezTo>
                  <a:cubicBezTo>
                    <a:pt x="21" y="71"/>
                    <a:pt x="18" y="70"/>
                    <a:pt x="17" y="69"/>
                  </a:cubicBezTo>
                  <a:cubicBezTo>
                    <a:pt x="15" y="69"/>
                    <a:pt x="11" y="71"/>
                    <a:pt x="9" y="75"/>
                  </a:cubicBezTo>
                  <a:cubicBezTo>
                    <a:pt x="7" y="79"/>
                    <a:pt x="7" y="81"/>
                    <a:pt x="8" y="83"/>
                  </a:cubicBezTo>
                  <a:cubicBezTo>
                    <a:pt x="9" y="85"/>
                    <a:pt x="6" y="87"/>
                    <a:pt x="8" y="91"/>
                  </a:cubicBezTo>
                  <a:cubicBezTo>
                    <a:pt x="10" y="95"/>
                    <a:pt x="7" y="95"/>
                    <a:pt x="8" y="98"/>
                  </a:cubicBezTo>
                  <a:cubicBezTo>
                    <a:pt x="8" y="102"/>
                    <a:pt x="13" y="101"/>
                    <a:pt x="13" y="104"/>
                  </a:cubicBezTo>
                  <a:cubicBezTo>
                    <a:pt x="13" y="107"/>
                    <a:pt x="12" y="108"/>
                    <a:pt x="10" y="108"/>
                  </a:cubicBezTo>
                  <a:cubicBezTo>
                    <a:pt x="8" y="108"/>
                    <a:pt x="9" y="111"/>
                    <a:pt x="10" y="112"/>
                  </a:cubicBezTo>
                  <a:cubicBezTo>
                    <a:pt x="12" y="113"/>
                    <a:pt x="12" y="118"/>
                    <a:pt x="11" y="120"/>
                  </a:cubicBezTo>
                  <a:cubicBezTo>
                    <a:pt x="10" y="121"/>
                    <a:pt x="5" y="120"/>
                    <a:pt x="5" y="122"/>
                  </a:cubicBezTo>
                  <a:cubicBezTo>
                    <a:pt x="6" y="124"/>
                    <a:pt x="4" y="127"/>
                    <a:pt x="4" y="128"/>
                  </a:cubicBezTo>
                  <a:cubicBezTo>
                    <a:pt x="4" y="130"/>
                    <a:pt x="4" y="135"/>
                    <a:pt x="2" y="134"/>
                  </a:cubicBezTo>
                  <a:cubicBezTo>
                    <a:pt x="2" y="133"/>
                    <a:pt x="1" y="133"/>
                    <a:pt x="0" y="133"/>
                  </a:cubicBezTo>
                  <a:cubicBezTo>
                    <a:pt x="0" y="133"/>
                    <a:pt x="0" y="134"/>
                    <a:pt x="0" y="134"/>
                  </a:cubicBezTo>
                  <a:cubicBezTo>
                    <a:pt x="0" y="137"/>
                    <a:pt x="1" y="140"/>
                    <a:pt x="3" y="142"/>
                  </a:cubicBezTo>
                  <a:cubicBezTo>
                    <a:pt x="6" y="144"/>
                    <a:pt x="4" y="147"/>
                    <a:pt x="6" y="150"/>
                  </a:cubicBezTo>
                  <a:cubicBezTo>
                    <a:pt x="9" y="153"/>
                    <a:pt x="8" y="156"/>
                    <a:pt x="10" y="158"/>
                  </a:cubicBezTo>
                  <a:cubicBezTo>
                    <a:pt x="13" y="160"/>
                    <a:pt x="13" y="161"/>
                    <a:pt x="12" y="164"/>
                  </a:cubicBezTo>
                  <a:cubicBezTo>
                    <a:pt x="11" y="166"/>
                    <a:pt x="14" y="166"/>
                    <a:pt x="14" y="167"/>
                  </a:cubicBezTo>
                  <a:cubicBezTo>
                    <a:pt x="14" y="169"/>
                    <a:pt x="14" y="173"/>
                    <a:pt x="14" y="174"/>
                  </a:cubicBezTo>
                  <a:cubicBezTo>
                    <a:pt x="15" y="176"/>
                    <a:pt x="17" y="174"/>
                    <a:pt x="21" y="174"/>
                  </a:cubicBezTo>
                  <a:cubicBezTo>
                    <a:pt x="24" y="174"/>
                    <a:pt x="24" y="172"/>
                    <a:pt x="24" y="169"/>
                  </a:cubicBezTo>
                  <a:cubicBezTo>
                    <a:pt x="24" y="167"/>
                    <a:pt x="26" y="168"/>
                    <a:pt x="26" y="167"/>
                  </a:cubicBezTo>
                  <a:cubicBezTo>
                    <a:pt x="27" y="165"/>
                    <a:pt x="30" y="165"/>
                    <a:pt x="33" y="166"/>
                  </a:cubicBezTo>
                  <a:cubicBezTo>
                    <a:pt x="36" y="167"/>
                    <a:pt x="37" y="165"/>
                    <a:pt x="37" y="162"/>
                  </a:cubicBezTo>
                  <a:cubicBezTo>
                    <a:pt x="38" y="160"/>
                    <a:pt x="39" y="163"/>
                    <a:pt x="40" y="164"/>
                  </a:cubicBezTo>
                  <a:cubicBezTo>
                    <a:pt x="41" y="164"/>
                    <a:pt x="44" y="159"/>
                    <a:pt x="45" y="156"/>
                  </a:cubicBezTo>
                  <a:cubicBezTo>
                    <a:pt x="46" y="153"/>
                    <a:pt x="45" y="153"/>
                    <a:pt x="42" y="156"/>
                  </a:cubicBezTo>
                  <a:cubicBezTo>
                    <a:pt x="39" y="160"/>
                    <a:pt x="41" y="153"/>
                    <a:pt x="42" y="151"/>
                  </a:cubicBezTo>
                  <a:cubicBezTo>
                    <a:pt x="43" y="148"/>
                    <a:pt x="43" y="141"/>
                    <a:pt x="43" y="139"/>
                  </a:cubicBezTo>
                  <a:cubicBezTo>
                    <a:pt x="44" y="138"/>
                    <a:pt x="44" y="135"/>
                    <a:pt x="48" y="135"/>
                  </a:cubicBezTo>
                  <a:cubicBezTo>
                    <a:pt x="51" y="134"/>
                    <a:pt x="56" y="130"/>
                    <a:pt x="55" y="128"/>
                  </a:cubicBezTo>
                  <a:cubicBezTo>
                    <a:pt x="54" y="126"/>
                    <a:pt x="60" y="123"/>
                    <a:pt x="60" y="121"/>
                  </a:cubicBezTo>
                  <a:cubicBezTo>
                    <a:pt x="60" y="120"/>
                    <a:pt x="54" y="114"/>
                    <a:pt x="52" y="113"/>
                  </a:cubicBezTo>
                  <a:cubicBezTo>
                    <a:pt x="50" y="112"/>
                    <a:pt x="46" y="113"/>
                    <a:pt x="46" y="111"/>
                  </a:cubicBezTo>
                  <a:cubicBezTo>
                    <a:pt x="47" y="110"/>
                    <a:pt x="46" y="105"/>
                    <a:pt x="45" y="102"/>
                  </a:cubicBezTo>
                  <a:cubicBezTo>
                    <a:pt x="45" y="100"/>
                    <a:pt x="48" y="97"/>
                    <a:pt x="48" y="94"/>
                  </a:cubicBezTo>
                  <a:cubicBezTo>
                    <a:pt x="48" y="92"/>
                    <a:pt x="48" y="89"/>
                    <a:pt x="51" y="88"/>
                  </a:cubicBezTo>
                  <a:cubicBezTo>
                    <a:pt x="53" y="87"/>
                    <a:pt x="51" y="85"/>
                    <a:pt x="54" y="85"/>
                  </a:cubicBezTo>
                  <a:cubicBezTo>
                    <a:pt x="57" y="84"/>
                    <a:pt x="57" y="80"/>
                    <a:pt x="60" y="78"/>
                  </a:cubicBezTo>
                  <a:cubicBezTo>
                    <a:pt x="63" y="77"/>
                    <a:pt x="63" y="76"/>
                    <a:pt x="68" y="74"/>
                  </a:cubicBezTo>
                  <a:cubicBezTo>
                    <a:pt x="72" y="72"/>
                    <a:pt x="79" y="67"/>
                    <a:pt x="80" y="65"/>
                  </a:cubicBezTo>
                  <a:cubicBezTo>
                    <a:pt x="81" y="62"/>
                    <a:pt x="76" y="59"/>
                    <a:pt x="79" y="57"/>
                  </a:cubicBezTo>
                  <a:cubicBezTo>
                    <a:pt x="83" y="54"/>
                    <a:pt x="80" y="51"/>
                    <a:pt x="82" y="50"/>
                  </a:cubicBezTo>
                  <a:cubicBezTo>
                    <a:pt x="85" y="49"/>
                    <a:pt x="86" y="48"/>
                    <a:pt x="87" y="46"/>
                  </a:cubicBezTo>
                  <a:cubicBezTo>
                    <a:pt x="89" y="44"/>
                    <a:pt x="92" y="46"/>
                    <a:pt x="96" y="45"/>
                  </a:cubicBezTo>
                  <a:cubicBezTo>
                    <a:pt x="97" y="45"/>
                    <a:pt x="99" y="45"/>
                    <a:pt x="100" y="46"/>
                  </a:cubicBezTo>
                  <a:cubicBezTo>
                    <a:pt x="100" y="44"/>
                    <a:pt x="100" y="42"/>
                    <a:pt x="99" y="42"/>
                  </a:cubicBezTo>
                  <a:close/>
                  <a:moveTo>
                    <a:pt x="59" y="146"/>
                  </a:moveTo>
                  <a:cubicBezTo>
                    <a:pt x="54" y="146"/>
                    <a:pt x="52" y="155"/>
                    <a:pt x="53" y="157"/>
                  </a:cubicBezTo>
                  <a:cubicBezTo>
                    <a:pt x="54" y="158"/>
                    <a:pt x="63" y="146"/>
                    <a:pt x="59" y="146"/>
                  </a:cubicBezTo>
                  <a:close/>
                </a:path>
              </a:pathLst>
            </a:custGeom>
            <a:grpFill/>
            <a:ln w="9525" cap="flat">
              <a:solidFill>
                <a:schemeClr val="bg1">
                  <a:lumMod val="85000"/>
                </a:schemeClr>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2400" dirty="0"/>
            </a:p>
          </p:txBody>
        </p:sp>
        <p:sp>
          <p:nvSpPr>
            <p:cNvPr id="169" name="Freeform 140">
              <a:extLst>
                <a:ext uri="{FF2B5EF4-FFF2-40B4-BE49-F238E27FC236}">
                  <a16:creationId xmlns:a16="http://schemas.microsoft.com/office/drawing/2014/main" id="{3FD42A38-928C-41EE-9601-B8486DFBB19E}"/>
                </a:ext>
              </a:extLst>
            </p:cNvPr>
            <p:cNvSpPr>
              <a:spLocks noEditPoints="1"/>
            </p:cNvSpPr>
            <p:nvPr/>
          </p:nvSpPr>
          <p:spPr bwMode="auto">
            <a:xfrm>
              <a:off x="4787901" y="1703388"/>
              <a:ext cx="128588" cy="63500"/>
            </a:xfrm>
            <a:custGeom>
              <a:avLst/>
              <a:gdLst>
                <a:gd name="T0" fmla="*/ 47 w 51"/>
                <a:gd name="T1" fmla="*/ 7 h 25"/>
                <a:gd name="T2" fmla="*/ 49 w 51"/>
                <a:gd name="T3" fmla="*/ 2 h 25"/>
                <a:gd name="T4" fmla="*/ 47 w 51"/>
                <a:gd name="T5" fmla="*/ 3 h 25"/>
                <a:gd name="T6" fmla="*/ 32 w 51"/>
                <a:gd name="T7" fmla="*/ 1 h 25"/>
                <a:gd name="T8" fmla="*/ 17 w 51"/>
                <a:gd name="T9" fmla="*/ 4 h 25"/>
                <a:gd name="T10" fmla="*/ 12 w 51"/>
                <a:gd name="T11" fmla="*/ 9 h 25"/>
                <a:gd name="T12" fmla="*/ 14 w 51"/>
                <a:gd name="T13" fmla="*/ 14 h 25"/>
                <a:gd name="T14" fmla="*/ 19 w 51"/>
                <a:gd name="T15" fmla="*/ 16 h 25"/>
                <a:gd name="T16" fmla="*/ 20 w 51"/>
                <a:gd name="T17" fmla="*/ 20 h 25"/>
                <a:gd name="T18" fmla="*/ 20 w 51"/>
                <a:gd name="T19" fmla="*/ 20 h 25"/>
                <a:gd name="T20" fmla="*/ 29 w 51"/>
                <a:gd name="T21" fmla="*/ 20 h 25"/>
                <a:gd name="T22" fmla="*/ 37 w 51"/>
                <a:gd name="T23" fmla="*/ 24 h 25"/>
                <a:gd name="T24" fmla="*/ 45 w 51"/>
                <a:gd name="T25" fmla="*/ 25 h 25"/>
                <a:gd name="T26" fmla="*/ 45 w 51"/>
                <a:gd name="T27" fmla="*/ 23 h 25"/>
                <a:gd name="T28" fmla="*/ 47 w 51"/>
                <a:gd name="T29" fmla="*/ 20 h 25"/>
                <a:gd name="T30" fmla="*/ 45 w 51"/>
                <a:gd name="T31" fmla="*/ 16 h 25"/>
                <a:gd name="T32" fmla="*/ 45 w 51"/>
                <a:gd name="T33" fmla="*/ 11 h 25"/>
                <a:gd name="T34" fmla="*/ 47 w 51"/>
                <a:gd name="T35" fmla="*/ 7 h 25"/>
                <a:gd name="T36" fmla="*/ 5 w 51"/>
                <a:gd name="T37" fmla="*/ 13 h 25"/>
                <a:gd name="T38" fmla="*/ 2 w 51"/>
                <a:gd name="T39" fmla="*/ 20 h 25"/>
                <a:gd name="T40" fmla="*/ 10 w 51"/>
                <a:gd name="T41" fmla="*/ 14 h 25"/>
                <a:gd name="T42" fmla="*/ 5 w 51"/>
                <a:gd name="T43" fmla="*/ 13 h 25"/>
                <a:gd name="T44" fmla="*/ 9 w 51"/>
                <a:gd name="T45" fmla="*/ 9 h 25"/>
                <a:gd name="T46" fmla="*/ 4 w 51"/>
                <a:gd name="T47" fmla="*/ 10 h 25"/>
                <a:gd name="T48" fmla="*/ 9 w 51"/>
                <a:gd name="T49" fmla="*/ 9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1" h="25">
                  <a:moveTo>
                    <a:pt x="47" y="7"/>
                  </a:moveTo>
                  <a:cubicBezTo>
                    <a:pt x="48" y="5"/>
                    <a:pt x="51" y="4"/>
                    <a:pt x="49" y="2"/>
                  </a:cubicBezTo>
                  <a:cubicBezTo>
                    <a:pt x="49" y="2"/>
                    <a:pt x="48" y="2"/>
                    <a:pt x="47" y="3"/>
                  </a:cubicBezTo>
                  <a:cubicBezTo>
                    <a:pt x="44" y="3"/>
                    <a:pt x="36" y="0"/>
                    <a:pt x="32" y="1"/>
                  </a:cubicBezTo>
                  <a:cubicBezTo>
                    <a:pt x="28" y="2"/>
                    <a:pt x="19" y="2"/>
                    <a:pt x="17" y="4"/>
                  </a:cubicBezTo>
                  <a:cubicBezTo>
                    <a:pt x="15" y="6"/>
                    <a:pt x="10" y="7"/>
                    <a:pt x="12" y="9"/>
                  </a:cubicBezTo>
                  <a:cubicBezTo>
                    <a:pt x="14" y="10"/>
                    <a:pt x="12" y="11"/>
                    <a:pt x="14" y="14"/>
                  </a:cubicBezTo>
                  <a:cubicBezTo>
                    <a:pt x="15" y="16"/>
                    <a:pt x="16" y="17"/>
                    <a:pt x="19" y="16"/>
                  </a:cubicBezTo>
                  <a:cubicBezTo>
                    <a:pt x="21" y="16"/>
                    <a:pt x="23" y="17"/>
                    <a:pt x="20" y="20"/>
                  </a:cubicBezTo>
                  <a:cubicBezTo>
                    <a:pt x="20" y="20"/>
                    <a:pt x="20" y="20"/>
                    <a:pt x="20" y="20"/>
                  </a:cubicBezTo>
                  <a:cubicBezTo>
                    <a:pt x="24" y="19"/>
                    <a:pt x="28" y="19"/>
                    <a:pt x="29" y="20"/>
                  </a:cubicBezTo>
                  <a:cubicBezTo>
                    <a:pt x="30" y="20"/>
                    <a:pt x="35" y="25"/>
                    <a:pt x="37" y="24"/>
                  </a:cubicBezTo>
                  <a:cubicBezTo>
                    <a:pt x="38" y="24"/>
                    <a:pt x="42" y="25"/>
                    <a:pt x="45" y="25"/>
                  </a:cubicBezTo>
                  <a:cubicBezTo>
                    <a:pt x="44" y="24"/>
                    <a:pt x="44" y="23"/>
                    <a:pt x="45" y="23"/>
                  </a:cubicBezTo>
                  <a:cubicBezTo>
                    <a:pt x="46" y="22"/>
                    <a:pt x="48" y="22"/>
                    <a:pt x="47" y="20"/>
                  </a:cubicBezTo>
                  <a:cubicBezTo>
                    <a:pt x="46" y="18"/>
                    <a:pt x="45" y="18"/>
                    <a:pt x="45" y="16"/>
                  </a:cubicBezTo>
                  <a:cubicBezTo>
                    <a:pt x="45" y="14"/>
                    <a:pt x="44" y="13"/>
                    <a:pt x="45" y="11"/>
                  </a:cubicBezTo>
                  <a:cubicBezTo>
                    <a:pt x="45" y="10"/>
                    <a:pt x="46" y="9"/>
                    <a:pt x="47" y="7"/>
                  </a:cubicBezTo>
                  <a:close/>
                  <a:moveTo>
                    <a:pt x="5" y="13"/>
                  </a:moveTo>
                  <a:cubicBezTo>
                    <a:pt x="1" y="14"/>
                    <a:pt x="0" y="20"/>
                    <a:pt x="2" y="20"/>
                  </a:cubicBezTo>
                  <a:cubicBezTo>
                    <a:pt x="4" y="20"/>
                    <a:pt x="9" y="16"/>
                    <a:pt x="10" y="14"/>
                  </a:cubicBezTo>
                  <a:cubicBezTo>
                    <a:pt x="12" y="13"/>
                    <a:pt x="10" y="12"/>
                    <a:pt x="5" y="13"/>
                  </a:cubicBezTo>
                  <a:close/>
                  <a:moveTo>
                    <a:pt x="9" y="9"/>
                  </a:moveTo>
                  <a:cubicBezTo>
                    <a:pt x="10" y="8"/>
                    <a:pt x="2" y="8"/>
                    <a:pt x="4" y="10"/>
                  </a:cubicBezTo>
                  <a:cubicBezTo>
                    <a:pt x="5" y="11"/>
                    <a:pt x="8" y="11"/>
                    <a:pt x="9" y="9"/>
                  </a:cubicBezTo>
                  <a:close/>
                </a:path>
              </a:pathLst>
            </a:custGeom>
            <a:grpFill/>
            <a:ln w="9525" cap="flat">
              <a:solidFill>
                <a:schemeClr val="bg1">
                  <a:lumMod val="85000"/>
                </a:schemeClr>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2400" dirty="0"/>
            </a:p>
          </p:txBody>
        </p:sp>
        <p:sp>
          <p:nvSpPr>
            <p:cNvPr id="170" name="Freeform 141">
              <a:extLst>
                <a:ext uri="{FF2B5EF4-FFF2-40B4-BE49-F238E27FC236}">
                  <a16:creationId xmlns:a16="http://schemas.microsoft.com/office/drawing/2014/main" id="{DB4BAED7-F6DA-42EB-ADCC-E580D6139586}"/>
                </a:ext>
              </a:extLst>
            </p:cNvPr>
            <p:cNvSpPr>
              <a:spLocks/>
            </p:cNvSpPr>
            <p:nvPr/>
          </p:nvSpPr>
          <p:spPr bwMode="auto">
            <a:xfrm>
              <a:off x="5022851" y="2994025"/>
              <a:ext cx="161925" cy="196850"/>
            </a:xfrm>
            <a:custGeom>
              <a:avLst/>
              <a:gdLst>
                <a:gd name="T0" fmla="*/ 58 w 65"/>
                <a:gd name="T1" fmla="*/ 18 h 78"/>
                <a:gd name="T2" fmla="*/ 61 w 65"/>
                <a:gd name="T3" fmla="*/ 12 h 78"/>
                <a:gd name="T4" fmla="*/ 65 w 65"/>
                <a:gd name="T5" fmla="*/ 6 h 78"/>
                <a:gd name="T6" fmla="*/ 61 w 65"/>
                <a:gd name="T7" fmla="*/ 7 h 78"/>
                <a:gd name="T8" fmla="*/ 57 w 65"/>
                <a:gd name="T9" fmla="*/ 6 h 78"/>
                <a:gd name="T10" fmla="*/ 50 w 65"/>
                <a:gd name="T11" fmla="*/ 7 h 78"/>
                <a:gd name="T12" fmla="*/ 45 w 65"/>
                <a:gd name="T13" fmla="*/ 12 h 78"/>
                <a:gd name="T14" fmla="*/ 36 w 65"/>
                <a:gd name="T15" fmla="*/ 10 h 78"/>
                <a:gd name="T16" fmla="*/ 26 w 65"/>
                <a:gd name="T17" fmla="*/ 5 h 78"/>
                <a:gd name="T18" fmla="*/ 18 w 65"/>
                <a:gd name="T19" fmla="*/ 3 h 78"/>
                <a:gd name="T20" fmla="*/ 14 w 65"/>
                <a:gd name="T21" fmla="*/ 1 h 78"/>
                <a:gd name="T22" fmla="*/ 9 w 65"/>
                <a:gd name="T23" fmla="*/ 0 h 78"/>
                <a:gd name="T24" fmla="*/ 2 w 65"/>
                <a:gd name="T25" fmla="*/ 4 h 78"/>
                <a:gd name="T26" fmla="*/ 1 w 65"/>
                <a:gd name="T27" fmla="*/ 6 h 78"/>
                <a:gd name="T28" fmla="*/ 5 w 65"/>
                <a:gd name="T29" fmla="*/ 9 h 78"/>
                <a:gd name="T30" fmla="*/ 6 w 65"/>
                <a:gd name="T31" fmla="*/ 15 h 78"/>
                <a:gd name="T32" fmla="*/ 9 w 65"/>
                <a:gd name="T33" fmla="*/ 18 h 78"/>
                <a:gd name="T34" fmla="*/ 9 w 65"/>
                <a:gd name="T35" fmla="*/ 24 h 78"/>
                <a:gd name="T36" fmla="*/ 3 w 65"/>
                <a:gd name="T37" fmla="*/ 34 h 78"/>
                <a:gd name="T38" fmla="*/ 1 w 65"/>
                <a:gd name="T39" fmla="*/ 39 h 78"/>
                <a:gd name="T40" fmla="*/ 6 w 65"/>
                <a:gd name="T41" fmla="*/ 42 h 78"/>
                <a:gd name="T42" fmla="*/ 1 w 65"/>
                <a:gd name="T43" fmla="*/ 47 h 78"/>
                <a:gd name="T44" fmla="*/ 0 w 65"/>
                <a:gd name="T45" fmla="*/ 48 h 78"/>
                <a:gd name="T46" fmla="*/ 31 w 65"/>
                <a:gd name="T47" fmla="*/ 64 h 78"/>
                <a:gd name="T48" fmla="*/ 30 w 65"/>
                <a:gd name="T49" fmla="*/ 69 h 78"/>
                <a:gd name="T50" fmla="*/ 44 w 65"/>
                <a:gd name="T51" fmla="*/ 78 h 78"/>
                <a:gd name="T52" fmla="*/ 52 w 65"/>
                <a:gd name="T53" fmla="*/ 61 h 78"/>
                <a:gd name="T54" fmla="*/ 57 w 65"/>
                <a:gd name="T55" fmla="*/ 57 h 78"/>
                <a:gd name="T56" fmla="*/ 61 w 65"/>
                <a:gd name="T57" fmla="*/ 54 h 78"/>
                <a:gd name="T58" fmla="*/ 62 w 65"/>
                <a:gd name="T59" fmla="*/ 53 h 78"/>
                <a:gd name="T60" fmla="*/ 58 w 65"/>
                <a:gd name="T61" fmla="*/ 47 h 78"/>
                <a:gd name="T62" fmla="*/ 58 w 65"/>
                <a:gd name="T63" fmla="*/ 1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5" h="78">
                  <a:moveTo>
                    <a:pt x="58" y="18"/>
                  </a:moveTo>
                  <a:cubicBezTo>
                    <a:pt x="61" y="12"/>
                    <a:pt x="61" y="12"/>
                    <a:pt x="61" y="12"/>
                  </a:cubicBezTo>
                  <a:cubicBezTo>
                    <a:pt x="65" y="6"/>
                    <a:pt x="65" y="6"/>
                    <a:pt x="65" y="6"/>
                  </a:cubicBezTo>
                  <a:cubicBezTo>
                    <a:pt x="63" y="7"/>
                    <a:pt x="62" y="7"/>
                    <a:pt x="61" y="7"/>
                  </a:cubicBezTo>
                  <a:cubicBezTo>
                    <a:pt x="60" y="8"/>
                    <a:pt x="58" y="7"/>
                    <a:pt x="57" y="6"/>
                  </a:cubicBezTo>
                  <a:cubicBezTo>
                    <a:pt x="57" y="5"/>
                    <a:pt x="53" y="6"/>
                    <a:pt x="50" y="7"/>
                  </a:cubicBezTo>
                  <a:cubicBezTo>
                    <a:pt x="47" y="9"/>
                    <a:pt x="46" y="12"/>
                    <a:pt x="45" y="12"/>
                  </a:cubicBezTo>
                  <a:cubicBezTo>
                    <a:pt x="44" y="11"/>
                    <a:pt x="37" y="10"/>
                    <a:pt x="36" y="10"/>
                  </a:cubicBezTo>
                  <a:cubicBezTo>
                    <a:pt x="34" y="10"/>
                    <a:pt x="28" y="6"/>
                    <a:pt x="26" y="5"/>
                  </a:cubicBezTo>
                  <a:cubicBezTo>
                    <a:pt x="25" y="3"/>
                    <a:pt x="19" y="4"/>
                    <a:pt x="18" y="3"/>
                  </a:cubicBezTo>
                  <a:cubicBezTo>
                    <a:pt x="17" y="2"/>
                    <a:pt x="14" y="2"/>
                    <a:pt x="14" y="1"/>
                  </a:cubicBezTo>
                  <a:cubicBezTo>
                    <a:pt x="13" y="0"/>
                    <a:pt x="11" y="0"/>
                    <a:pt x="9" y="0"/>
                  </a:cubicBezTo>
                  <a:cubicBezTo>
                    <a:pt x="7" y="0"/>
                    <a:pt x="3" y="3"/>
                    <a:pt x="2" y="4"/>
                  </a:cubicBezTo>
                  <a:cubicBezTo>
                    <a:pt x="2" y="5"/>
                    <a:pt x="2" y="5"/>
                    <a:pt x="1" y="6"/>
                  </a:cubicBezTo>
                  <a:cubicBezTo>
                    <a:pt x="5" y="9"/>
                    <a:pt x="5" y="9"/>
                    <a:pt x="5" y="9"/>
                  </a:cubicBezTo>
                  <a:cubicBezTo>
                    <a:pt x="6" y="15"/>
                    <a:pt x="6" y="15"/>
                    <a:pt x="6" y="15"/>
                  </a:cubicBezTo>
                  <a:cubicBezTo>
                    <a:pt x="9" y="18"/>
                    <a:pt x="9" y="18"/>
                    <a:pt x="9" y="18"/>
                  </a:cubicBezTo>
                  <a:cubicBezTo>
                    <a:pt x="9" y="18"/>
                    <a:pt x="9" y="21"/>
                    <a:pt x="9" y="24"/>
                  </a:cubicBezTo>
                  <a:cubicBezTo>
                    <a:pt x="8" y="28"/>
                    <a:pt x="5" y="32"/>
                    <a:pt x="3" y="34"/>
                  </a:cubicBezTo>
                  <a:cubicBezTo>
                    <a:pt x="3" y="34"/>
                    <a:pt x="2" y="36"/>
                    <a:pt x="1" y="39"/>
                  </a:cubicBezTo>
                  <a:cubicBezTo>
                    <a:pt x="4" y="40"/>
                    <a:pt x="6" y="41"/>
                    <a:pt x="6" y="42"/>
                  </a:cubicBezTo>
                  <a:cubicBezTo>
                    <a:pt x="6" y="44"/>
                    <a:pt x="1" y="43"/>
                    <a:pt x="1" y="47"/>
                  </a:cubicBezTo>
                  <a:cubicBezTo>
                    <a:pt x="1" y="47"/>
                    <a:pt x="1" y="47"/>
                    <a:pt x="0" y="48"/>
                  </a:cubicBezTo>
                  <a:cubicBezTo>
                    <a:pt x="31" y="64"/>
                    <a:pt x="31" y="64"/>
                    <a:pt x="31" y="64"/>
                  </a:cubicBezTo>
                  <a:cubicBezTo>
                    <a:pt x="30" y="69"/>
                    <a:pt x="30" y="69"/>
                    <a:pt x="30" y="69"/>
                  </a:cubicBezTo>
                  <a:cubicBezTo>
                    <a:pt x="30" y="69"/>
                    <a:pt x="37" y="74"/>
                    <a:pt x="44" y="78"/>
                  </a:cubicBezTo>
                  <a:cubicBezTo>
                    <a:pt x="47" y="71"/>
                    <a:pt x="51" y="62"/>
                    <a:pt x="52" y="61"/>
                  </a:cubicBezTo>
                  <a:cubicBezTo>
                    <a:pt x="54" y="58"/>
                    <a:pt x="55" y="59"/>
                    <a:pt x="57" y="57"/>
                  </a:cubicBezTo>
                  <a:cubicBezTo>
                    <a:pt x="58" y="55"/>
                    <a:pt x="59" y="58"/>
                    <a:pt x="61" y="54"/>
                  </a:cubicBezTo>
                  <a:cubicBezTo>
                    <a:pt x="62" y="54"/>
                    <a:pt x="62" y="53"/>
                    <a:pt x="62" y="53"/>
                  </a:cubicBezTo>
                  <a:cubicBezTo>
                    <a:pt x="58" y="47"/>
                    <a:pt x="58" y="47"/>
                    <a:pt x="58" y="47"/>
                  </a:cubicBezTo>
                  <a:lnTo>
                    <a:pt x="58" y="18"/>
                  </a:lnTo>
                  <a:close/>
                </a:path>
              </a:pathLst>
            </a:custGeom>
            <a:grpFill/>
            <a:ln w="9525" cap="flat">
              <a:solidFill>
                <a:schemeClr val="bg1">
                  <a:lumMod val="85000"/>
                </a:schemeClr>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2400" dirty="0"/>
            </a:p>
          </p:txBody>
        </p:sp>
        <p:sp>
          <p:nvSpPr>
            <p:cNvPr id="171" name="Freeform 142">
              <a:extLst>
                <a:ext uri="{FF2B5EF4-FFF2-40B4-BE49-F238E27FC236}">
                  <a16:creationId xmlns:a16="http://schemas.microsoft.com/office/drawing/2014/main" id="{595311FB-7E67-4257-9BE7-F789B37B3111}"/>
                </a:ext>
              </a:extLst>
            </p:cNvPr>
            <p:cNvSpPr>
              <a:spLocks/>
            </p:cNvSpPr>
            <p:nvPr/>
          </p:nvSpPr>
          <p:spPr bwMode="auto">
            <a:xfrm>
              <a:off x="4933951" y="3009900"/>
              <a:ext cx="111125" cy="112713"/>
            </a:xfrm>
            <a:custGeom>
              <a:avLst/>
              <a:gdLst>
                <a:gd name="T0" fmla="*/ 41 w 44"/>
                <a:gd name="T1" fmla="*/ 9 h 45"/>
                <a:gd name="T2" fmla="*/ 40 w 44"/>
                <a:gd name="T3" fmla="*/ 3 h 45"/>
                <a:gd name="T4" fmla="*/ 36 w 44"/>
                <a:gd name="T5" fmla="*/ 0 h 45"/>
                <a:gd name="T6" fmla="*/ 34 w 44"/>
                <a:gd name="T7" fmla="*/ 2 h 45"/>
                <a:gd name="T8" fmla="*/ 29 w 44"/>
                <a:gd name="T9" fmla="*/ 3 h 45"/>
                <a:gd name="T10" fmla="*/ 23 w 44"/>
                <a:gd name="T11" fmla="*/ 5 h 45"/>
                <a:gd name="T12" fmla="*/ 18 w 44"/>
                <a:gd name="T13" fmla="*/ 3 h 45"/>
                <a:gd name="T14" fmla="*/ 12 w 44"/>
                <a:gd name="T15" fmla="*/ 5 h 45"/>
                <a:gd name="T16" fmla="*/ 11 w 44"/>
                <a:gd name="T17" fmla="*/ 12 h 45"/>
                <a:gd name="T18" fmla="*/ 14 w 44"/>
                <a:gd name="T19" fmla="*/ 16 h 45"/>
                <a:gd name="T20" fmla="*/ 11 w 44"/>
                <a:gd name="T21" fmla="*/ 20 h 45"/>
                <a:gd name="T22" fmla="*/ 8 w 44"/>
                <a:gd name="T23" fmla="*/ 22 h 45"/>
                <a:gd name="T24" fmla="*/ 5 w 44"/>
                <a:gd name="T25" fmla="*/ 26 h 45"/>
                <a:gd name="T26" fmla="*/ 3 w 44"/>
                <a:gd name="T27" fmla="*/ 32 h 45"/>
                <a:gd name="T28" fmla="*/ 1 w 44"/>
                <a:gd name="T29" fmla="*/ 39 h 45"/>
                <a:gd name="T30" fmla="*/ 0 w 44"/>
                <a:gd name="T31" fmla="*/ 45 h 45"/>
                <a:gd name="T32" fmla="*/ 4 w 44"/>
                <a:gd name="T33" fmla="*/ 44 h 45"/>
                <a:gd name="T34" fmla="*/ 12 w 44"/>
                <a:gd name="T35" fmla="*/ 42 h 45"/>
                <a:gd name="T36" fmla="*/ 19 w 44"/>
                <a:gd name="T37" fmla="*/ 41 h 45"/>
                <a:gd name="T38" fmla="*/ 25 w 44"/>
                <a:gd name="T39" fmla="*/ 32 h 45"/>
                <a:gd name="T40" fmla="*/ 36 w 44"/>
                <a:gd name="T41" fmla="*/ 33 h 45"/>
                <a:gd name="T42" fmla="*/ 38 w 44"/>
                <a:gd name="T43" fmla="*/ 28 h 45"/>
                <a:gd name="T44" fmla="*/ 44 w 44"/>
                <a:gd name="T45" fmla="*/ 18 h 45"/>
                <a:gd name="T46" fmla="*/ 44 w 44"/>
                <a:gd name="T47" fmla="*/ 12 h 45"/>
                <a:gd name="T48" fmla="*/ 41 w 44"/>
                <a:gd name="T49" fmla="*/ 9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4" h="45">
                  <a:moveTo>
                    <a:pt x="41" y="9"/>
                  </a:moveTo>
                  <a:cubicBezTo>
                    <a:pt x="40" y="3"/>
                    <a:pt x="40" y="3"/>
                    <a:pt x="40" y="3"/>
                  </a:cubicBezTo>
                  <a:cubicBezTo>
                    <a:pt x="36" y="0"/>
                    <a:pt x="36" y="0"/>
                    <a:pt x="36" y="0"/>
                  </a:cubicBezTo>
                  <a:cubicBezTo>
                    <a:pt x="35" y="1"/>
                    <a:pt x="34" y="1"/>
                    <a:pt x="34" y="2"/>
                  </a:cubicBezTo>
                  <a:cubicBezTo>
                    <a:pt x="33" y="4"/>
                    <a:pt x="30" y="3"/>
                    <a:pt x="29" y="3"/>
                  </a:cubicBezTo>
                  <a:cubicBezTo>
                    <a:pt x="27" y="2"/>
                    <a:pt x="23" y="4"/>
                    <a:pt x="23" y="5"/>
                  </a:cubicBezTo>
                  <a:cubicBezTo>
                    <a:pt x="22" y="6"/>
                    <a:pt x="19" y="3"/>
                    <a:pt x="18" y="3"/>
                  </a:cubicBezTo>
                  <a:cubicBezTo>
                    <a:pt x="16" y="3"/>
                    <a:pt x="12" y="5"/>
                    <a:pt x="12" y="5"/>
                  </a:cubicBezTo>
                  <a:cubicBezTo>
                    <a:pt x="12" y="5"/>
                    <a:pt x="11" y="10"/>
                    <a:pt x="11" y="12"/>
                  </a:cubicBezTo>
                  <a:cubicBezTo>
                    <a:pt x="11" y="14"/>
                    <a:pt x="14" y="14"/>
                    <a:pt x="14" y="16"/>
                  </a:cubicBezTo>
                  <a:cubicBezTo>
                    <a:pt x="14" y="17"/>
                    <a:pt x="11" y="19"/>
                    <a:pt x="11" y="20"/>
                  </a:cubicBezTo>
                  <a:cubicBezTo>
                    <a:pt x="11" y="21"/>
                    <a:pt x="10" y="21"/>
                    <a:pt x="8" y="22"/>
                  </a:cubicBezTo>
                  <a:cubicBezTo>
                    <a:pt x="6" y="22"/>
                    <a:pt x="6" y="25"/>
                    <a:pt x="5" y="26"/>
                  </a:cubicBezTo>
                  <a:cubicBezTo>
                    <a:pt x="3" y="27"/>
                    <a:pt x="4" y="30"/>
                    <a:pt x="3" y="32"/>
                  </a:cubicBezTo>
                  <a:cubicBezTo>
                    <a:pt x="2" y="34"/>
                    <a:pt x="1" y="37"/>
                    <a:pt x="1" y="39"/>
                  </a:cubicBezTo>
                  <a:cubicBezTo>
                    <a:pt x="1" y="41"/>
                    <a:pt x="1" y="44"/>
                    <a:pt x="0" y="45"/>
                  </a:cubicBezTo>
                  <a:cubicBezTo>
                    <a:pt x="2" y="45"/>
                    <a:pt x="3" y="45"/>
                    <a:pt x="4" y="44"/>
                  </a:cubicBezTo>
                  <a:cubicBezTo>
                    <a:pt x="6" y="43"/>
                    <a:pt x="12" y="42"/>
                    <a:pt x="12" y="42"/>
                  </a:cubicBezTo>
                  <a:cubicBezTo>
                    <a:pt x="19" y="41"/>
                    <a:pt x="19" y="41"/>
                    <a:pt x="19" y="41"/>
                  </a:cubicBezTo>
                  <a:cubicBezTo>
                    <a:pt x="21" y="37"/>
                    <a:pt x="23" y="33"/>
                    <a:pt x="25" y="32"/>
                  </a:cubicBezTo>
                  <a:cubicBezTo>
                    <a:pt x="28" y="32"/>
                    <a:pt x="33" y="32"/>
                    <a:pt x="36" y="33"/>
                  </a:cubicBezTo>
                  <a:cubicBezTo>
                    <a:pt x="37" y="30"/>
                    <a:pt x="38" y="28"/>
                    <a:pt x="38" y="28"/>
                  </a:cubicBezTo>
                  <a:cubicBezTo>
                    <a:pt x="40" y="26"/>
                    <a:pt x="43" y="22"/>
                    <a:pt x="44" y="18"/>
                  </a:cubicBezTo>
                  <a:cubicBezTo>
                    <a:pt x="44" y="15"/>
                    <a:pt x="44" y="12"/>
                    <a:pt x="44" y="12"/>
                  </a:cubicBezTo>
                  <a:lnTo>
                    <a:pt x="41" y="9"/>
                  </a:lnTo>
                  <a:close/>
                </a:path>
              </a:pathLst>
            </a:custGeom>
            <a:grpFill/>
            <a:ln w="9525" cap="flat">
              <a:solidFill>
                <a:schemeClr val="bg1">
                  <a:lumMod val="85000"/>
                </a:schemeClr>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2400" dirty="0"/>
            </a:p>
          </p:txBody>
        </p:sp>
        <p:sp>
          <p:nvSpPr>
            <p:cNvPr id="172" name="Freeform 143">
              <a:extLst>
                <a:ext uri="{FF2B5EF4-FFF2-40B4-BE49-F238E27FC236}">
                  <a16:creationId xmlns:a16="http://schemas.microsoft.com/office/drawing/2014/main" id="{8A5385D3-6FD6-4B48-B713-03131C6E8B45}"/>
                </a:ext>
              </a:extLst>
            </p:cNvPr>
            <p:cNvSpPr>
              <a:spLocks/>
            </p:cNvSpPr>
            <p:nvPr/>
          </p:nvSpPr>
          <p:spPr bwMode="auto">
            <a:xfrm>
              <a:off x="5480051" y="2095500"/>
              <a:ext cx="357188" cy="209550"/>
            </a:xfrm>
            <a:custGeom>
              <a:avLst/>
              <a:gdLst>
                <a:gd name="T0" fmla="*/ 138 w 142"/>
                <a:gd name="T1" fmla="*/ 47 h 83"/>
                <a:gd name="T2" fmla="*/ 127 w 142"/>
                <a:gd name="T3" fmla="*/ 42 h 83"/>
                <a:gd name="T4" fmla="*/ 121 w 142"/>
                <a:gd name="T5" fmla="*/ 42 h 83"/>
                <a:gd name="T6" fmla="*/ 113 w 142"/>
                <a:gd name="T7" fmla="*/ 40 h 83"/>
                <a:gd name="T8" fmla="*/ 105 w 142"/>
                <a:gd name="T9" fmla="*/ 46 h 83"/>
                <a:gd name="T10" fmla="*/ 101 w 142"/>
                <a:gd name="T11" fmla="*/ 47 h 83"/>
                <a:gd name="T12" fmla="*/ 94 w 142"/>
                <a:gd name="T13" fmla="*/ 43 h 83"/>
                <a:gd name="T14" fmla="*/ 87 w 142"/>
                <a:gd name="T15" fmla="*/ 41 h 83"/>
                <a:gd name="T16" fmla="*/ 83 w 142"/>
                <a:gd name="T17" fmla="*/ 33 h 83"/>
                <a:gd name="T18" fmla="*/ 81 w 142"/>
                <a:gd name="T19" fmla="*/ 25 h 83"/>
                <a:gd name="T20" fmla="*/ 75 w 142"/>
                <a:gd name="T21" fmla="*/ 21 h 83"/>
                <a:gd name="T22" fmla="*/ 59 w 142"/>
                <a:gd name="T23" fmla="*/ 20 h 83"/>
                <a:gd name="T24" fmla="*/ 48 w 142"/>
                <a:gd name="T25" fmla="*/ 21 h 83"/>
                <a:gd name="T26" fmla="*/ 39 w 142"/>
                <a:gd name="T27" fmla="*/ 10 h 83"/>
                <a:gd name="T28" fmla="*/ 36 w 142"/>
                <a:gd name="T29" fmla="*/ 14 h 83"/>
                <a:gd name="T30" fmla="*/ 27 w 142"/>
                <a:gd name="T31" fmla="*/ 12 h 83"/>
                <a:gd name="T32" fmla="*/ 26 w 142"/>
                <a:gd name="T33" fmla="*/ 1 h 83"/>
                <a:gd name="T34" fmla="*/ 22 w 142"/>
                <a:gd name="T35" fmla="*/ 13 h 83"/>
                <a:gd name="T36" fmla="*/ 21 w 142"/>
                <a:gd name="T37" fmla="*/ 0 h 83"/>
                <a:gd name="T38" fmla="*/ 1 w 142"/>
                <a:gd name="T39" fmla="*/ 5 h 83"/>
                <a:gd name="T40" fmla="*/ 0 w 142"/>
                <a:gd name="T41" fmla="*/ 41 h 83"/>
                <a:gd name="T42" fmla="*/ 0 w 142"/>
                <a:gd name="T43" fmla="*/ 41 h 83"/>
                <a:gd name="T44" fmla="*/ 5 w 142"/>
                <a:gd name="T45" fmla="*/ 42 h 83"/>
                <a:gd name="T46" fmla="*/ 8 w 142"/>
                <a:gd name="T47" fmla="*/ 39 h 83"/>
                <a:gd name="T48" fmla="*/ 14 w 142"/>
                <a:gd name="T49" fmla="*/ 34 h 83"/>
                <a:gd name="T50" fmla="*/ 17 w 142"/>
                <a:gd name="T51" fmla="*/ 31 h 83"/>
                <a:gd name="T52" fmla="*/ 20 w 142"/>
                <a:gd name="T53" fmla="*/ 30 h 83"/>
                <a:gd name="T54" fmla="*/ 26 w 142"/>
                <a:gd name="T55" fmla="*/ 31 h 83"/>
                <a:gd name="T56" fmla="*/ 32 w 142"/>
                <a:gd name="T57" fmla="*/ 33 h 83"/>
                <a:gd name="T58" fmla="*/ 35 w 142"/>
                <a:gd name="T59" fmla="*/ 42 h 83"/>
                <a:gd name="T60" fmla="*/ 47 w 142"/>
                <a:gd name="T61" fmla="*/ 43 h 83"/>
                <a:gd name="T62" fmla="*/ 50 w 142"/>
                <a:gd name="T63" fmla="*/ 48 h 83"/>
                <a:gd name="T64" fmla="*/ 54 w 142"/>
                <a:gd name="T65" fmla="*/ 55 h 83"/>
                <a:gd name="T66" fmla="*/ 62 w 142"/>
                <a:gd name="T67" fmla="*/ 61 h 83"/>
                <a:gd name="T68" fmla="*/ 71 w 142"/>
                <a:gd name="T69" fmla="*/ 66 h 83"/>
                <a:gd name="T70" fmla="*/ 79 w 142"/>
                <a:gd name="T71" fmla="*/ 72 h 83"/>
                <a:gd name="T72" fmla="*/ 86 w 142"/>
                <a:gd name="T73" fmla="*/ 74 h 83"/>
                <a:gd name="T74" fmla="*/ 87 w 142"/>
                <a:gd name="T75" fmla="*/ 80 h 83"/>
                <a:gd name="T76" fmla="*/ 88 w 142"/>
                <a:gd name="T77" fmla="*/ 79 h 83"/>
                <a:gd name="T78" fmla="*/ 94 w 142"/>
                <a:gd name="T79" fmla="*/ 82 h 83"/>
                <a:gd name="T80" fmla="*/ 98 w 142"/>
                <a:gd name="T81" fmla="*/ 83 h 83"/>
                <a:gd name="T82" fmla="*/ 101 w 142"/>
                <a:gd name="T83" fmla="*/ 75 h 83"/>
                <a:gd name="T84" fmla="*/ 100 w 142"/>
                <a:gd name="T85" fmla="*/ 68 h 83"/>
                <a:gd name="T86" fmla="*/ 95 w 142"/>
                <a:gd name="T87" fmla="*/ 61 h 83"/>
                <a:gd name="T88" fmla="*/ 103 w 142"/>
                <a:gd name="T89" fmla="*/ 59 h 83"/>
                <a:gd name="T90" fmla="*/ 105 w 142"/>
                <a:gd name="T91" fmla="*/ 54 h 83"/>
                <a:gd name="T92" fmla="*/ 109 w 142"/>
                <a:gd name="T93" fmla="*/ 50 h 83"/>
                <a:gd name="T94" fmla="*/ 115 w 142"/>
                <a:gd name="T95" fmla="*/ 48 h 83"/>
                <a:gd name="T96" fmla="*/ 121 w 142"/>
                <a:gd name="T97" fmla="*/ 47 h 83"/>
                <a:gd name="T98" fmla="*/ 118 w 142"/>
                <a:gd name="T99" fmla="*/ 54 h 83"/>
                <a:gd name="T100" fmla="*/ 127 w 142"/>
                <a:gd name="T101" fmla="*/ 52 h 83"/>
                <a:gd name="T102" fmla="*/ 135 w 142"/>
                <a:gd name="T103" fmla="*/ 51 h 83"/>
                <a:gd name="T104" fmla="*/ 138 w 142"/>
                <a:gd name="T105" fmla="*/ 47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42" h="83">
                  <a:moveTo>
                    <a:pt x="138" y="47"/>
                  </a:moveTo>
                  <a:cubicBezTo>
                    <a:pt x="134" y="44"/>
                    <a:pt x="128" y="40"/>
                    <a:pt x="127" y="42"/>
                  </a:cubicBezTo>
                  <a:cubicBezTo>
                    <a:pt x="127" y="44"/>
                    <a:pt x="122" y="44"/>
                    <a:pt x="121" y="42"/>
                  </a:cubicBezTo>
                  <a:cubicBezTo>
                    <a:pt x="119" y="40"/>
                    <a:pt x="118" y="38"/>
                    <a:pt x="113" y="40"/>
                  </a:cubicBezTo>
                  <a:cubicBezTo>
                    <a:pt x="108" y="42"/>
                    <a:pt x="105" y="44"/>
                    <a:pt x="105" y="46"/>
                  </a:cubicBezTo>
                  <a:cubicBezTo>
                    <a:pt x="105" y="48"/>
                    <a:pt x="101" y="50"/>
                    <a:pt x="101" y="47"/>
                  </a:cubicBezTo>
                  <a:cubicBezTo>
                    <a:pt x="101" y="45"/>
                    <a:pt x="97" y="44"/>
                    <a:pt x="94" y="43"/>
                  </a:cubicBezTo>
                  <a:cubicBezTo>
                    <a:pt x="92" y="43"/>
                    <a:pt x="88" y="44"/>
                    <a:pt x="87" y="41"/>
                  </a:cubicBezTo>
                  <a:cubicBezTo>
                    <a:pt x="87" y="39"/>
                    <a:pt x="83" y="36"/>
                    <a:pt x="83" y="33"/>
                  </a:cubicBezTo>
                  <a:cubicBezTo>
                    <a:pt x="83" y="30"/>
                    <a:pt x="84" y="26"/>
                    <a:pt x="81" y="25"/>
                  </a:cubicBezTo>
                  <a:cubicBezTo>
                    <a:pt x="79" y="25"/>
                    <a:pt x="77" y="21"/>
                    <a:pt x="75" y="21"/>
                  </a:cubicBezTo>
                  <a:cubicBezTo>
                    <a:pt x="73" y="21"/>
                    <a:pt x="60" y="21"/>
                    <a:pt x="59" y="20"/>
                  </a:cubicBezTo>
                  <a:cubicBezTo>
                    <a:pt x="57" y="19"/>
                    <a:pt x="49" y="23"/>
                    <a:pt x="48" y="21"/>
                  </a:cubicBezTo>
                  <a:cubicBezTo>
                    <a:pt x="48" y="19"/>
                    <a:pt x="42" y="13"/>
                    <a:pt x="39" y="10"/>
                  </a:cubicBezTo>
                  <a:cubicBezTo>
                    <a:pt x="38" y="12"/>
                    <a:pt x="38" y="13"/>
                    <a:pt x="36" y="14"/>
                  </a:cubicBezTo>
                  <a:cubicBezTo>
                    <a:pt x="30" y="18"/>
                    <a:pt x="25" y="17"/>
                    <a:pt x="27" y="12"/>
                  </a:cubicBezTo>
                  <a:cubicBezTo>
                    <a:pt x="28" y="7"/>
                    <a:pt x="29" y="1"/>
                    <a:pt x="26" y="1"/>
                  </a:cubicBezTo>
                  <a:cubicBezTo>
                    <a:pt x="23" y="1"/>
                    <a:pt x="25" y="12"/>
                    <a:pt x="22" y="13"/>
                  </a:cubicBezTo>
                  <a:cubicBezTo>
                    <a:pt x="20" y="13"/>
                    <a:pt x="19" y="5"/>
                    <a:pt x="21" y="0"/>
                  </a:cubicBezTo>
                  <a:cubicBezTo>
                    <a:pt x="1" y="5"/>
                    <a:pt x="1" y="5"/>
                    <a:pt x="1" y="5"/>
                  </a:cubicBezTo>
                  <a:cubicBezTo>
                    <a:pt x="0" y="41"/>
                    <a:pt x="0" y="41"/>
                    <a:pt x="0" y="41"/>
                  </a:cubicBezTo>
                  <a:cubicBezTo>
                    <a:pt x="0" y="41"/>
                    <a:pt x="0" y="41"/>
                    <a:pt x="0" y="41"/>
                  </a:cubicBezTo>
                  <a:cubicBezTo>
                    <a:pt x="2" y="42"/>
                    <a:pt x="4" y="42"/>
                    <a:pt x="5" y="42"/>
                  </a:cubicBezTo>
                  <a:cubicBezTo>
                    <a:pt x="8" y="43"/>
                    <a:pt x="8" y="40"/>
                    <a:pt x="8" y="39"/>
                  </a:cubicBezTo>
                  <a:cubicBezTo>
                    <a:pt x="8" y="37"/>
                    <a:pt x="12" y="34"/>
                    <a:pt x="14" y="34"/>
                  </a:cubicBezTo>
                  <a:cubicBezTo>
                    <a:pt x="16" y="35"/>
                    <a:pt x="16" y="31"/>
                    <a:pt x="17" y="31"/>
                  </a:cubicBezTo>
                  <a:cubicBezTo>
                    <a:pt x="18" y="31"/>
                    <a:pt x="19" y="31"/>
                    <a:pt x="20" y="30"/>
                  </a:cubicBezTo>
                  <a:cubicBezTo>
                    <a:pt x="21" y="28"/>
                    <a:pt x="25" y="30"/>
                    <a:pt x="26" y="31"/>
                  </a:cubicBezTo>
                  <a:cubicBezTo>
                    <a:pt x="27" y="32"/>
                    <a:pt x="30" y="33"/>
                    <a:pt x="32" y="33"/>
                  </a:cubicBezTo>
                  <a:cubicBezTo>
                    <a:pt x="34" y="34"/>
                    <a:pt x="35" y="40"/>
                    <a:pt x="35" y="42"/>
                  </a:cubicBezTo>
                  <a:cubicBezTo>
                    <a:pt x="35" y="43"/>
                    <a:pt x="45" y="43"/>
                    <a:pt x="47" y="43"/>
                  </a:cubicBezTo>
                  <a:cubicBezTo>
                    <a:pt x="48" y="43"/>
                    <a:pt x="48" y="46"/>
                    <a:pt x="50" y="48"/>
                  </a:cubicBezTo>
                  <a:cubicBezTo>
                    <a:pt x="52" y="51"/>
                    <a:pt x="53" y="53"/>
                    <a:pt x="54" y="55"/>
                  </a:cubicBezTo>
                  <a:cubicBezTo>
                    <a:pt x="54" y="57"/>
                    <a:pt x="60" y="59"/>
                    <a:pt x="62" y="61"/>
                  </a:cubicBezTo>
                  <a:cubicBezTo>
                    <a:pt x="63" y="63"/>
                    <a:pt x="68" y="65"/>
                    <a:pt x="71" y="66"/>
                  </a:cubicBezTo>
                  <a:cubicBezTo>
                    <a:pt x="74" y="68"/>
                    <a:pt x="77" y="72"/>
                    <a:pt x="79" y="72"/>
                  </a:cubicBezTo>
                  <a:cubicBezTo>
                    <a:pt x="81" y="72"/>
                    <a:pt x="86" y="74"/>
                    <a:pt x="86" y="74"/>
                  </a:cubicBezTo>
                  <a:cubicBezTo>
                    <a:pt x="87" y="80"/>
                    <a:pt x="87" y="80"/>
                    <a:pt x="87" y="80"/>
                  </a:cubicBezTo>
                  <a:cubicBezTo>
                    <a:pt x="87" y="80"/>
                    <a:pt x="88" y="80"/>
                    <a:pt x="88" y="79"/>
                  </a:cubicBezTo>
                  <a:cubicBezTo>
                    <a:pt x="91" y="79"/>
                    <a:pt x="92" y="82"/>
                    <a:pt x="94" y="82"/>
                  </a:cubicBezTo>
                  <a:cubicBezTo>
                    <a:pt x="95" y="82"/>
                    <a:pt x="97" y="82"/>
                    <a:pt x="98" y="83"/>
                  </a:cubicBezTo>
                  <a:cubicBezTo>
                    <a:pt x="98" y="79"/>
                    <a:pt x="99" y="76"/>
                    <a:pt x="101" y="75"/>
                  </a:cubicBezTo>
                  <a:cubicBezTo>
                    <a:pt x="103" y="73"/>
                    <a:pt x="100" y="70"/>
                    <a:pt x="100" y="68"/>
                  </a:cubicBezTo>
                  <a:cubicBezTo>
                    <a:pt x="100" y="65"/>
                    <a:pt x="95" y="64"/>
                    <a:pt x="95" y="61"/>
                  </a:cubicBezTo>
                  <a:cubicBezTo>
                    <a:pt x="96" y="59"/>
                    <a:pt x="100" y="60"/>
                    <a:pt x="103" y="59"/>
                  </a:cubicBezTo>
                  <a:cubicBezTo>
                    <a:pt x="105" y="58"/>
                    <a:pt x="103" y="54"/>
                    <a:pt x="105" y="54"/>
                  </a:cubicBezTo>
                  <a:cubicBezTo>
                    <a:pt x="107" y="54"/>
                    <a:pt x="108" y="52"/>
                    <a:pt x="109" y="50"/>
                  </a:cubicBezTo>
                  <a:cubicBezTo>
                    <a:pt x="110" y="48"/>
                    <a:pt x="113" y="50"/>
                    <a:pt x="115" y="48"/>
                  </a:cubicBezTo>
                  <a:cubicBezTo>
                    <a:pt x="117" y="47"/>
                    <a:pt x="120" y="46"/>
                    <a:pt x="121" y="47"/>
                  </a:cubicBezTo>
                  <a:cubicBezTo>
                    <a:pt x="121" y="48"/>
                    <a:pt x="119" y="52"/>
                    <a:pt x="118" y="54"/>
                  </a:cubicBezTo>
                  <a:cubicBezTo>
                    <a:pt x="121" y="54"/>
                    <a:pt x="126" y="53"/>
                    <a:pt x="127" y="52"/>
                  </a:cubicBezTo>
                  <a:cubicBezTo>
                    <a:pt x="128" y="51"/>
                    <a:pt x="133" y="54"/>
                    <a:pt x="135" y="51"/>
                  </a:cubicBezTo>
                  <a:cubicBezTo>
                    <a:pt x="136" y="48"/>
                    <a:pt x="142" y="50"/>
                    <a:pt x="138" y="47"/>
                  </a:cubicBezTo>
                  <a:close/>
                </a:path>
              </a:pathLst>
            </a:custGeom>
            <a:grpFill/>
            <a:ln w="9525" cap="flat">
              <a:solidFill>
                <a:schemeClr val="bg1">
                  <a:lumMod val="85000"/>
                </a:schemeClr>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2400" dirty="0"/>
            </a:p>
          </p:txBody>
        </p:sp>
        <p:sp>
          <p:nvSpPr>
            <p:cNvPr id="173" name="Freeform 144">
              <a:extLst>
                <a:ext uri="{FF2B5EF4-FFF2-40B4-BE49-F238E27FC236}">
                  <a16:creationId xmlns:a16="http://schemas.microsoft.com/office/drawing/2014/main" id="{18522F13-E8CF-4BE4-A844-BE2194284B58}"/>
                </a:ext>
              </a:extLst>
            </p:cNvPr>
            <p:cNvSpPr>
              <a:spLocks noEditPoints="1"/>
            </p:cNvSpPr>
            <p:nvPr/>
          </p:nvSpPr>
          <p:spPr bwMode="auto">
            <a:xfrm>
              <a:off x="4451351" y="925513"/>
              <a:ext cx="525463" cy="828675"/>
            </a:xfrm>
            <a:custGeom>
              <a:avLst/>
              <a:gdLst>
                <a:gd name="T0" fmla="*/ 198 w 209"/>
                <a:gd name="T1" fmla="*/ 172 h 329"/>
                <a:gd name="T2" fmla="*/ 198 w 209"/>
                <a:gd name="T3" fmla="*/ 162 h 329"/>
                <a:gd name="T4" fmla="*/ 187 w 209"/>
                <a:gd name="T5" fmla="*/ 160 h 329"/>
                <a:gd name="T6" fmla="*/ 174 w 209"/>
                <a:gd name="T7" fmla="*/ 160 h 329"/>
                <a:gd name="T8" fmla="*/ 167 w 209"/>
                <a:gd name="T9" fmla="*/ 159 h 329"/>
                <a:gd name="T10" fmla="*/ 155 w 209"/>
                <a:gd name="T11" fmla="*/ 162 h 329"/>
                <a:gd name="T12" fmla="*/ 145 w 209"/>
                <a:gd name="T13" fmla="*/ 173 h 329"/>
                <a:gd name="T14" fmla="*/ 145 w 209"/>
                <a:gd name="T15" fmla="*/ 161 h 329"/>
                <a:gd name="T16" fmla="*/ 131 w 209"/>
                <a:gd name="T17" fmla="*/ 169 h 329"/>
                <a:gd name="T18" fmla="*/ 124 w 209"/>
                <a:gd name="T19" fmla="*/ 172 h 329"/>
                <a:gd name="T20" fmla="*/ 118 w 209"/>
                <a:gd name="T21" fmla="*/ 170 h 329"/>
                <a:gd name="T22" fmla="*/ 107 w 209"/>
                <a:gd name="T23" fmla="*/ 179 h 329"/>
                <a:gd name="T24" fmla="*/ 100 w 209"/>
                <a:gd name="T25" fmla="*/ 185 h 329"/>
                <a:gd name="T26" fmla="*/ 93 w 209"/>
                <a:gd name="T27" fmla="*/ 188 h 329"/>
                <a:gd name="T28" fmla="*/ 80 w 209"/>
                <a:gd name="T29" fmla="*/ 191 h 329"/>
                <a:gd name="T30" fmla="*/ 76 w 209"/>
                <a:gd name="T31" fmla="*/ 198 h 329"/>
                <a:gd name="T32" fmla="*/ 92 w 209"/>
                <a:gd name="T33" fmla="*/ 199 h 329"/>
                <a:gd name="T34" fmla="*/ 80 w 209"/>
                <a:gd name="T35" fmla="*/ 208 h 329"/>
                <a:gd name="T36" fmla="*/ 62 w 209"/>
                <a:gd name="T37" fmla="*/ 227 h 329"/>
                <a:gd name="T38" fmla="*/ 50 w 209"/>
                <a:gd name="T39" fmla="*/ 243 h 329"/>
                <a:gd name="T40" fmla="*/ 40 w 209"/>
                <a:gd name="T41" fmla="*/ 257 h 329"/>
                <a:gd name="T42" fmla="*/ 27 w 209"/>
                <a:gd name="T43" fmla="*/ 266 h 329"/>
                <a:gd name="T44" fmla="*/ 12 w 209"/>
                <a:gd name="T45" fmla="*/ 275 h 329"/>
                <a:gd name="T46" fmla="*/ 5 w 209"/>
                <a:gd name="T47" fmla="*/ 288 h 329"/>
                <a:gd name="T48" fmla="*/ 2 w 209"/>
                <a:gd name="T49" fmla="*/ 302 h 329"/>
                <a:gd name="T50" fmla="*/ 9 w 209"/>
                <a:gd name="T51" fmla="*/ 307 h 329"/>
                <a:gd name="T52" fmla="*/ 7 w 209"/>
                <a:gd name="T53" fmla="*/ 313 h 329"/>
                <a:gd name="T54" fmla="*/ 15 w 209"/>
                <a:gd name="T55" fmla="*/ 326 h 329"/>
                <a:gd name="T56" fmla="*/ 47 w 209"/>
                <a:gd name="T57" fmla="*/ 310 h 329"/>
                <a:gd name="T58" fmla="*/ 56 w 209"/>
                <a:gd name="T59" fmla="*/ 313 h 329"/>
                <a:gd name="T60" fmla="*/ 62 w 209"/>
                <a:gd name="T61" fmla="*/ 293 h 329"/>
                <a:gd name="T62" fmla="*/ 60 w 209"/>
                <a:gd name="T63" fmla="*/ 268 h 329"/>
                <a:gd name="T64" fmla="*/ 74 w 209"/>
                <a:gd name="T65" fmla="*/ 249 h 329"/>
                <a:gd name="T66" fmla="*/ 84 w 209"/>
                <a:gd name="T67" fmla="*/ 226 h 329"/>
                <a:gd name="T68" fmla="*/ 94 w 209"/>
                <a:gd name="T69" fmla="*/ 206 h 329"/>
                <a:gd name="T70" fmla="*/ 117 w 209"/>
                <a:gd name="T71" fmla="*/ 194 h 329"/>
                <a:gd name="T72" fmla="*/ 133 w 209"/>
                <a:gd name="T73" fmla="*/ 183 h 329"/>
                <a:gd name="T74" fmla="*/ 161 w 209"/>
                <a:gd name="T75" fmla="*/ 192 h 329"/>
                <a:gd name="T76" fmla="*/ 179 w 209"/>
                <a:gd name="T77" fmla="*/ 173 h 329"/>
                <a:gd name="T78" fmla="*/ 198 w 209"/>
                <a:gd name="T79" fmla="*/ 181 h 329"/>
                <a:gd name="T80" fmla="*/ 58 w 209"/>
                <a:gd name="T81" fmla="*/ 23 h 329"/>
                <a:gd name="T82" fmla="*/ 78 w 209"/>
                <a:gd name="T83" fmla="*/ 35 h 329"/>
                <a:gd name="T84" fmla="*/ 93 w 209"/>
                <a:gd name="T85" fmla="*/ 38 h 329"/>
                <a:gd name="T86" fmla="*/ 94 w 209"/>
                <a:gd name="T87" fmla="*/ 49 h 329"/>
                <a:gd name="T88" fmla="*/ 80 w 209"/>
                <a:gd name="T89" fmla="*/ 61 h 329"/>
                <a:gd name="T90" fmla="*/ 96 w 209"/>
                <a:gd name="T91" fmla="*/ 68 h 329"/>
                <a:gd name="T92" fmla="*/ 114 w 209"/>
                <a:gd name="T93" fmla="*/ 37 h 329"/>
                <a:gd name="T94" fmla="*/ 130 w 209"/>
                <a:gd name="T95" fmla="*/ 45 h 329"/>
                <a:gd name="T96" fmla="*/ 151 w 209"/>
                <a:gd name="T97" fmla="*/ 53 h 329"/>
                <a:gd name="T98" fmla="*/ 144 w 209"/>
                <a:gd name="T99" fmla="*/ 42 h 329"/>
                <a:gd name="T100" fmla="*/ 126 w 209"/>
                <a:gd name="T101" fmla="*/ 27 h 329"/>
                <a:gd name="T102" fmla="*/ 108 w 209"/>
                <a:gd name="T103" fmla="*/ 18 h 329"/>
                <a:gd name="T104" fmla="*/ 91 w 209"/>
                <a:gd name="T105" fmla="*/ 8 h 329"/>
                <a:gd name="T106" fmla="*/ 84 w 209"/>
                <a:gd name="T107" fmla="*/ 18 h 329"/>
                <a:gd name="T108" fmla="*/ 67 w 209"/>
                <a:gd name="T109" fmla="*/ 17 h 329"/>
                <a:gd name="T110" fmla="*/ 57 w 209"/>
                <a:gd name="T111" fmla="*/ 13 h 329"/>
                <a:gd name="T112" fmla="*/ 51 w 209"/>
                <a:gd name="T113" fmla="*/ 38 h 329"/>
                <a:gd name="T114" fmla="*/ 51 w 209"/>
                <a:gd name="T115" fmla="*/ 38 h 329"/>
                <a:gd name="T116" fmla="*/ 119 w 209"/>
                <a:gd name="T117" fmla="*/ 18 h 329"/>
                <a:gd name="T118" fmla="*/ 167 w 209"/>
                <a:gd name="T119" fmla="*/ 17 h 329"/>
                <a:gd name="T120" fmla="*/ 146 w 209"/>
                <a:gd name="T121" fmla="*/ 6 h 329"/>
                <a:gd name="T122" fmla="*/ 127 w 209"/>
                <a:gd name="T123" fmla="*/ 5 h 329"/>
                <a:gd name="T124" fmla="*/ 113 w 209"/>
                <a:gd name="T125" fmla="*/ 7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9" h="329">
                  <a:moveTo>
                    <a:pt x="202" y="176"/>
                  </a:moveTo>
                  <a:cubicBezTo>
                    <a:pt x="202" y="178"/>
                    <a:pt x="199" y="177"/>
                    <a:pt x="199" y="175"/>
                  </a:cubicBezTo>
                  <a:cubicBezTo>
                    <a:pt x="199" y="174"/>
                    <a:pt x="194" y="172"/>
                    <a:pt x="193" y="171"/>
                  </a:cubicBezTo>
                  <a:cubicBezTo>
                    <a:pt x="193" y="171"/>
                    <a:pt x="196" y="171"/>
                    <a:pt x="198" y="172"/>
                  </a:cubicBezTo>
                  <a:cubicBezTo>
                    <a:pt x="199" y="173"/>
                    <a:pt x="201" y="172"/>
                    <a:pt x="203" y="170"/>
                  </a:cubicBezTo>
                  <a:cubicBezTo>
                    <a:pt x="205" y="168"/>
                    <a:pt x="208" y="170"/>
                    <a:pt x="208" y="168"/>
                  </a:cubicBezTo>
                  <a:cubicBezTo>
                    <a:pt x="209" y="166"/>
                    <a:pt x="205" y="165"/>
                    <a:pt x="204" y="164"/>
                  </a:cubicBezTo>
                  <a:cubicBezTo>
                    <a:pt x="203" y="163"/>
                    <a:pt x="201" y="161"/>
                    <a:pt x="198" y="162"/>
                  </a:cubicBezTo>
                  <a:cubicBezTo>
                    <a:pt x="195" y="162"/>
                    <a:pt x="195" y="161"/>
                    <a:pt x="194" y="160"/>
                  </a:cubicBezTo>
                  <a:cubicBezTo>
                    <a:pt x="192" y="158"/>
                    <a:pt x="188" y="161"/>
                    <a:pt x="188" y="164"/>
                  </a:cubicBezTo>
                  <a:cubicBezTo>
                    <a:pt x="188" y="167"/>
                    <a:pt x="185" y="167"/>
                    <a:pt x="186" y="165"/>
                  </a:cubicBezTo>
                  <a:cubicBezTo>
                    <a:pt x="187" y="163"/>
                    <a:pt x="184" y="161"/>
                    <a:pt x="187" y="160"/>
                  </a:cubicBezTo>
                  <a:cubicBezTo>
                    <a:pt x="189" y="160"/>
                    <a:pt x="188" y="156"/>
                    <a:pt x="183" y="156"/>
                  </a:cubicBezTo>
                  <a:cubicBezTo>
                    <a:pt x="179" y="155"/>
                    <a:pt x="177" y="159"/>
                    <a:pt x="178" y="160"/>
                  </a:cubicBezTo>
                  <a:cubicBezTo>
                    <a:pt x="179" y="161"/>
                    <a:pt x="175" y="167"/>
                    <a:pt x="173" y="167"/>
                  </a:cubicBezTo>
                  <a:cubicBezTo>
                    <a:pt x="172" y="167"/>
                    <a:pt x="174" y="162"/>
                    <a:pt x="174" y="160"/>
                  </a:cubicBezTo>
                  <a:cubicBezTo>
                    <a:pt x="173" y="157"/>
                    <a:pt x="172" y="159"/>
                    <a:pt x="169" y="163"/>
                  </a:cubicBezTo>
                  <a:cubicBezTo>
                    <a:pt x="165" y="166"/>
                    <a:pt x="163" y="170"/>
                    <a:pt x="161" y="170"/>
                  </a:cubicBezTo>
                  <a:cubicBezTo>
                    <a:pt x="159" y="171"/>
                    <a:pt x="159" y="167"/>
                    <a:pt x="162" y="165"/>
                  </a:cubicBezTo>
                  <a:cubicBezTo>
                    <a:pt x="165" y="163"/>
                    <a:pt x="165" y="159"/>
                    <a:pt x="167" y="159"/>
                  </a:cubicBezTo>
                  <a:cubicBezTo>
                    <a:pt x="169" y="159"/>
                    <a:pt x="169" y="156"/>
                    <a:pt x="166" y="156"/>
                  </a:cubicBezTo>
                  <a:cubicBezTo>
                    <a:pt x="164" y="155"/>
                    <a:pt x="163" y="158"/>
                    <a:pt x="162" y="159"/>
                  </a:cubicBezTo>
                  <a:cubicBezTo>
                    <a:pt x="161" y="160"/>
                    <a:pt x="156" y="158"/>
                    <a:pt x="156" y="159"/>
                  </a:cubicBezTo>
                  <a:cubicBezTo>
                    <a:pt x="156" y="160"/>
                    <a:pt x="154" y="160"/>
                    <a:pt x="155" y="162"/>
                  </a:cubicBezTo>
                  <a:cubicBezTo>
                    <a:pt x="156" y="163"/>
                    <a:pt x="154" y="165"/>
                    <a:pt x="153" y="163"/>
                  </a:cubicBezTo>
                  <a:cubicBezTo>
                    <a:pt x="152" y="161"/>
                    <a:pt x="149" y="162"/>
                    <a:pt x="148" y="165"/>
                  </a:cubicBezTo>
                  <a:cubicBezTo>
                    <a:pt x="146" y="167"/>
                    <a:pt x="144" y="167"/>
                    <a:pt x="146" y="168"/>
                  </a:cubicBezTo>
                  <a:cubicBezTo>
                    <a:pt x="147" y="169"/>
                    <a:pt x="147" y="172"/>
                    <a:pt x="145" y="173"/>
                  </a:cubicBezTo>
                  <a:cubicBezTo>
                    <a:pt x="143" y="173"/>
                    <a:pt x="144" y="167"/>
                    <a:pt x="142" y="167"/>
                  </a:cubicBezTo>
                  <a:cubicBezTo>
                    <a:pt x="140" y="168"/>
                    <a:pt x="141" y="164"/>
                    <a:pt x="144" y="164"/>
                  </a:cubicBezTo>
                  <a:cubicBezTo>
                    <a:pt x="146" y="164"/>
                    <a:pt x="148" y="161"/>
                    <a:pt x="148" y="160"/>
                  </a:cubicBezTo>
                  <a:cubicBezTo>
                    <a:pt x="147" y="159"/>
                    <a:pt x="145" y="159"/>
                    <a:pt x="145" y="161"/>
                  </a:cubicBezTo>
                  <a:cubicBezTo>
                    <a:pt x="145" y="163"/>
                    <a:pt x="141" y="162"/>
                    <a:pt x="138" y="162"/>
                  </a:cubicBezTo>
                  <a:cubicBezTo>
                    <a:pt x="135" y="162"/>
                    <a:pt x="136" y="166"/>
                    <a:pt x="139" y="167"/>
                  </a:cubicBezTo>
                  <a:cubicBezTo>
                    <a:pt x="142" y="169"/>
                    <a:pt x="138" y="171"/>
                    <a:pt x="137" y="169"/>
                  </a:cubicBezTo>
                  <a:cubicBezTo>
                    <a:pt x="135" y="168"/>
                    <a:pt x="132" y="168"/>
                    <a:pt x="131" y="169"/>
                  </a:cubicBezTo>
                  <a:cubicBezTo>
                    <a:pt x="129" y="170"/>
                    <a:pt x="135" y="172"/>
                    <a:pt x="135" y="173"/>
                  </a:cubicBezTo>
                  <a:cubicBezTo>
                    <a:pt x="135" y="174"/>
                    <a:pt x="132" y="172"/>
                    <a:pt x="131" y="173"/>
                  </a:cubicBezTo>
                  <a:cubicBezTo>
                    <a:pt x="131" y="174"/>
                    <a:pt x="127" y="172"/>
                    <a:pt x="127" y="170"/>
                  </a:cubicBezTo>
                  <a:cubicBezTo>
                    <a:pt x="127" y="168"/>
                    <a:pt x="121" y="171"/>
                    <a:pt x="124" y="172"/>
                  </a:cubicBezTo>
                  <a:cubicBezTo>
                    <a:pt x="127" y="172"/>
                    <a:pt x="126" y="174"/>
                    <a:pt x="126" y="177"/>
                  </a:cubicBezTo>
                  <a:cubicBezTo>
                    <a:pt x="126" y="180"/>
                    <a:pt x="123" y="178"/>
                    <a:pt x="124" y="175"/>
                  </a:cubicBezTo>
                  <a:cubicBezTo>
                    <a:pt x="124" y="173"/>
                    <a:pt x="121" y="173"/>
                    <a:pt x="119" y="175"/>
                  </a:cubicBezTo>
                  <a:cubicBezTo>
                    <a:pt x="117" y="176"/>
                    <a:pt x="119" y="172"/>
                    <a:pt x="118" y="170"/>
                  </a:cubicBezTo>
                  <a:cubicBezTo>
                    <a:pt x="117" y="168"/>
                    <a:pt x="115" y="170"/>
                    <a:pt x="113" y="171"/>
                  </a:cubicBezTo>
                  <a:cubicBezTo>
                    <a:pt x="110" y="171"/>
                    <a:pt x="109" y="171"/>
                    <a:pt x="111" y="173"/>
                  </a:cubicBezTo>
                  <a:cubicBezTo>
                    <a:pt x="112" y="175"/>
                    <a:pt x="112" y="177"/>
                    <a:pt x="110" y="177"/>
                  </a:cubicBezTo>
                  <a:cubicBezTo>
                    <a:pt x="108" y="176"/>
                    <a:pt x="107" y="177"/>
                    <a:pt x="107" y="179"/>
                  </a:cubicBezTo>
                  <a:cubicBezTo>
                    <a:pt x="108" y="180"/>
                    <a:pt x="105" y="181"/>
                    <a:pt x="104" y="179"/>
                  </a:cubicBezTo>
                  <a:cubicBezTo>
                    <a:pt x="104" y="177"/>
                    <a:pt x="100" y="178"/>
                    <a:pt x="99" y="180"/>
                  </a:cubicBezTo>
                  <a:cubicBezTo>
                    <a:pt x="98" y="182"/>
                    <a:pt x="94" y="183"/>
                    <a:pt x="95" y="185"/>
                  </a:cubicBezTo>
                  <a:cubicBezTo>
                    <a:pt x="95" y="187"/>
                    <a:pt x="98" y="184"/>
                    <a:pt x="100" y="185"/>
                  </a:cubicBezTo>
                  <a:cubicBezTo>
                    <a:pt x="102" y="185"/>
                    <a:pt x="100" y="187"/>
                    <a:pt x="101" y="188"/>
                  </a:cubicBezTo>
                  <a:cubicBezTo>
                    <a:pt x="102" y="189"/>
                    <a:pt x="102" y="191"/>
                    <a:pt x="100" y="190"/>
                  </a:cubicBezTo>
                  <a:cubicBezTo>
                    <a:pt x="99" y="188"/>
                    <a:pt x="96" y="188"/>
                    <a:pt x="96" y="190"/>
                  </a:cubicBezTo>
                  <a:cubicBezTo>
                    <a:pt x="96" y="193"/>
                    <a:pt x="94" y="190"/>
                    <a:pt x="93" y="188"/>
                  </a:cubicBezTo>
                  <a:cubicBezTo>
                    <a:pt x="91" y="186"/>
                    <a:pt x="90" y="191"/>
                    <a:pt x="88" y="190"/>
                  </a:cubicBezTo>
                  <a:cubicBezTo>
                    <a:pt x="87" y="189"/>
                    <a:pt x="91" y="185"/>
                    <a:pt x="90" y="184"/>
                  </a:cubicBezTo>
                  <a:cubicBezTo>
                    <a:pt x="89" y="182"/>
                    <a:pt x="88" y="185"/>
                    <a:pt x="85" y="187"/>
                  </a:cubicBezTo>
                  <a:cubicBezTo>
                    <a:pt x="83" y="190"/>
                    <a:pt x="79" y="190"/>
                    <a:pt x="80" y="191"/>
                  </a:cubicBezTo>
                  <a:cubicBezTo>
                    <a:pt x="81" y="193"/>
                    <a:pt x="77" y="193"/>
                    <a:pt x="77" y="196"/>
                  </a:cubicBezTo>
                  <a:cubicBezTo>
                    <a:pt x="76" y="198"/>
                    <a:pt x="70" y="199"/>
                    <a:pt x="67" y="201"/>
                  </a:cubicBezTo>
                  <a:cubicBezTo>
                    <a:pt x="63" y="203"/>
                    <a:pt x="68" y="204"/>
                    <a:pt x="70" y="201"/>
                  </a:cubicBezTo>
                  <a:cubicBezTo>
                    <a:pt x="72" y="199"/>
                    <a:pt x="72" y="200"/>
                    <a:pt x="76" y="198"/>
                  </a:cubicBezTo>
                  <a:cubicBezTo>
                    <a:pt x="79" y="196"/>
                    <a:pt x="82" y="195"/>
                    <a:pt x="83" y="195"/>
                  </a:cubicBezTo>
                  <a:cubicBezTo>
                    <a:pt x="85" y="196"/>
                    <a:pt x="87" y="197"/>
                    <a:pt x="88" y="195"/>
                  </a:cubicBezTo>
                  <a:cubicBezTo>
                    <a:pt x="90" y="193"/>
                    <a:pt x="92" y="193"/>
                    <a:pt x="93" y="194"/>
                  </a:cubicBezTo>
                  <a:cubicBezTo>
                    <a:pt x="95" y="196"/>
                    <a:pt x="91" y="197"/>
                    <a:pt x="92" y="199"/>
                  </a:cubicBezTo>
                  <a:cubicBezTo>
                    <a:pt x="94" y="201"/>
                    <a:pt x="90" y="202"/>
                    <a:pt x="90" y="200"/>
                  </a:cubicBezTo>
                  <a:cubicBezTo>
                    <a:pt x="90" y="198"/>
                    <a:pt x="88" y="197"/>
                    <a:pt x="87" y="198"/>
                  </a:cubicBezTo>
                  <a:cubicBezTo>
                    <a:pt x="86" y="200"/>
                    <a:pt x="85" y="202"/>
                    <a:pt x="83" y="202"/>
                  </a:cubicBezTo>
                  <a:cubicBezTo>
                    <a:pt x="82" y="202"/>
                    <a:pt x="80" y="205"/>
                    <a:pt x="80" y="208"/>
                  </a:cubicBezTo>
                  <a:cubicBezTo>
                    <a:pt x="80" y="210"/>
                    <a:pt x="77" y="208"/>
                    <a:pt x="77" y="210"/>
                  </a:cubicBezTo>
                  <a:cubicBezTo>
                    <a:pt x="77" y="213"/>
                    <a:pt x="73" y="217"/>
                    <a:pt x="70" y="220"/>
                  </a:cubicBezTo>
                  <a:cubicBezTo>
                    <a:pt x="66" y="223"/>
                    <a:pt x="69" y="224"/>
                    <a:pt x="68" y="226"/>
                  </a:cubicBezTo>
                  <a:cubicBezTo>
                    <a:pt x="67" y="228"/>
                    <a:pt x="63" y="226"/>
                    <a:pt x="62" y="227"/>
                  </a:cubicBezTo>
                  <a:cubicBezTo>
                    <a:pt x="61" y="228"/>
                    <a:pt x="63" y="233"/>
                    <a:pt x="61" y="235"/>
                  </a:cubicBezTo>
                  <a:cubicBezTo>
                    <a:pt x="59" y="236"/>
                    <a:pt x="61" y="238"/>
                    <a:pt x="61" y="240"/>
                  </a:cubicBezTo>
                  <a:cubicBezTo>
                    <a:pt x="61" y="242"/>
                    <a:pt x="56" y="239"/>
                    <a:pt x="56" y="241"/>
                  </a:cubicBezTo>
                  <a:cubicBezTo>
                    <a:pt x="56" y="243"/>
                    <a:pt x="52" y="242"/>
                    <a:pt x="50" y="243"/>
                  </a:cubicBezTo>
                  <a:cubicBezTo>
                    <a:pt x="49" y="243"/>
                    <a:pt x="53" y="246"/>
                    <a:pt x="55" y="248"/>
                  </a:cubicBezTo>
                  <a:cubicBezTo>
                    <a:pt x="57" y="249"/>
                    <a:pt x="53" y="251"/>
                    <a:pt x="52" y="249"/>
                  </a:cubicBezTo>
                  <a:cubicBezTo>
                    <a:pt x="52" y="247"/>
                    <a:pt x="49" y="250"/>
                    <a:pt x="45" y="251"/>
                  </a:cubicBezTo>
                  <a:cubicBezTo>
                    <a:pt x="42" y="253"/>
                    <a:pt x="43" y="256"/>
                    <a:pt x="40" y="257"/>
                  </a:cubicBezTo>
                  <a:cubicBezTo>
                    <a:pt x="37" y="257"/>
                    <a:pt x="38" y="261"/>
                    <a:pt x="36" y="263"/>
                  </a:cubicBezTo>
                  <a:cubicBezTo>
                    <a:pt x="34" y="264"/>
                    <a:pt x="35" y="259"/>
                    <a:pt x="32" y="259"/>
                  </a:cubicBezTo>
                  <a:cubicBezTo>
                    <a:pt x="29" y="259"/>
                    <a:pt x="29" y="261"/>
                    <a:pt x="31" y="264"/>
                  </a:cubicBezTo>
                  <a:cubicBezTo>
                    <a:pt x="33" y="266"/>
                    <a:pt x="28" y="264"/>
                    <a:pt x="27" y="266"/>
                  </a:cubicBezTo>
                  <a:cubicBezTo>
                    <a:pt x="25" y="269"/>
                    <a:pt x="20" y="268"/>
                    <a:pt x="19" y="269"/>
                  </a:cubicBezTo>
                  <a:cubicBezTo>
                    <a:pt x="18" y="271"/>
                    <a:pt x="22" y="271"/>
                    <a:pt x="23" y="273"/>
                  </a:cubicBezTo>
                  <a:cubicBezTo>
                    <a:pt x="24" y="274"/>
                    <a:pt x="19" y="273"/>
                    <a:pt x="16" y="273"/>
                  </a:cubicBezTo>
                  <a:cubicBezTo>
                    <a:pt x="14" y="272"/>
                    <a:pt x="14" y="276"/>
                    <a:pt x="12" y="275"/>
                  </a:cubicBezTo>
                  <a:cubicBezTo>
                    <a:pt x="10" y="275"/>
                    <a:pt x="7" y="278"/>
                    <a:pt x="8" y="279"/>
                  </a:cubicBezTo>
                  <a:cubicBezTo>
                    <a:pt x="10" y="281"/>
                    <a:pt x="7" y="281"/>
                    <a:pt x="5" y="280"/>
                  </a:cubicBezTo>
                  <a:cubicBezTo>
                    <a:pt x="4" y="279"/>
                    <a:pt x="2" y="282"/>
                    <a:pt x="2" y="284"/>
                  </a:cubicBezTo>
                  <a:cubicBezTo>
                    <a:pt x="1" y="286"/>
                    <a:pt x="5" y="287"/>
                    <a:pt x="5" y="288"/>
                  </a:cubicBezTo>
                  <a:cubicBezTo>
                    <a:pt x="5" y="289"/>
                    <a:pt x="2" y="290"/>
                    <a:pt x="4" y="291"/>
                  </a:cubicBezTo>
                  <a:cubicBezTo>
                    <a:pt x="6" y="291"/>
                    <a:pt x="4" y="293"/>
                    <a:pt x="3" y="294"/>
                  </a:cubicBezTo>
                  <a:cubicBezTo>
                    <a:pt x="1" y="294"/>
                    <a:pt x="1" y="296"/>
                    <a:pt x="3" y="297"/>
                  </a:cubicBezTo>
                  <a:cubicBezTo>
                    <a:pt x="4" y="299"/>
                    <a:pt x="0" y="300"/>
                    <a:pt x="2" y="302"/>
                  </a:cubicBezTo>
                  <a:cubicBezTo>
                    <a:pt x="4" y="305"/>
                    <a:pt x="6" y="302"/>
                    <a:pt x="6" y="304"/>
                  </a:cubicBezTo>
                  <a:cubicBezTo>
                    <a:pt x="7" y="306"/>
                    <a:pt x="10" y="304"/>
                    <a:pt x="12" y="301"/>
                  </a:cubicBezTo>
                  <a:cubicBezTo>
                    <a:pt x="15" y="299"/>
                    <a:pt x="16" y="304"/>
                    <a:pt x="14" y="304"/>
                  </a:cubicBezTo>
                  <a:cubicBezTo>
                    <a:pt x="11" y="304"/>
                    <a:pt x="9" y="305"/>
                    <a:pt x="9" y="307"/>
                  </a:cubicBezTo>
                  <a:cubicBezTo>
                    <a:pt x="10" y="309"/>
                    <a:pt x="6" y="309"/>
                    <a:pt x="6" y="306"/>
                  </a:cubicBezTo>
                  <a:cubicBezTo>
                    <a:pt x="6" y="304"/>
                    <a:pt x="2" y="307"/>
                    <a:pt x="3" y="309"/>
                  </a:cubicBezTo>
                  <a:cubicBezTo>
                    <a:pt x="5" y="311"/>
                    <a:pt x="3" y="312"/>
                    <a:pt x="3" y="314"/>
                  </a:cubicBezTo>
                  <a:cubicBezTo>
                    <a:pt x="3" y="315"/>
                    <a:pt x="6" y="315"/>
                    <a:pt x="7" y="313"/>
                  </a:cubicBezTo>
                  <a:cubicBezTo>
                    <a:pt x="9" y="311"/>
                    <a:pt x="11" y="311"/>
                    <a:pt x="12" y="313"/>
                  </a:cubicBezTo>
                  <a:cubicBezTo>
                    <a:pt x="13" y="315"/>
                    <a:pt x="10" y="314"/>
                    <a:pt x="10" y="317"/>
                  </a:cubicBezTo>
                  <a:cubicBezTo>
                    <a:pt x="10" y="319"/>
                    <a:pt x="8" y="317"/>
                    <a:pt x="6" y="319"/>
                  </a:cubicBezTo>
                  <a:cubicBezTo>
                    <a:pt x="5" y="321"/>
                    <a:pt x="12" y="325"/>
                    <a:pt x="15" y="326"/>
                  </a:cubicBezTo>
                  <a:cubicBezTo>
                    <a:pt x="17" y="326"/>
                    <a:pt x="19" y="329"/>
                    <a:pt x="24" y="328"/>
                  </a:cubicBezTo>
                  <a:cubicBezTo>
                    <a:pt x="29" y="328"/>
                    <a:pt x="38" y="319"/>
                    <a:pt x="39" y="317"/>
                  </a:cubicBezTo>
                  <a:cubicBezTo>
                    <a:pt x="40" y="316"/>
                    <a:pt x="43" y="317"/>
                    <a:pt x="45" y="316"/>
                  </a:cubicBezTo>
                  <a:cubicBezTo>
                    <a:pt x="47" y="315"/>
                    <a:pt x="45" y="311"/>
                    <a:pt x="47" y="310"/>
                  </a:cubicBezTo>
                  <a:cubicBezTo>
                    <a:pt x="48" y="310"/>
                    <a:pt x="49" y="314"/>
                    <a:pt x="50" y="315"/>
                  </a:cubicBezTo>
                  <a:cubicBezTo>
                    <a:pt x="51" y="315"/>
                    <a:pt x="52" y="316"/>
                    <a:pt x="52" y="318"/>
                  </a:cubicBezTo>
                  <a:cubicBezTo>
                    <a:pt x="53" y="318"/>
                    <a:pt x="54" y="318"/>
                    <a:pt x="54" y="319"/>
                  </a:cubicBezTo>
                  <a:cubicBezTo>
                    <a:pt x="56" y="320"/>
                    <a:pt x="56" y="315"/>
                    <a:pt x="56" y="313"/>
                  </a:cubicBezTo>
                  <a:cubicBezTo>
                    <a:pt x="56" y="312"/>
                    <a:pt x="58" y="309"/>
                    <a:pt x="57" y="307"/>
                  </a:cubicBezTo>
                  <a:cubicBezTo>
                    <a:pt x="57" y="305"/>
                    <a:pt x="62" y="306"/>
                    <a:pt x="63" y="305"/>
                  </a:cubicBezTo>
                  <a:cubicBezTo>
                    <a:pt x="64" y="303"/>
                    <a:pt x="64" y="298"/>
                    <a:pt x="62" y="297"/>
                  </a:cubicBezTo>
                  <a:cubicBezTo>
                    <a:pt x="61" y="296"/>
                    <a:pt x="60" y="293"/>
                    <a:pt x="62" y="293"/>
                  </a:cubicBezTo>
                  <a:cubicBezTo>
                    <a:pt x="64" y="293"/>
                    <a:pt x="65" y="292"/>
                    <a:pt x="65" y="289"/>
                  </a:cubicBezTo>
                  <a:cubicBezTo>
                    <a:pt x="65" y="286"/>
                    <a:pt x="60" y="287"/>
                    <a:pt x="60" y="283"/>
                  </a:cubicBezTo>
                  <a:cubicBezTo>
                    <a:pt x="59" y="280"/>
                    <a:pt x="62" y="280"/>
                    <a:pt x="60" y="276"/>
                  </a:cubicBezTo>
                  <a:cubicBezTo>
                    <a:pt x="58" y="272"/>
                    <a:pt x="61" y="270"/>
                    <a:pt x="60" y="268"/>
                  </a:cubicBezTo>
                  <a:cubicBezTo>
                    <a:pt x="59" y="266"/>
                    <a:pt x="59" y="264"/>
                    <a:pt x="61" y="260"/>
                  </a:cubicBezTo>
                  <a:cubicBezTo>
                    <a:pt x="63" y="256"/>
                    <a:pt x="67" y="254"/>
                    <a:pt x="69" y="254"/>
                  </a:cubicBezTo>
                  <a:cubicBezTo>
                    <a:pt x="70" y="255"/>
                    <a:pt x="73" y="256"/>
                    <a:pt x="74" y="254"/>
                  </a:cubicBezTo>
                  <a:cubicBezTo>
                    <a:pt x="75" y="252"/>
                    <a:pt x="75" y="250"/>
                    <a:pt x="74" y="249"/>
                  </a:cubicBezTo>
                  <a:cubicBezTo>
                    <a:pt x="73" y="249"/>
                    <a:pt x="70" y="248"/>
                    <a:pt x="72" y="245"/>
                  </a:cubicBezTo>
                  <a:cubicBezTo>
                    <a:pt x="75" y="242"/>
                    <a:pt x="77" y="238"/>
                    <a:pt x="78" y="235"/>
                  </a:cubicBezTo>
                  <a:cubicBezTo>
                    <a:pt x="78" y="232"/>
                    <a:pt x="77" y="229"/>
                    <a:pt x="78" y="228"/>
                  </a:cubicBezTo>
                  <a:cubicBezTo>
                    <a:pt x="79" y="227"/>
                    <a:pt x="82" y="228"/>
                    <a:pt x="84" y="226"/>
                  </a:cubicBezTo>
                  <a:cubicBezTo>
                    <a:pt x="86" y="225"/>
                    <a:pt x="85" y="223"/>
                    <a:pt x="86" y="222"/>
                  </a:cubicBezTo>
                  <a:cubicBezTo>
                    <a:pt x="87" y="220"/>
                    <a:pt x="88" y="217"/>
                    <a:pt x="90" y="215"/>
                  </a:cubicBezTo>
                  <a:cubicBezTo>
                    <a:pt x="91" y="214"/>
                    <a:pt x="93" y="213"/>
                    <a:pt x="92" y="211"/>
                  </a:cubicBezTo>
                  <a:cubicBezTo>
                    <a:pt x="91" y="210"/>
                    <a:pt x="94" y="208"/>
                    <a:pt x="94" y="206"/>
                  </a:cubicBezTo>
                  <a:cubicBezTo>
                    <a:pt x="94" y="203"/>
                    <a:pt x="98" y="201"/>
                    <a:pt x="100" y="201"/>
                  </a:cubicBezTo>
                  <a:cubicBezTo>
                    <a:pt x="103" y="201"/>
                    <a:pt x="106" y="201"/>
                    <a:pt x="106" y="199"/>
                  </a:cubicBezTo>
                  <a:cubicBezTo>
                    <a:pt x="106" y="196"/>
                    <a:pt x="105" y="191"/>
                    <a:pt x="108" y="193"/>
                  </a:cubicBezTo>
                  <a:cubicBezTo>
                    <a:pt x="112" y="194"/>
                    <a:pt x="114" y="193"/>
                    <a:pt x="117" y="194"/>
                  </a:cubicBezTo>
                  <a:cubicBezTo>
                    <a:pt x="119" y="196"/>
                    <a:pt x="122" y="196"/>
                    <a:pt x="122" y="193"/>
                  </a:cubicBezTo>
                  <a:cubicBezTo>
                    <a:pt x="122" y="190"/>
                    <a:pt x="123" y="185"/>
                    <a:pt x="127" y="187"/>
                  </a:cubicBezTo>
                  <a:cubicBezTo>
                    <a:pt x="127" y="187"/>
                    <a:pt x="127" y="187"/>
                    <a:pt x="127" y="187"/>
                  </a:cubicBezTo>
                  <a:cubicBezTo>
                    <a:pt x="128" y="185"/>
                    <a:pt x="131" y="183"/>
                    <a:pt x="133" y="183"/>
                  </a:cubicBezTo>
                  <a:cubicBezTo>
                    <a:pt x="136" y="184"/>
                    <a:pt x="138" y="189"/>
                    <a:pt x="141" y="190"/>
                  </a:cubicBezTo>
                  <a:cubicBezTo>
                    <a:pt x="145" y="191"/>
                    <a:pt x="149" y="192"/>
                    <a:pt x="150" y="190"/>
                  </a:cubicBezTo>
                  <a:cubicBezTo>
                    <a:pt x="151" y="188"/>
                    <a:pt x="154" y="191"/>
                    <a:pt x="156" y="191"/>
                  </a:cubicBezTo>
                  <a:cubicBezTo>
                    <a:pt x="159" y="190"/>
                    <a:pt x="159" y="195"/>
                    <a:pt x="161" y="192"/>
                  </a:cubicBezTo>
                  <a:cubicBezTo>
                    <a:pt x="163" y="189"/>
                    <a:pt x="161" y="187"/>
                    <a:pt x="164" y="187"/>
                  </a:cubicBezTo>
                  <a:cubicBezTo>
                    <a:pt x="168" y="188"/>
                    <a:pt x="166" y="183"/>
                    <a:pt x="166" y="180"/>
                  </a:cubicBezTo>
                  <a:cubicBezTo>
                    <a:pt x="166" y="178"/>
                    <a:pt x="171" y="177"/>
                    <a:pt x="171" y="175"/>
                  </a:cubicBezTo>
                  <a:cubicBezTo>
                    <a:pt x="171" y="173"/>
                    <a:pt x="178" y="175"/>
                    <a:pt x="179" y="173"/>
                  </a:cubicBezTo>
                  <a:cubicBezTo>
                    <a:pt x="180" y="172"/>
                    <a:pt x="184" y="170"/>
                    <a:pt x="185" y="173"/>
                  </a:cubicBezTo>
                  <a:cubicBezTo>
                    <a:pt x="187" y="176"/>
                    <a:pt x="193" y="177"/>
                    <a:pt x="194" y="179"/>
                  </a:cubicBezTo>
                  <a:cubicBezTo>
                    <a:pt x="194" y="180"/>
                    <a:pt x="194" y="182"/>
                    <a:pt x="194" y="183"/>
                  </a:cubicBezTo>
                  <a:cubicBezTo>
                    <a:pt x="195" y="182"/>
                    <a:pt x="196" y="181"/>
                    <a:pt x="198" y="181"/>
                  </a:cubicBezTo>
                  <a:cubicBezTo>
                    <a:pt x="200" y="181"/>
                    <a:pt x="202" y="178"/>
                    <a:pt x="204" y="178"/>
                  </a:cubicBezTo>
                  <a:cubicBezTo>
                    <a:pt x="206" y="179"/>
                    <a:pt x="208" y="178"/>
                    <a:pt x="208" y="175"/>
                  </a:cubicBezTo>
                  <a:cubicBezTo>
                    <a:pt x="206" y="174"/>
                    <a:pt x="203" y="174"/>
                    <a:pt x="202" y="176"/>
                  </a:cubicBezTo>
                  <a:close/>
                  <a:moveTo>
                    <a:pt x="58" y="23"/>
                  </a:moveTo>
                  <a:cubicBezTo>
                    <a:pt x="62" y="24"/>
                    <a:pt x="55" y="28"/>
                    <a:pt x="54" y="31"/>
                  </a:cubicBezTo>
                  <a:cubicBezTo>
                    <a:pt x="53" y="35"/>
                    <a:pt x="59" y="38"/>
                    <a:pt x="62" y="40"/>
                  </a:cubicBezTo>
                  <a:cubicBezTo>
                    <a:pt x="65" y="43"/>
                    <a:pt x="71" y="42"/>
                    <a:pt x="73" y="41"/>
                  </a:cubicBezTo>
                  <a:cubicBezTo>
                    <a:pt x="76" y="39"/>
                    <a:pt x="75" y="34"/>
                    <a:pt x="78" y="35"/>
                  </a:cubicBezTo>
                  <a:cubicBezTo>
                    <a:pt x="81" y="35"/>
                    <a:pt x="79" y="32"/>
                    <a:pt x="82" y="31"/>
                  </a:cubicBezTo>
                  <a:cubicBezTo>
                    <a:pt x="84" y="30"/>
                    <a:pt x="85" y="33"/>
                    <a:pt x="83" y="36"/>
                  </a:cubicBezTo>
                  <a:cubicBezTo>
                    <a:pt x="80" y="38"/>
                    <a:pt x="86" y="38"/>
                    <a:pt x="89" y="35"/>
                  </a:cubicBezTo>
                  <a:cubicBezTo>
                    <a:pt x="93" y="32"/>
                    <a:pt x="93" y="35"/>
                    <a:pt x="93" y="38"/>
                  </a:cubicBezTo>
                  <a:cubicBezTo>
                    <a:pt x="92" y="41"/>
                    <a:pt x="85" y="39"/>
                    <a:pt x="83" y="42"/>
                  </a:cubicBezTo>
                  <a:cubicBezTo>
                    <a:pt x="81" y="45"/>
                    <a:pt x="74" y="43"/>
                    <a:pt x="70" y="46"/>
                  </a:cubicBezTo>
                  <a:cubicBezTo>
                    <a:pt x="67" y="50"/>
                    <a:pt x="73" y="50"/>
                    <a:pt x="78" y="49"/>
                  </a:cubicBezTo>
                  <a:cubicBezTo>
                    <a:pt x="82" y="48"/>
                    <a:pt x="91" y="48"/>
                    <a:pt x="94" y="49"/>
                  </a:cubicBezTo>
                  <a:cubicBezTo>
                    <a:pt x="97" y="49"/>
                    <a:pt x="92" y="50"/>
                    <a:pt x="86" y="50"/>
                  </a:cubicBezTo>
                  <a:cubicBezTo>
                    <a:pt x="81" y="50"/>
                    <a:pt x="79" y="52"/>
                    <a:pt x="80" y="53"/>
                  </a:cubicBezTo>
                  <a:cubicBezTo>
                    <a:pt x="80" y="55"/>
                    <a:pt x="72" y="52"/>
                    <a:pt x="72" y="55"/>
                  </a:cubicBezTo>
                  <a:cubicBezTo>
                    <a:pt x="71" y="58"/>
                    <a:pt x="79" y="60"/>
                    <a:pt x="80" y="61"/>
                  </a:cubicBezTo>
                  <a:cubicBezTo>
                    <a:pt x="81" y="63"/>
                    <a:pt x="86" y="62"/>
                    <a:pt x="88" y="62"/>
                  </a:cubicBezTo>
                  <a:cubicBezTo>
                    <a:pt x="89" y="63"/>
                    <a:pt x="84" y="65"/>
                    <a:pt x="84" y="65"/>
                  </a:cubicBezTo>
                  <a:cubicBezTo>
                    <a:pt x="83" y="66"/>
                    <a:pt x="89" y="68"/>
                    <a:pt x="90" y="69"/>
                  </a:cubicBezTo>
                  <a:cubicBezTo>
                    <a:pt x="91" y="71"/>
                    <a:pt x="96" y="70"/>
                    <a:pt x="96" y="68"/>
                  </a:cubicBezTo>
                  <a:cubicBezTo>
                    <a:pt x="95" y="65"/>
                    <a:pt x="99" y="55"/>
                    <a:pt x="105" y="53"/>
                  </a:cubicBezTo>
                  <a:cubicBezTo>
                    <a:pt x="110" y="51"/>
                    <a:pt x="107" y="50"/>
                    <a:pt x="108" y="46"/>
                  </a:cubicBezTo>
                  <a:cubicBezTo>
                    <a:pt x="109" y="43"/>
                    <a:pt x="113" y="46"/>
                    <a:pt x="112" y="43"/>
                  </a:cubicBezTo>
                  <a:cubicBezTo>
                    <a:pt x="110" y="41"/>
                    <a:pt x="111" y="40"/>
                    <a:pt x="114" y="37"/>
                  </a:cubicBezTo>
                  <a:cubicBezTo>
                    <a:pt x="118" y="33"/>
                    <a:pt x="120" y="36"/>
                    <a:pt x="124" y="34"/>
                  </a:cubicBezTo>
                  <a:cubicBezTo>
                    <a:pt x="128" y="32"/>
                    <a:pt x="130" y="35"/>
                    <a:pt x="126" y="36"/>
                  </a:cubicBezTo>
                  <a:cubicBezTo>
                    <a:pt x="122" y="36"/>
                    <a:pt x="124" y="40"/>
                    <a:pt x="127" y="42"/>
                  </a:cubicBezTo>
                  <a:cubicBezTo>
                    <a:pt x="130" y="43"/>
                    <a:pt x="127" y="44"/>
                    <a:pt x="130" y="45"/>
                  </a:cubicBezTo>
                  <a:cubicBezTo>
                    <a:pt x="132" y="45"/>
                    <a:pt x="132" y="49"/>
                    <a:pt x="128" y="52"/>
                  </a:cubicBezTo>
                  <a:cubicBezTo>
                    <a:pt x="125" y="56"/>
                    <a:pt x="129" y="56"/>
                    <a:pt x="136" y="54"/>
                  </a:cubicBezTo>
                  <a:cubicBezTo>
                    <a:pt x="143" y="51"/>
                    <a:pt x="139" y="56"/>
                    <a:pt x="141" y="58"/>
                  </a:cubicBezTo>
                  <a:cubicBezTo>
                    <a:pt x="142" y="60"/>
                    <a:pt x="148" y="56"/>
                    <a:pt x="151" y="53"/>
                  </a:cubicBezTo>
                  <a:cubicBezTo>
                    <a:pt x="154" y="50"/>
                    <a:pt x="158" y="50"/>
                    <a:pt x="158" y="48"/>
                  </a:cubicBezTo>
                  <a:cubicBezTo>
                    <a:pt x="157" y="46"/>
                    <a:pt x="154" y="46"/>
                    <a:pt x="152" y="47"/>
                  </a:cubicBezTo>
                  <a:cubicBezTo>
                    <a:pt x="149" y="48"/>
                    <a:pt x="143" y="47"/>
                    <a:pt x="145" y="45"/>
                  </a:cubicBezTo>
                  <a:cubicBezTo>
                    <a:pt x="147" y="43"/>
                    <a:pt x="147" y="42"/>
                    <a:pt x="144" y="42"/>
                  </a:cubicBezTo>
                  <a:cubicBezTo>
                    <a:pt x="141" y="43"/>
                    <a:pt x="135" y="41"/>
                    <a:pt x="138" y="40"/>
                  </a:cubicBezTo>
                  <a:cubicBezTo>
                    <a:pt x="140" y="39"/>
                    <a:pt x="136" y="35"/>
                    <a:pt x="133" y="35"/>
                  </a:cubicBezTo>
                  <a:cubicBezTo>
                    <a:pt x="131" y="36"/>
                    <a:pt x="131" y="33"/>
                    <a:pt x="132" y="31"/>
                  </a:cubicBezTo>
                  <a:cubicBezTo>
                    <a:pt x="132" y="29"/>
                    <a:pt x="124" y="28"/>
                    <a:pt x="126" y="27"/>
                  </a:cubicBezTo>
                  <a:cubicBezTo>
                    <a:pt x="127" y="27"/>
                    <a:pt x="123" y="25"/>
                    <a:pt x="122" y="26"/>
                  </a:cubicBezTo>
                  <a:cubicBezTo>
                    <a:pt x="121" y="28"/>
                    <a:pt x="119" y="27"/>
                    <a:pt x="119" y="25"/>
                  </a:cubicBezTo>
                  <a:cubicBezTo>
                    <a:pt x="119" y="23"/>
                    <a:pt x="113" y="24"/>
                    <a:pt x="111" y="24"/>
                  </a:cubicBezTo>
                  <a:cubicBezTo>
                    <a:pt x="109" y="24"/>
                    <a:pt x="110" y="19"/>
                    <a:pt x="108" y="18"/>
                  </a:cubicBezTo>
                  <a:cubicBezTo>
                    <a:pt x="106" y="16"/>
                    <a:pt x="103" y="21"/>
                    <a:pt x="101" y="20"/>
                  </a:cubicBezTo>
                  <a:cubicBezTo>
                    <a:pt x="100" y="20"/>
                    <a:pt x="103" y="17"/>
                    <a:pt x="103" y="15"/>
                  </a:cubicBezTo>
                  <a:cubicBezTo>
                    <a:pt x="104" y="13"/>
                    <a:pt x="96" y="10"/>
                    <a:pt x="95" y="12"/>
                  </a:cubicBezTo>
                  <a:cubicBezTo>
                    <a:pt x="94" y="14"/>
                    <a:pt x="93" y="9"/>
                    <a:pt x="91" y="8"/>
                  </a:cubicBezTo>
                  <a:cubicBezTo>
                    <a:pt x="89" y="8"/>
                    <a:pt x="90" y="12"/>
                    <a:pt x="89" y="12"/>
                  </a:cubicBezTo>
                  <a:cubicBezTo>
                    <a:pt x="87" y="12"/>
                    <a:pt x="85" y="14"/>
                    <a:pt x="88" y="16"/>
                  </a:cubicBezTo>
                  <a:cubicBezTo>
                    <a:pt x="90" y="18"/>
                    <a:pt x="93" y="27"/>
                    <a:pt x="93" y="28"/>
                  </a:cubicBezTo>
                  <a:cubicBezTo>
                    <a:pt x="92" y="29"/>
                    <a:pt x="84" y="22"/>
                    <a:pt x="84" y="18"/>
                  </a:cubicBezTo>
                  <a:cubicBezTo>
                    <a:pt x="83" y="14"/>
                    <a:pt x="79" y="11"/>
                    <a:pt x="78" y="14"/>
                  </a:cubicBezTo>
                  <a:cubicBezTo>
                    <a:pt x="77" y="16"/>
                    <a:pt x="74" y="17"/>
                    <a:pt x="75" y="20"/>
                  </a:cubicBezTo>
                  <a:cubicBezTo>
                    <a:pt x="76" y="23"/>
                    <a:pt x="73" y="24"/>
                    <a:pt x="73" y="22"/>
                  </a:cubicBezTo>
                  <a:cubicBezTo>
                    <a:pt x="73" y="19"/>
                    <a:pt x="68" y="17"/>
                    <a:pt x="67" y="17"/>
                  </a:cubicBezTo>
                  <a:cubicBezTo>
                    <a:pt x="65" y="17"/>
                    <a:pt x="71" y="15"/>
                    <a:pt x="74" y="14"/>
                  </a:cubicBezTo>
                  <a:cubicBezTo>
                    <a:pt x="76" y="13"/>
                    <a:pt x="71" y="11"/>
                    <a:pt x="69" y="13"/>
                  </a:cubicBezTo>
                  <a:cubicBezTo>
                    <a:pt x="67" y="14"/>
                    <a:pt x="64" y="12"/>
                    <a:pt x="62" y="14"/>
                  </a:cubicBezTo>
                  <a:cubicBezTo>
                    <a:pt x="61" y="16"/>
                    <a:pt x="59" y="14"/>
                    <a:pt x="57" y="13"/>
                  </a:cubicBezTo>
                  <a:cubicBezTo>
                    <a:pt x="54" y="13"/>
                    <a:pt x="52" y="17"/>
                    <a:pt x="50" y="16"/>
                  </a:cubicBezTo>
                  <a:cubicBezTo>
                    <a:pt x="48" y="15"/>
                    <a:pt x="47" y="20"/>
                    <a:pt x="50" y="24"/>
                  </a:cubicBezTo>
                  <a:cubicBezTo>
                    <a:pt x="53" y="28"/>
                    <a:pt x="55" y="23"/>
                    <a:pt x="58" y="23"/>
                  </a:cubicBezTo>
                  <a:close/>
                  <a:moveTo>
                    <a:pt x="51" y="38"/>
                  </a:moveTo>
                  <a:cubicBezTo>
                    <a:pt x="53" y="38"/>
                    <a:pt x="55" y="42"/>
                    <a:pt x="57" y="42"/>
                  </a:cubicBezTo>
                  <a:cubicBezTo>
                    <a:pt x="58" y="42"/>
                    <a:pt x="54" y="37"/>
                    <a:pt x="52" y="35"/>
                  </a:cubicBezTo>
                  <a:cubicBezTo>
                    <a:pt x="49" y="32"/>
                    <a:pt x="49" y="30"/>
                    <a:pt x="46" y="31"/>
                  </a:cubicBezTo>
                  <a:cubicBezTo>
                    <a:pt x="43" y="32"/>
                    <a:pt x="49" y="37"/>
                    <a:pt x="51" y="38"/>
                  </a:cubicBezTo>
                  <a:close/>
                  <a:moveTo>
                    <a:pt x="108" y="9"/>
                  </a:moveTo>
                  <a:cubicBezTo>
                    <a:pt x="109" y="10"/>
                    <a:pt x="105" y="10"/>
                    <a:pt x="107" y="12"/>
                  </a:cubicBezTo>
                  <a:cubicBezTo>
                    <a:pt x="112" y="17"/>
                    <a:pt x="133" y="11"/>
                    <a:pt x="136" y="13"/>
                  </a:cubicBezTo>
                  <a:cubicBezTo>
                    <a:pt x="139" y="14"/>
                    <a:pt x="119" y="16"/>
                    <a:pt x="119" y="18"/>
                  </a:cubicBezTo>
                  <a:cubicBezTo>
                    <a:pt x="120" y="21"/>
                    <a:pt x="137" y="22"/>
                    <a:pt x="138" y="21"/>
                  </a:cubicBezTo>
                  <a:cubicBezTo>
                    <a:pt x="140" y="20"/>
                    <a:pt x="142" y="24"/>
                    <a:pt x="148" y="24"/>
                  </a:cubicBezTo>
                  <a:cubicBezTo>
                    <a:pt x="154" y="25"/>
                    <a:pt x="153" y="22"/>
                    <a:pt x="157" y="22"/>
                  </a:cubicBezTo>
                  <a:cubicBezTo>
                    <a:pt x="161" y="22"/>
                    <a:pt x="167" y="20"/>
                    <a:pt x="167" y="17"/>
                  </a:cubicBezTo>
                  <a:cubicBezTo>
                    <a:pt x="168" y="15"/>
                    <a:pt x="180" y="12"/>
                    <a:pt x="178" y="8"/>
                  </a:cubicBezTo>
                  <a:cubicBezTo>
                    <a:pt x="177" y="4"/>
                    <a:pt x="166" y="7"/>
                    <a:pt x="163" y="5"/>
                  </a:cubicBezTo>
                  <a:cubicBezTo>
                    <a:pt x="159" y="4"/>
                    <a:pt x="152" y="2"/>
                    <a:pt x="151" y="4"/>
                  </a:cubicBezTo>
                  <a:cubicBezTo>
                    <a:pt x="149" y="7"/>
                    <a:pt x="147" y="7"/>
                    <a:pt x="146" y="6"/>
                  </a:cubicBezTo>
                  <a:cubicBezTo>
                    <a:pt x="145" y="5"/>
                    <a:pt x="147" y="0"/>
                    <a:pt x="142" y="1"/>
                  </a:cubicBezTo>
                  <a:cubicBezTo>
                    <a:pt x="136" y="3"/>
                    <a:pt x="141" y="8"/>
                    <a:pt x="140" y="9"/>
                  </a:cubicBezTo>
                  <a:cubicBezTo>
                    <a:pt x="139" y="10"/>
                    <a:pt x="134" y="8"/>
                    <a:pt x="134" y="5"/>
                  </a:cubicBezTo>
                  <a:cubicBezTo>
                    <a:pt x="133" y="3"/>
                    <a:pt x="128" y="8"/>
                    <a:pt x="127" y="5"/>
                  </a:cubicBezTo>
                  <a:cubicBezTo>
                    <a:pt x="126" y="2"/>
                    <a:pt x="120" y="0"/>
                    <a:pt x="118" y="0"/>
                  </a:cubicBezTo>
                  <a:cubicBezTo>
                    <a:pt x="117" y="0"/>
                    <a:pt x="120" y="2"/>
                    <a:pt x="119" y="4"/>
                  </a:cubicBezTo>
                  <a:cubicBezTo>
                    <a:pt x="118" y="5"/>
                    <a:pt x="114" y="2"/>
                    <a:pt x="113" y="2"/>
                  </a:cubicBezTo>
                  <a:cubicBezTo>
                    <a:pt x="112" y="2"/>
                    <a:pt x="114" y="5"/>
                    <a:pt x="113" y="7"/>
                  </a:cubicBezTo>
                  <a:cubicBezTo>
                    <a:pt x="113" y="8"/>
                    <a:pt x="110" y="2"/>
                    <a:pt x="107" y="2"/>
                  </a:cubicBezTo>
                  <a:cubicBezTo>
                    <a:pt x="105" y="2"/>
                    <a:pt x="106" y="5"/>
                    <a:pt x="104" y="5"/>
                  </a:cubicBezTo>
                  <a:cubicBezTo>
                    <a:pt x="102" y="5"/>
                    <a:pt x="106" y="8"/>
                    <a:pt x="108" y="9"/>
                  </a:cubicBezTo>
                  <a:close/>
                </a:path>
              </a:pathLst>
            </a:custGeom>
            <a:grpFill/>
            <a:ln w="9525" cap="flat">
              <a:solidFill>
                <a:schemeClr val="bg1">
                  <a:lumMod val="85000"/>
                </a:schemeClr>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2400" dirty="0"/>
            </a:p>
          </p:txBody>
        </p:sp>
        <p:sp>
          <p:nvSpPr>
            <p:cNvPr id="174" name="Freeform 145">
              <a:extLst>
                <a:ext uri="{FF2B5EF4-FFF2-40B4-BE49-F238E27FC236}">
                  <a16:creationId xmlns:a16="http://schemas.microsoft.com/office/drawing/2014/main" id="{257AE85A-D77D-49D3-8885-6BE1317B32CB}"/>
                </a:ext>
              </a:extLst>
            </p:cNvPr>
            <p:cNvSpPr>
              <a:spLocks/>
            </p:cNvSpPr>
            <p:nvPr/>
          </p:nvSpPr>
          <p:spPr bwMode="auto">
            <a:xfrm>
              <a:off x="8150226" y="1587500"/>
              <a:ext cx="68263" cy="25400"/>
            </a:xfrm>
            <a:custGeom>
              <a:avLst/>
              <a:gdLst>
                <a:gd name="T0" fmla="*/ 12 w 27"/>
                <a:gd name="T1" fmla="*/ 1 h 10"/>
                <a:gd name="T2" fmla="*/ 2 w 27"/>
                <a:gd name="T3" fmla="*/ 4 h 10"/>
                <a:gd name="T4" fmla="*/ 17 w 27"/>
                <a:gd name="T5" fmla="*/ 7 h 10"/>
                <a:gd name="T6" fmla="*/ 27 w 27"/>
                <a:gd name="T7" fmla="*/ 6 h 10"/>
                <a:gd name="T8" fmla="*/ 12 w 27"/>
                <a:gd name="T9" fmla="*/ 1 h 10"/>
              </a:gdLst>
              <a:ahLst/>
              <a:cxnLst>
                <a:cxn ang="0">
                  <a:pos x="T0" y="T1"/>
                </a:cxn>
                <a:cxn ang="0">
                  <a:pos x="T2" y="T3"/>
                </a:cxn>
                <a:cxn ang="0">
                  <a:pos x="T4" y="T5"/>
                </a:cxn>
                <a:cxn ang="0">
                  <a:pos x="T6" y="T7"/>
                </a:cxn>
                <a:cxn ang="0">
                  <a:pos x="T8" y="T9"/>
                </a:cxn>
              </a:cxnLst>
              <a:rect l="0" t="0" r="r" b="b"/>
              <a:pathLst>
                <a:path w="27" h="10">
                  <a:moveTo>
                    <a:pt x="12" y="1"/>
                  </a:moveTo>
                  <a:cubicBezTo>
                    <a:pt x="10" y="2"/>
                    <a:pt x="0" y="1"/>
                    <a:pt x="2" y="4"/>
                  </a:cubicBezTo>
                  <a:cubicBezTo>
                    <a:pt x="4" y="6"/>
                    <a:pt x="13" y="5"/>
                    <a:pt x="17" y="7"/>
                  </a:cubicBezTo>
                  <a:cubicBezTo>
                    <a:pt x="21" y="10"/>
                    <a:pt x="27" y="8"/>
                    <a:pt x="27" y="6"/>
                  </a:cubicBezTo>
                  <a:cubicBezTo>
                    <a:pt x="27" y="4"/>
                    <a:pt x="14" y="0"/>
                    <a:pt x="12" y="1"/>
                  </a:cubicBezTo>
                  <a:close/>
                </a:path>
              </a:pathLst>
            </a:custGeom>
            <a:grpFill/>
            <a:ln w="9525" cap="flat">
              <a:solidFill>
                <a:schemeClr val="bg1">
                  <a:lumMod val="85000"/>
                </a:schemeClr>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2400" dirty="0"/>
            </a:p>
          </p:txBody>
        </p:sp>
        <p:sp>
          <p:nvSpPr>
            <p:cNvPr id="175" name="Freeform 146">
              <a:extLst>
                <a:ext uri="{FF2B5EF4-FFF2-40B4-BE49-F238E27FC236}">
                  <a16:creationId xmlns:a16="http://schemas.microsoft.com/office/drawing/2014/main" id="{71C78719-9D61-4932-BE51-6C3882986023}"/>
                </a:ext>
              </a:extLst>
            </p:cNvPr>
            <p:cNvSpPr>
              <a:spLocks noEditPoints="1"/>
            </p:cNvSpPr>
            <p:nvPr/>
          </p:nvSpPr>
          <p:spPr bwMode="auto">
            <a:xfrm>
              <a:off x="6950076" y="2098675"/>
              <a:ext cx="347663" cy="347663"/>
            </a:xfrm>
            <a:custGeom>
              <a:avLst/>
              <a:gdLst>
                <a:gd name="T0" fmla="*/ 122 w 138"/>
                <a:gd name="T1" fmla="*/ 17 h 138"/>
                <a:gd name="T2" fmla="*/ 100 w 138"/>
                <a:gd name="T3" fmla="*/ 6 h 138"/>
                <a:gd name="T4" fmla="*/ 97 w 138"/>
                <a:gd name="T5" fmla="*/ 22 h 138"/>
                <a:gd name="T6" fmla="*/ 87 w 138"/>
                <a:gd name="T7" fmla="*/ 29 h 138"/>
                <a:gd name="T8" fmla="*/ 85 w 138"/>
                <a:gd name="T9" fmla="*/ 40 h 138"/>
                <a:gd name="T10" fmla="*/ 94 w 138"/>
                <a:gd name="T11" fmla="*/ 38 h 138"/>
                <a:gd name="T12" fmla="*/ 96 w 138"/>
                <a:gd name="T13" fmla="*/ 31 h 138"/>
                <a:gd name="T14" fmla="*/ 113 w 138"/>
                <a:gd name="T15" fmla="*/ 32 h 138"/>
                <a:gd name="T16" fmla="*/ 129 w 138"/>
                <a:gd name="T17" fmla="*/ 23 h 138"/>
                <a:gd name="T18" fmla="*/ 130 w 138"/>
                <a:gd name="T19" fmla="*/ 15 h 138"/>
                <a:gd name="T20" fmla="*/ 85 w 138"/>
                <a:gd name="T21" fmla="*/ 58 h 138"/>
                <a:gd name="T22" fmla="*/ 76 w 138"/>
                <a:gd name="T23" fmla="*/ 77 h 138"/>
                <a:gd name="T24" fmla="*/ 64 w 138"/>
                <a:gd name="T25" fmla="*/ 80 h 138"/>
                <a:gd name="T26" fmla="*/ 53 w 138"/>
                <a:gd name="T27" fmla="*/ 94 h 138"/>
                <a:gd name="T28" fmla="*/ 38 w 138"/>
                <a:gd name="T29" fmla="*/ 97 h 138"/>
                <a:gd name="T30" fmla="*/ 14 w 138"/>
                <a:gd name="T31" fmla="*/ 107 h 138"/>
                <a:gd name="T32" fmla="*/ 22 w 138"/>
                <a:gd name="T33" fmla="*/ 110 h 138"/>
                <a:gd name="T34" fmla="*/ 46 w 138"/>
                <a:gd name="T35" fmla="*/ 112 h 138"/>
                <a:gd name="T36" fmla="*/ 58 w 138"/>
                <a:gd name="T37" fmla="*/ 106 h 138"/>
                <a:gd name="T38" fmla="*/ 71 w 138"/>
                <a:gd name="T39" fmla="*/ 104 h 138"/>
                <a:gd name="T40" fmla="*/ 82 w 138"/>
                <a:gd name="T41" fmla="*/ 100 h 138"/>
                <a:gd name="T42" fmla="*/ 91 w 138"/>
                <a:gd name="T43" fmla="*/ 87 h 138"/>
                <a:gd name="T44" fmla="*/ 101 w 138"/>
                <a:gd name="T45" fmla="*/ 66 h 138"/>
                <a:gd name="T46" fmla="*/ 87 w 138"/>
                <a:gd name="T47" fmla="*/ 47 h 138"/>
                <a:gd name="T48" fmla="*/ 27 w 138"/>
                <a:gd name="T49" fmla="*/ 111 h 138"/>
                <a:gd name="T50" fmla="*/ 30 w 138"/>
                <a:gd name="T51" fmla="*/ 120 h 138"/>
                <a:gd name="T52" fmla="*/ 42 w 138"/>
                <a:gd name="T53" fmla="*/ 110 h 138"/>
                <a:gd name="T54" fmla="*/ 18 w 138"/>
                <a:gd name="T55" fmla="*/ 119 h 138"/>
                <a:gd name="T56" fmla="*/ 5 w 138"/>
                <a:gd name="T57" fmla="*/ 116 h 138"/>
                <a:gd name="T58" fmla="*/ 6 w 138"/>
                <a:gd name="T59" fmla="*/ 119 h 138"/>
                <a:gd name="T60" fmla="*/ 11 w 138"/>
                <a:gd name="T61" fmla="*/ 137 h 138"/>
                <a:gd name="T62" fmla="*/ 18 w 138"/>
                <a:gd name="T63" fmla="*/ 119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8" h="138">
                  <a:moveTo>
                    <a:pt x="130" y="15"/>
                  </a:moveTo>
                  <a:cubicBezTo>
                    <a:pt x="129" y="13"/>
                    <a:pt x="126" y="16"/>
                    <a:pt x="122" y="17"/>
                  </a:cubicBezTo>
                  <a:cubicBezTo>
                    <a:pt x="119" y="17"/>
                    <a:pt x="108" y="8"/>
                    <a:pt x="105" y="4"/>
                  </a:cubicBezTo>
                  <a:cubicBezTo>
                    <a:pt x="102" y="0"/>
                    <a:pt x="97" y="3"/>
                    <a:pt x="100" y="6"/>
                  </a:cubicBezTo>
                  <a:cubicBezTo>
                    <a:pt x="102" y="9"/>
                    <a:pt x="99" y="10"/>
                    <a:pt x="99" y="15"/>
                  </a:cubicBezTo>
                  <a:cubicBezTo>
                    <a:pt x="99" y="19"/>
                    <a:pt x="96" y="19"/>
                    <a:pt x="97" y="22"/>
                  </a:cubicBezTo>
                  <a:cubicBezTo>
                    <a:pt x="97" y="25"/>
                    <a:pt x="93" y="24"/>
                    <a:pt x="90" y="25"/>
                  </a:cubicBezTo>
                  <a:cubicBezTo>
                    <a:pt x="87" y="25"/>
                    <a:pt x="90" y="28"/>
                    <a:pt x="87" y="29"/>
                  </a:cubicBezTo>
                  <a:cubicBezTo>
                    <a:pt x="84" y="31"/>
                    <a:pt x="84" y="33"/>
                    <a:pt x="85" y="34"/>
                  </a:cubicBezTo>
                  <a:cubicBezTo>
                    <a:pt x="87" y="35"/>
                    <a:pt x="86" y="38"/>
                    <a:pt x="85" y="40"/>
                  </a:cubicBezTo>
                  <a:cubicBezTo>
                    <a:pt x="85" y="42"/>
                    <a:pt x="88" y="41"/>
                    <a:pt x="90" y="39"/>
                  </a:cubicBezTo>
                  <a:cubicBezTo>
                    <a:pt x="91" y="36"/>
                    <a:pt x="93" y="40"/>
                    <a:pt x="94" y="38"/>
                  </a:cubicBezTo>
                  <a:cubicBezTo>
                    <a:pt x="94" y="35"/>
                    <a:pt x="89" y="34"/>
                    <a:pt x="89" y="32"/>
                  </a:cubicBezTo>
                  <a:cubicBezTo>
                    <a:pt x="89" y="29"/>
                    <a:pt x="93" y="32"/>
                    <a:pt x="96" y="31"/>
                  </a:cubicBezTo>
                  <a:cubicBezTo>
                    <a:pt x="99" y="30"/>
                    <a:pt x="104" y="31"/>
                    <a:pt x="108" y="34"/>
                  </a:cubicBezTo>
                  <a:cubicBezTo>
                    <a:pt x="111" y="37"/>
                    <a:pt x="112" y="36"/>
                    <a:pt x="113" y="32"/>
                  </a:cubicBezTo>
                  <a:cubicBezTo>
                    <a:pt x="114" y="28"/>
                    <a:pt x="119" y="26"/>
                    <a:pt x="125" y="26"/>
                  </a:cubicBezTo>
                  <a:cubicBezTo>
                    <a:pt x="130" y="26"/>
                    <a:pt x="131" y="24"/>
                    <a:pt x="129" y="23"/>
                  </a:cubicBezTo>
                  <a:cubicBezTo>
                    <a:pt x="127" y="21"/>
                    <a:pt x="138" y="15"/>
                    <a:pt x="138" y="13"/>
                  </a:cubicBezTo>
                  <a:cubicBezTo>
                    <a:pt x="138" y="11"/>
                    <a:pt x="132" y="17"/>
                    <a:pt x="130" y="15"/>
                  </a:cubicBezTo>
                  <a:close/>
                  <a:moveTo>
                    <a:pt x="87" y="47"/>
                  </a:moveTo>
                  <a:cubicBezTo>
                    <a:pt x="84" y="49"/>
                    <a:pt x="83" y="56"/>
                    <a:pt x="85" y="58"/>
                  </a:cubicBezTo>
                  <a:cubicBezTo>
                    <a:pt x="88" y="60"/>
                    <a:pt x="81" y="64"/>
                    <a:pt x="81" y="69"/>
                  </a:cubicBezTo>
                  <a:cubicBezTo>
                    <a:pt x="81" y="73"/>
                    <a:pt x="77" y="73"/>
                    <a:pt x="76" y="77"/>
                  </a:cubicBezTo>
                  <a:cubicBezTo>
                    <a:pt x="76" y="80"/>
                    <a:pt x="73" y="79"/>
                    <a:pt x="69" y="82"/>
                  </a:cubicBezTo>
                  <a:cubicBezTo>
                    <a:pt x="65" y="85"/>
                    <a:pt x="63" y="82"/>
                    <a:pt x="64" y="80"/>
                  </a:cubicBezTo>
                  <a:cubicBezTo>
                    <a:pt x="65" y="78"/>
                    <a:pt x="57" y="81"/>
                    <a:pt x="58" y="86"/>
                  </a:cubicBezTo>
                  <a:cubicBezTo>
                    <a:pt x="58" y="91"/>
                    <a:pt x="51" y="92"/>
                    <a:pt x="53" y="94"/>
                  </a:cubicBezTo>
                  <a:cubicBezTo>
                    <a:pt x="54" y="97"/>
                    <a:pt x="47" y="98"/>
                    <a:pt x="48" y="96"/>
                  </a:cubicBezTo>
                  <a:cubicBezTo>
                    <a:pt x="48" y="94"/>
                    <a:pt x="43" y="95"/>
                    <a:pt x="38" y="97"/>
                  </a:cubicBezTo>
                  <a:cubicBezTo>
                    <a:pt x="32" y="99"/>
                    <a:pt x="29" y="95"/>
                    <a:pt x="26" y="98"/>
                  </a:cubicBezTo>
                  <a:cubicBezTo>
                    <a:pt x="23" y="101"/>
                    <a:pt x="18" y="106"/>
                    <a:pt x="14" y="107"/>
                  </a:cubicBezTo>
                  <a:cubicBezTo>
                    <a:pt x="10" y="108"/>
                    <a:pt x="12" y="113"/>
                    <a:pt x="14" y="112"/>
                  </a:cubicBezTo>
                  <a:cubicBezTo>
                    <a:pt x="17" y="110"/>
                    <a:pt x="21" y="112"/>
                    <a:pt x="22" y="110"/>
                  </a:cubicBezTo>
                  <a:cubicBezTo>
                    <a:pt x="24" y="108"/>
                    <a:pt x="36" y="105"/>
                    <a:pt x="43" y="105"/>
                  </a:cubicBezTo>
                  <a:cubicBezTo>
                    <a:pt x="50" y="104"/>
                    <a:pt x="46" y="108"/>
                    <a:pt x="46" y="112"/>
                  </a:cubicBezTo>
                  <a:cubicBezTo>
                    <a:pt x="46" y="116"/>
                    <a:pt x="52" y="115"/>
                    <a:pt x="56" y="111"/>
                  </a:cubicBezTo>
                  <a:cubicBezTo>
                    <a:pt x="59" y="108"/>
                    <a:pt x="61" y="108"/>
                    <a:pt x="58" y="106"/>
                  </a:cubicBezTo>
                  <a:cubicBezTo>
                    <a:pt x="56" y="104"/>
                    <a:pt x="59" y="102"/>
                    <a:pt x="61" y="105"/>
                  </a:cubicBezTo>
                  <a:cubicBezTo>
                    <a:pt x="63" y="108"/>
                    <a:pt x="69" y="108"/>
                    <a:pt x="71" y="104"/>
                  </a:cubicBezTo>
                  <a:cubicBezTo>
                    <a:pt x="73" y="100"/>
                    <a:pt x="74" y="105"/>
                    <a:pt x="77" y="104"/>
                  </a:cubicBezTo>
                  <a:cubicBezTo>
                    <a:pt x="80" y="104"/>
                    <a:pt x="81" y="97"/>
                    <a:pt x="82" y="100"/>
                  </a:cubicBezTo>
                  <a:cubicBezTo>
                    <a:pt x="82" y="102"/>
                    <a:pt x="86" y="102"/>
                    <a:pt x="89" y="99"/>
                  </a:cubicBezTo>
                  <a:cubicBezTo>
                    <a:pt x="92" y="95"/>
                    <a:pt x="90" y="90"/>
                    <a:pt x="91" y="87"/>
                  </a:cubicBezTo>
                  <a:cubicBezTo>
                    <a:pt x="93" y="84"/>
                    <a:pt x="95" y="78"/>
                    <a:pt x="93" y="75"/>
                  </a:cubicBezTo>
                  <a:cubicBezTo>
                    <a:pt x="91" y="71"/>
                    <a:pt x="98" y="69"/>
                    <a:pt x="101" y="66"/>
                  </a:cubicBezTo>
                  <a:cubicBezTo>
                    <a:pt x="104" y="63"/>
                    <a:pt x="97" y="49"/>
                    <a:pt x="97" y="45"/>
                  </a:cubicBezTo>
                  <a:cubicBezTo>
                    <a:pt x="97" y="40"/>
                    <a:pt x="89" y="46"/>
                    <a:pt x="87" y="47"/>
                  </a:cubicBezTo>
                  <a:close/>
                  <a:moveTo>
                    <a:pt x="34" y="109"/>
                  </a:moveTo>
                  <a:cubicBezTo>
                    <a:pt x="33" y="112"/>
                    <a:pt x="31" y="111"/>
                    <a:pt x="27" y="111"/>
                  </a:cubicBezTo>
                  <a:cubicBezTo>
                    <a:pt x="23" y="112"/>
                    <a:pt x="23" y="121"/>
                    <a:pt x="26" y="122"/>
                  </a:cubicBezTo>
                  <a:cubicBezTo>
                    <a:pt x="28" y="123"/>
                    <a:pt x="29" y="123"/>
                    <a:pt x="30" y="120"/>
                  </a:cubicBezTo>
                  <a:cubicBezTo>
                    <a:pt x="31" y="117"/>
                    <a:pt x="35" y="116"/>
                    <a:pt x="37" y="117"/>
                  </a:cubicBezTo>
                  <a:cubicBezTo>
                    <a:pt x="39" y="119"/>
                    <a:pt x="42" y="114"/>
                    <a:pt x="42" y="110"/>
                  </a:cubicBezTo>
                  <a:cubicBezTo>
                    <a:pt x="42" y="107"/>
                    <a:pt x="35" y="107"/>
                    <a:pt x="34" y="109"/>
                  </a:cubicBezTo>
                  <a:close/>
                  <a:moveTo>
                    <a:pt x="18" y="119"/>
                  </a:moveTo>
                  <a:cubicBezTo>
                    <a:pt x="18" y="116"/>
                    <a:pt x="13" y="117"/>
                    <a:pt x="12" y="114"/>
                  </a:cubicBezTo>
                  <a:cubicBezTo>
                    <a:pt x="12" y="112"/>
                    <a:pt x="9" y="114"/>
                    <a:pt x="5" y="116"/>
                  </a:cubicBezTo>
                  <a:cubicBezTo>
                    <a:pt x="2" y="119"/>
                    <a:pt x="0" y="119"/>
                    <a:pt x="2" y="122"/>
                  </a:cubicBezTo>
                  <a:cubicBezTo>
                    <a:pt x="3" y="124"/>
                    <a:pt x="5" y="122"/>
                    <a:pt x="6" y="119"/>
                  </a:cubicBezTo>
                  <a:cubicBezTo>
                    <a:pt x="7" y="117"/>
                    <a:pt x="10" y="123"/>
                    <a:pt x="8" y="128"/>
                  </a:cubicBezTo>
                  <a:cubicBezTo>
                    <a:pt x="5" y="132"/>
                    <a:pt x="8" y="138"/>
                    <a:pt x="11" y="137"/>
                  </a:cubicBezTo>
                  <a:cubicBezTo>
                    <a:pt x="13" y="137"/>
                    <a:pt x="16" y="128"/>
                    <a:pt x="20" y="124"/>
                  </a:cubicBezTo>
                  <a:cubicBezTo>
                    <a:pt x="23" y="119"/>
                    <a:pt x="18" y="121"/>
                    <a:pt x="18" y="119"/>
                  </a:cubicBezTo>
                  <a:close/>
                </a:path>
              </a:pathLst>
            </a:custGeom>
            <a:grpFill/>
            <a:ln w="9525" cap="flat">
              <a:solidFill>
                <a:schemeClr val="bg1">
                  <a:lumMod val="85000"/>
                </a:schemeClr>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2400" dirty="0"/>
            </a:p>
          </p:txBody>
        </p:sp>
        <p:sp>
          <p:nvSpPr>
            <p:cNvPr id="176" name="Freeform 147">
              <a:extLst>
                <a:ext uri="{FF2B5EF4-FFF2-40B4-BE49-F238E27FC236}">
                  <a16:creationId xmlns:a16="http://schemas.microsoft.com/office/drawing/2014/main" id="{F2EFB7B6-535E-4055-B562-F8B077CA86C0}"/>
                </a:ext>
              </a:extLst>
            </p:cNvPr>
            <p:cNvSpPr>
              <a:spLocks noEditPoints="1"/>
            </p:cNvSpPr>
            <p:nvPr/>
          </p:nvSpPr>
          <p:spPr bwMode="auto">
            <a:xfrm>
              <a:off x="5846763" y="1887538"/>
              <a:ext cx="1214438" cy="842963"/>
            </a:xfrm>
            <a:custGeom>
              <a:avLst/>
              <a:gdLst>
                <a:gd name="T0" fmla="*/ 459 w 483"/>
                <a:gd name="T1" fmla="*/ 63 h 335"/>
                <a:gd name="T2" fmla="*/ 435 w 483"/>
                <a:gd name="T3" fmla="*/ 45 h 335"/>
                <a:gd name="T4" fmla="*/ 416 w 483"/>
                <a:gd name="T5" fmla="*/ 19 h 335"/>
                <a:gd name="T6" fmla="*/ 388 w 483"/>
                <a:gd name="T7" fmla="*/ 1 h 335"/>
                <a:gd name="T8" fmla="*/ 369 w 483"/>
                <a:gd name="T9" fmla="*/ 15 h 335"/>
                <a:gd name="T10" fmla="*/ 353 w 483"/>
                <a:gd name="T11" fmla="*/ 39 h 335"/>
                <a:gd name="T12" fmla="*/ 329 w 483"/>
                <a:gd name="T13" fmla="*/ 52 h 335"/>
                <a:gd name="T14" fmla="*/ 344 w 483"/>
                <a:gd name="T15" fmla="*/ 62 h 335"/>
                <a:gd name="T16" fmla="*/ 343 w 483"/>
                <a:gd name="T17" fmla="*/ 75 h 335"/>
                <a:gd name="T18" fmla="*/ 301 w 483"/>
                <a:gd name="T19" fmla="*/ 91 h 335"/>
                <a:gd name="T20" fmla="*/ 271 w 483"/>
                <a:gd name="T21" fmla="*/ 116 h 335"/>
                <a:gd name="T22" fmla="*/ 224 w 483"/>
                <a:gd name="T23" fmla="*/ 119 h 335"/>
                <a:gd name="T24" fmla="*/ 172 w 483"/>
                <a:gd name="T25" fmla="*/ 112 h 335"/>
                <a:gd name="T26" fmla="*/ 150 w 483"/>
                <a:gd name="T27" fmla="*/ 90 h 335"/>
                <a:gd name="T28" fmla="*/ 129 w 483"/>
                <a:gd name="T29" fmla="*/ 64 h 335"/>
                <a:gd name="T30" fmla="*/ 109 w 483"/>
                <a:gd name="T31" fmla="*/ 47 h 335"/>
                <a:gd name="T32" fmla="*/ 98 w 483"/>
                <a:gd name="T33" fmla="*/ 54 h 335"/>
                <a:gd name="T34" fmla="*/ 79 w 483"/>
                <a:gd name="T35" fmla="*/ 69 h 335"/>
                <a:gd name="T36" fmla="*/ 63 w 483"/>
                <a:gd name="T37" fmla="*/ 87 h 335"/>
                <a:gd name="T38" fmla="*/ 55 w 483"/>
                <a:gd name="T39" fmla="*/ 107 h 335"/>
                <a:gd name="T40" fmla="*/ 37 w 483"/>
                <a:gd name="T41" fmla="*/ 126 h 335"/>
                <a:gd name="T42" fmla="*/ 14 w 483"/>
                <a:gd name="T43" fmla="*/ 133 h 335"/>
                <a:gd name="T44" fmla="*/ 0 w 483"/>
                <a:gd name="T45" fmla="*/ 143 h 335"/>
                <a:gd name="T46" fmla="*/ 10 w 483"/>
                <a:gd name="T47" fmla="*/ 166 h 335"/>
                <a:gd name="T48" fmla="*/ 28 w 483"/>
                <a:gd name="T49" fmla="*/ 182 h 335"/>
                <a:gd name="T50" fmla="*/ 42 w 483"/>
                <a:gd name="T51" fmla="*/ 177 h 335"/>
                <a:gd name="T52" fmla="*/ 40 w 483"/>
                <a:gd name="T53" fmla="*/ 197 h 335"/>
                <a:gd name="T54" fmla="*/ 40 w 483"/>
                <a:gd name="T55" fmla="*/ 217 h 335"/>
                <a:gd name="T56" fmla="*/ 55 w 483"/>
                <a:gd name="T57" fmla="*/ 230 h 335"/>
                <a:gd name="T58" fmla="*/ 98 w 483"/>
                <a:gd name="T59" fmla="*/ 248 h 335"/>
                <a:gd name="T60" fmla="*/ 116 w 483"/>
                <a:gd name="T61" fmla="*/ 252 h 335"/>
                <a:gd name="T62" fmla="*/ 130 w 483"/>
                <a:gd name="T63" fmla="*/ 248 h 335"/>
                <a:gd name="T64" fmla="*/ 149 w 483"/>
                <a:gd name="T65" fmla="*/ 243 h 335"/>
                <a:gd name="T66" fmla="*/ 173 w 483"/>
                <a:gd name="T67" fmla="*/ 243 h 335"/>
                <a:gd name="T68" fmla="*/ 186 w 483"/>
                <a:gd name="T69" fmla="*/ 252 h 335"/>
                <a:gd name="T70" fmla="*/ 182 w 483"/>
                <a:gd name="T71" fmla="*/ 282 h 335"/>
                <a:gd name="T72" fmla="*/ 195 w 483"/>
                <a:gd name="T73" fmla="*/ 299 h 335"/>
                <a:gd name="T74" fmla="*/ 212 w 483"/>
                <a:gd name="T75" fmla="*/ 307 h 335"/>
                <a:gd name="T76" fmla="*/ 225 w 483"/>
                <a:gd name="T77" fmla="*/ 294 h 335"/>
                <a:gd name="T78" fmla="*/ 251 w 483"/>
                <a:gd name="T79" fmla="*/ 293 h 335"/>
                <a:gd name="T80" fmla="*/ 267 w 483"/>
                <a:gd name="T81" fmla="*/ 303 h 335"/>
                <a:gd name="T82" fmla="*/ 280 w 483"/>
                <a:gd name="T83" fmla="*/ 314 h 335"/>
                <a:gd name="T84" fmla="*/ 317 w 483"/>
                <a:gd name="T85" fmla="*/ 295 h 335"/>
                <a:gd name="T86" fmla="*/ 345 w 483"/>
                <a:gd name="T87" fmla="*/ 280 h 335"/>
                <a:gd name="T88" fmla="*/ 359 w 483"/>
                <a:gd name="T89" fmla="*/ 263 h 335"/>
                <a:gd name="T90" fmla="*/ 373 w 483"/>
                <a:gd name="T91" fmla="*/ 246 h 335"/>
                <a:gd name="T92" fmla="*/ 376 w 483"/>
                <a:gd name="T93" fmla="*/ 231 h 335"/>
                <a:gd name="T94" fmla="*/ 372 w 483"/>
                <a:gd name="T95" fmla="*/ 219 h 335"/>
                <a:gd name="T96" fmla="*/ 370 w 483"/>
                <a:gd name="T97" fmla="*/ 207 h 335"/>
                <a:gd name="T98" fmla="*/ 360 w 483"/>
                <a:gd name="T99" fmla="*/ 180 h 335"/>
                <a:gd name="T100" fmla="*/ 382 w 483"/>
                <a:gd name="T101" fmla="*/ 168 h 335"/>
                <a:gd name="T102" fmla="*/ 354 w 483"/>
                <a:gd name="T103" fmla="*/ 160 h 335"/>
                <a:gd name="T104" fmla="*/ 365 w 483"/>
                <a:gd name="T105" fmla="*/ 137 h 335"/>
                <a:gd name="T106" fmla="*/ 378 w 483"/>
                <a:gd name="T107" fmla="*/ 149 h 335"/>
                <a:gd name="T108" fmla="*/ 414 w 483"/>
                <a:gd name="T109" fmla="*/ 128 h 335"/>
                <a:gd name="T110" fmla="*/ 432 w 483"/>
                <a:gd name="T111" fmla="*/ 120 h 335"/>
                <a:gd name="T112" fmla="*/ 452 w 483"/>
                <a:gd name="T113" fmla="*/ 113 h 335"/>
                <a:gd name="T114" fmla="*/ 454 w 483"/>
                <a:gd name="T115" fmla="*/ 91 h 335"/>
                <a:gd name="T116" fmla="*/ 476 w 483"/>
                <a:gd name="T117" fmla="*/ 77 h 335"/>
                <a:gd name="T118" fmla="*/ 368 w 483"/>
                <a:gd name="T119" fmla="*/ 299 h 335"/>
                <a:gd name="T120" fmla="*/ 271 w 483"/>
                <a:gd name="T121" fmla="*/ 328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83" h="335">
                  <a:moveTo>
                    <a:pt x="480" y="60"/>
                  </a:moveTo>
                  <a:cubicBezTo>
                    <a:pt x="480" y="56"/>
                    <a:pt x="475" y="57"/>
                    <a:pt x="474" y="58"/>
                  </a:cubicBezTo>
                  <a:cubicBezTo>
                    <a:pt x="472" y="59"/>
                    <a:pt x="467" y="58"/>
                    <a:pt x="466" y="61"/>
                  </a:cubicBezTo>
                  <a:cubicBezTo>
                    <a:pt x="464" y="64"/>
                    <a:pt x="462" y="62"/>
                    <a:pt x="459" y="63"/>
                  </a:cubicBezTo>
                  <a:cubicBezTo>
                    <a:pt x="455" y="63"/>
                    <a:pt x="451" y="62"/>
                    <a:pt x="451" y="60"/>
                  </a:cubicBezTo>
                  <a:cubicBezTo>
                    <a:pt x="451" y="57"/>
                    <a:pt x="449" y="55"/>
                    <a:pt x="449" y="53"/>
                  </a:cubicBezTo>
                  <a:cubicBezTo>
                    <a:pt x="449" y="50"/>
                    <a:pt x="446" y="51"/>
                    <a:pt x="443" y="49"/>
                  </a:cubicBezTo>
                  <a:cubicBezTo>
                    <a:pt x="441" y="47"/>
                    <a:pt x="436" y="45"/>
                    <a:pt x="435" y="45"/>
                  </a:cubicBezTo>
                  <a:cubicBezTo>
                    <a:pt x="434" y="46"/>
                    <a:pt x="432" y="43"/>
                    <a:pt x="427" y="42"/>
                  </a:cubicBezTo>
                  <a:cubicBezTo>
                    <a:pt x="423" y="42"/>
                    <a:pt x="424" y="40"/>
                    <a:pt x="424" y="38"/>
                  </a:cubicBezTo>
                  <a:cubicBezTo>
                    <a:pt x="425" y="36"/>
                    <a:pt x="421" y="31"/>
                    <a:pt x="420" y="28"/>
                  </a:cubicBezTo>
                  <a:cubicBezTo>
                    <a:pt x="420" y="25"/>
                    <a:pt x="417" y="25"/>
                    <a:pt x="416" y="19"/>
                  </a:cubicBezTo>
                  <a:cubicBezTo>
                    <a:pt x="414" y="13"/>
                    <a:pt x="411" y="14"/>
                    <a:pt x="412" y="11"/>
                  </a:cubicBezTo>
                  <a:cubicBezTo>
                    <a:pt x="412" y="8"/>
                    <a:pt x="408" y="7"/>
                    <a:pt x="407" y="5"/>
                  </a:cubicBezTo>
                  <a:cubicBezTo>
                    <a:pt x="405" y="4"/>
                    <a:pt x="400" y="4"/>
                    <a:pt x="397" y="3"/>
                  </a:cubicBezTo>
                  <a:cubicBezTo>
                    <a:pt x="393" y="1"/>
                    <a:pt x="391" y="2"/>
                    <a:pt x="388" y="1"/>
                  </a:cubicBezTo>
                  <a:cubicBezTo>
                    <a:pt x="384" y="0"/>
                    <a:pt x="377" y="2"/>
                    <a:pt x="376" y="2"/>
                  </a:cubicBezTo>
                  <a:cubicBezTo>
                    <a:pt x="375" y="2"/>
                    <a:pt x="369" y="1"/>
                    <a:pt x="366" y="5"/>
                  </a:cubicBezTo>
                  <a:cubicBezTo>
                    <a:pt x="362" y="10"/>
                    <a:pt x="365" y="10"/>
                    <a:pt x="366" y="10"/>
                  </a:cubicBezTo>
                  <a:cubicBezTo>
                    <a:pt x="368" y="10"/>
                    <a:pt x="369" y="14"/>
                    <a:pt x="369" y="15"/>
                  </a:cubicBezTo>
                  <a:cubicBezTo>
                    <a:pt x="369" y="17"/>
                    <a:pt x="366" y="19"/>
                    <a:pt x="365" y="19"/>
                  </a:cubicBezTo>
                  <a:cubicBezTo>
                    <a:pt x="364" y="20"/>
                    <a:pt x="361" y="25"/>
                    <a:pt x="360" y="27"/>
                  </a:cubicBezTo>
                  <a:cubicBezTo>
                    <a:pt x="360" y="29"/>
                    <a:pt x="356" y="34"/>
                    <a:pt x="356" y="35"/>
                  </a:cubicBezTo>
                  <a:cubicBezTo>
                    <a:pt x="357" y="37"/>
                    <a:pt x="354" y="39"/>
                    <a:pt x="353" y="39"/>
                  </a:cubicBezTo>
                  <a:cubicBezTo>
                    <a:pt x="351" y="39"/>
                    <a:pt x="347" y="42"/>
                    <a:pt x="345" y="43"/>
                  </a:cubicBezTo>
                  <a:cubicBezTo>
                    <a:pt x="344" y="43"/>
                    <a:pt x="338" y="42"/>
                    <a:pt x="337" y="41"/>
                  </a:cubicBezTo>
                  <a:cubicBezTo>
                    <a:pt x="337" y="40"/>
                    <a:pt x="336" y="40"/>
                    <a:pt x="336" y="39"/>
                  </a:cubicBezTo>
                  <a:cubicBezTo>
                    <a:pt x="329" y="52"/>
                    <a:pt x="329" y="52"/>
                    <a:pt x="329" y="52"/>
                  </a:cubicBezTo>
                  <a:cubicBezTo>
                    <a:pt x="329" y="56"/>
                    <a:pt x="329" y="56"/>
                    <a:pt x="329" y="56"/>
                  </a:cubicBezTo>
                  <a:cubicBezTo>
                    <a:pt x="329" y="56"/>
                    <a:pt x="324" y="58"/>
                    <a:pt x="328" y="61"/>
                  </a:cubicBezTo>
                  <a:cubicBezTo>
                    <a:pt x="331" y="64"/>
                    <a:pt x="331" y="61"/>
                    <a:pt x="336" y="61"/>
                  </a:cubicBezTo>
                  <a:cubicBezTo>
                    <a:pt x="341" y="61"/>
                    <a:pt x="343" y="65"/>
                    <a:pt x="344" y="62"/>
                  </a:cubicBezTo>
                  <a:cubicBezTo>
                    <a:pt x="345" y="60"/>
                    <a:pt x="349" y="58"/>
                    <a:pt x="351" y="61"/>
                  </a:cubicBezTo>
                  <a:cubicBezTo>
                    <a:pt x="354" y="64"/>
                    <a:pt x="362" y="69"/>
                    <a:pt x="362" y="72"/>
                  </a:cubicBezTo>
                  <a:cubicBezTo>
                    <a:pt x="361" y="75"/>
                    <a:pt x="357" y="74"/>
                    <a:pt x="353" y="73"/>
                  </a:cubicBezTo>
                  <a:cubicBezTo>
                    <a:pt x="350" y="72"/>
                    <a:pt x="346" y="75"/>
                    <a:pt x="343" y="75"/>
                  </a:cubicBezTo>
                  <a:cubicBezTo>
                    <a:pt x="340" y="75"/>
                    <a:pt x="336" y="76"/>
                    <a:pt x="333" y="79"/>
                  </a:cubicBezTo>
                  <a:cubicBezTo>
                    <a:pt x="330" y="82"/>
                    <a:pt x="331" y="85"/>
                    <a:pt x="326" y="86"/>
                  </a:cubicBezTo>
                  <a:cubicBezTo>
                    <a:pt x="321" y="87"/>
                    <a:pt x="319" y="86"/>
                    <a:pt x="314" y="90"/>
                  </a:cubicBezTo>
                  <a:cubicBezTo>
                    <a:pt x="309" y="93"/>
                    <a:pt x="303" y="92"/>
                    <a:pt x="301" y="91"/>
                  </a:cubicBezTo>
                  <a:cubicBezTo>
                    <a:pt x="299" y="90"/>
                    <a:pt x="295" y="89"/>
                    <a:pt x="293" y="93"/>
                  </a:cubicBezTo>
                  <a:cubicBezTo>
                    <a:pt x="291" y="96"/>
                    <a:pt x="296" y="98"/>
                    <a:pt x="295" y="102"/>
                  </a:cubicBezTo>
                  <a:cubicBezTo>
                    <a:pt x="295" y="106"/>
                    <a:pt x="290" y="105"/>
                    <a:pt x="286" y="110"/>
                  </a:cubicBezTo>
                  <a:cubicBezTo>
                    <a:pt x="281" y="115"/>
                    <a:pt x="275" y="117"/>
                    <a:pt x="271" y="116"/>
                  </a:cubicBezTo>
                  <a:cubicBezTo>
                    <a:pt x="267" y="116"/>
                    <a:pt x="260" y="113"/>
                    <a:pt x="253" y="117"/>
                  </a:cubicBezTo>
                  <a:cubicBezTo>
                    <a:pt x="246" y="120"/>
                    <a:pt x="242" y="124"/>
                    <a:pt x="239" y="124"/>
                  </a:cubicBezTo>
                  <a:cubicBezTo>
                    <a:pt x="236" y="123"/>
                    <a:pt x="236" y="120"/>
                    <a:pt x="233" y="121"/>
                  </a:cubicBezTo>
                  <a:cubicBezTo>
                    <a:pt x="229" y="121"/>
                    <a:pt x="227" y="120"/>
                    <a:pt x="224" y="119"/>
                  </a:cubicBezTo>
                  <a:cubicBezTo>
                    <a:pt x="222" y="117"/>
                    <a:pt x="220" y="120"/>
                    <a:pt x="216" y="117"/>
                  </a:cubicBezTo>
                  <a:cubicBezTo>
                    <a:pt x="212" y="113"/>
                    <a:pt x="204" y="114"/>
                    <a:pt x="201" y="113"/>
                  </a:cubicBezTo>
                  <a:cubicBezTo>
                    <a:pt x="198" y="113"/>
                    <a:pt x="186" y="113"/>
                    <a:pt x="182" y="113"/>
                  </a:cubicBezTo>
                  <a:cubicBezTo>
                    <a:pt x="178" y="112"/>
                    <a:pt x="172" y="114"/>
                    <a:pt x="172" y="112"/>
                  </a:cubicBezTo>
                  <a:cubicBezTo>
                    <a:pt x="171" y="110"/>
                    <a:pt x="168" y="108"/>
                    <a:pt x="167" y="104"/>
                  </a:cubicBezTo>
                  <a:cubicBezTo>
                    <a:pt x="166" y="99"/>
                    <a:pt x="163" y="97"/>
                    <a:pt x="161" y="97"/>
                  </a:cubicBezTo>
                  <a:cubicBezTo>
                    <a:pt x="158" y="96"/>
                    <a:pt x="158" y="94"/>
                    <a:pt x="156" y="93"/>
                  </a:cubicBezTo>
                  <a:cubicBezTo>
                    <a:pt x="154" y="93"/>
                    <a:pt x="153" y="90"/>
                    <a:pt x="150" y="90"/>
                  </a:cubicBezTo>
                  <a:cubicBezTo>
                    <a:pt x="146" y="90"/>
                    <a:pt x="133" y="88"/>
                    <a:pt x="131" y="85"/>
                  </a:cubicBezTo>
                  <a:cubicBezTo>
                    <a:pt x="130" y="82"/>
                    <a:pt x="133" y="82"/>
                    <a:pt x="133" y="79"/>
                  </a:cubicBezTo>
                  <a:cubicBezTo>
                    <a:pt x="133" y="76"/>
                    <a:pt x="135" y="72"/>
                    <a:pt x="134" y="71"/>
                  </a:cubicBezTo>
                  <a:cubicBezTo>
                    <a:pt x="132" y="69"/>
                    <a:pt x="130" y="67"/>
                    <a:pt x="129" y="64"/>
                  </a:cubicBezTo>
                  <a:cubicBezTo>
                    <a:pt x="129" y="62"/>
                    <a:pt x="125" y="59"/>
                    <a:pt x="123" y="59"/>
                  </a:cubicBezTo>
                  <a:cubicBezTo>
                    <a:pt x="120" y="59"/>
                    <a:pt x="118" y="57"/>
                    <a:pt x="115" y="55"/>
                  </a:cubicBezTo>
                  <a:cubicBezTo>
                    <a:pt x="113" y="53"/>
                    <a:pt x="111" y="53"/>
                    <a:pt x="110" y="47"/>
                  </a:cubicBezTo>
                  <a:cubicBezTo>
                    <a:pt x="109" y="47"/>
                    <a:pt x="109" y="47"/>
                    <a:pt x="109" y="47"/>
                  </a:cubicBezTo>
                  <a:cubicBezTo>
                    <a:pt x="108" y="46"/>
                    <a:pt x="107" y="46"/>
                    <a:pt x="106" y="46"/>
                  </a:cubicBezTo>
                  <a:cubicBezTo>
                    <a:pt x="106" y="46"/>
                    <a:pt x="105" y="46"/>
                    <a:pt x="104" y="45"/>
                  </a:cubicBezTo>
                  <a:cubicBezTo>
                    <a:pt x="103" y="47"/>
                    <a:pt x="101" y="48"/>
                    <a:pt x="101" y="50"/>
                  </a:cubicBezTo>
                  <a:cubicBezTo>
                    <a:pt x="101" y="52"/>
                    <a:pt x="100" y="54"/>
                    <a:pt x="98" y="54"/>
                  </a:cubicBezTo>
                  <a:cubicBezTo>
                    <a:pt x="95" y="54"/>
                    <a:pt x="93" y="56"/>
                    <a:pt x="93" y="60"/>
                  </a:cubicBezTo>
                  <a:cubicBezTo>
                    <a:pt x="92" y="65"/>
                    <a:pt x="95" y="65"/>
                    <a:pt x="94" y="67"/>
                  </a:cubicBezTo>
                  <a:cubicBezTo>
                    <a:pt x="93" y="69"/>
                    <a:pt x="88" y="71"/>
                    <a:pt x="86" y="70"/>
                  </a:cubicBezTo>
                  <a:cubicBezTo>
                    <a:pt x="85" y="69"/>
                    <a:pt x="81" y="69"/>
                    <a:pt x="79" y="69"/>
                  </a:cubicBezTo>
                  <a:cubicBezTo>
                    <a:pt x="76" y="69"/>
                    <a:pt x="74" y="65"/>
                    <a:pt x="73" y="69"/>
                  </a:cubicBezTo>
                  <a:cubicBezTo>
                    <a:pt x="73" y="73"/>
                    <a:pt x="67" y="83"/>
                    <a:pt x="68" y="85"/>
                  </a:cubicBezTo>
                  <a:cubicBezTo>
                    <a:pt x="70" y="86"/>
                    <a:pt x="71" y="88"/>
                    <a:pt x="68" y="88"/>
                  </a:cubicBezTo>
                  <a:cubicBezTo>
                    <a:pt x="66" y="88"/>
                    <a:pt x="64" y="88"/>
                    <a:pt x="63" y="87"/>
                  </a:cubicBezTo>
                  <a:cubicBezTo>
                    <a:pt x="61" y="86"/>
                    <a:pt x="58" y="88"/>
                    <a:pt x="55" y="88"/>
                  </a:cubicBezTo>
                  <a:cubicBezTo>
                    <a:pt x="54" y="88"/>
                    <a:pt x="49" y="91"/>
                    <a:pt x="50" y="91"/>
                  </a:cubicBezTo>
                  <a:cubicBezTo>
                    <a:pt x="52" y="92"/>
                    <a:pt x="52" y="97"/>
                    <a:pt x="52" y="98"/>
                  </a:cubicBezTo>
                  <a:cubicBezTo>
                    <a:pt x="52" y="100"/>
                    <a:pt x="56" y="106"/>
                    <a:pt x="55" y="107"/>
                  </a:cubicBezTo>
                  <a:cubicBezTo>
                    <a:pt x="55" y="109"/>
                    <a:pt x="51" y="111"/>
                    <a:pt x="51" y="113"/>
                  </a:cubicBezTo>
                  <a:cubicBezTo>
                    <a:pt x="51" y="116"/>
                    <a:pt x="52" y="118"/>
                    <a:pt x="51" y="118"/>
                  </a:cubicBezTo>
                  <a:cubicBezTo>
                    <a:pt x="49" y="119"/>
                    <a:pt x="45" y="121"/>
                    <a:pt x="43" y="122"/>
                  </a:cubicBezTo>
                  <a:cubicBezTo>
                    <a:pt x="42" y="123"/>
                    <a:pt x="38" y="123"/>
                    <a:pt x="37" y="126"/>
                  </a:cubicBezTo>
                  <a:cubicBezTo>
                    <a:pt x="36" y="128"/>
                    <a:pt x="35" y="130"/>
                    <a:pt x="31" y="129"/>
                  </a:cubicBezTo>
                  <a:cubicBezTo>
                    <a:pt x="28" y="129"/>
                    <a:pt x="26" y="128"/>
                    <a:pt x="24" y="131"/>
                  </a:cubicBezTo>
                  <a:cubicBezTo>
                    <a:pt x="21" y="134"/>
                    <a:pt x="20" y="133"/>
                    <a:pt x="19" y="134"/>
                  </a:cubicBezTo>
                  <a:cubicBezTo>
                    <a:pt x="17" y="136"/>
                    <a:pt x="15" y="133"/>
                    <a:pt x="14" y="133"/>
                  </a:cubicBezTo>
                  <a:cubicBezTo>
                    <a:pt x="12" y="132"/>
                    <a:pt x="10" y="134"/>
                    <a:pt x="9" y="134"/>
                  </a:cubicBezTo>
                  <a:cubicBezTo>
                    <a:pt x="7" y="134"/>
                    <a:pt x="6" y="137"/>
                    <a:pt x="4" y="137"/>
                  </a:cubicBezTo>
                  <a:cubicBezTo>
                    <a:pt x="3" y="138"/>
                    <a:pt x="1" y="137"/>
                    <a:pt x="1" y="139"/>
                  </a:cubicBezTo>
                  <a:cubicBezTo>
                    <a:pt x="1" y="141"/>
                    <a:pt x="1" y="142"/>
                    <a:pt x="0" y="143"/>
                  </a:cubicBezTo>
                  <a:cubicBezTo>
                    <a:pt x="0" y="143"/>
                    <a:pt x="0" y="143"/>
                    <a:pt x="0" y="143"/>
                  </a:cubicBezTo>
                  <a:cubicBezTo>
                    <a:pt x="1" y="150"/>
                    <a:pt x="1" y="150"/>
                    <a:pt x="1" y="150"/>
                  </a:cubicBezTo>
                  <a:cubicBezTo>
                    <a:pt x="1" y="150"/>
                    <a:pt x="8" y="153"/>
                    <a:pt x="9" y="155"/>
                  </a:cubicBezTo>
                  <a:cubicBezTo>
                    <a:pt x="9" y="158"/>
                    <a:pt x="10" y="166"/>
                    <a:pt x="10" y="166"/>
                  </a:cubicBezTo>
                  <a:cubicBezTo>
                    <a:pt x="10" y="166"/>
                    <a:pt x="10" y="166"/>
                    <a:pt x="10" y="166"/>
                  </a:cubicBezTo>
                  <a:cubicBezTo>
                    <a:pt x="13" y="169"/>
                    <a:pt x="17" y="171"/>
                    <a:pt x="17" y="172"/>
                  </a:cubicBezTo>
                  <a:cubicBezTo>
                    <a:pt x="17" y="173"/>
                    <a:pt x="18" y="177"/>
                    <a:pt x="22" y="178"/>
                  </a:cubicBezTo>
                  <a:cubicBezTo>
                    <a:pt x="24" y="179"/>
                    <a:pt x="26" y="181"/>
                    <a:pt x="28" y="182"/>
                  </a:cubicBezTo>
                  <a:cubicBezTo>
                    <a:pt x="28" y="181"/>
                    <a:pt x="28" y="181"/>
                    <a:pt x="28" y="181"/>
                  </a:cubicBezTo>
                  <a:cubicBezTo>
                    <a:pt x="31" y="181"/>
                    <a:pt x="31" y="181"/>
                    <a:pt x="31" y="181"/>
                  </a:cubicBezTo>
                  <a:cubicBezTo>
                    <a:pt x="31" y="181"/>
                    <a:pt x="32" y="181"/>
                    <a:pt x="33" y="182"/>
                  </a:cubicBezTo>
                  <a:cubicBezTo>
                    <a:pt x="34" y="180"/>
                    <a:pt x="39" y="177"/>
                    <a:pt x="42" y="177"/>
                  </a:cubicBezTo>
                  <a:cubicBezTo>
                    <a:pt x="45" y="177"/>
                    <a:pt x="52" y="183"/>
                    <a:pt x="52" y="185"/>
                  </a:cubicBezTo>
                  <a:cubicBezTo>
                    <a:pt x="51" y="187"/>
                    <a:pt x="46" y="194"/>
                    <a:pt x="43" y="194"/>
                  </a:cubicBezTo>
                  <a:cubicBezTo>
                    <a:pt x="43" y="194"/>
                    <a:pt x="41" y="194"/>
                    <a:pt x="40" y="195"/>
                  </a:cubicBezTo>
                  <a:cubicBezTo>
                    <a:pt x="40" y="196"/>
                    <a:pt x="40" y="197"/>
                    <a:pt x="40" y="197"/>
                  </a:cubicBezTo>
                  <a:cubicBezTo>
                    <a:pt x="40" y="199"/>
                    <a:pt x="42" y="202"/>
                    <a:pt x="44" y="204"/>
                  </a:cubicBezTo>
                  <a:cubicBezTo>
                    <a:pt x="46" y="207"/>
                    <a:pt x="41" y="209"/>
                    <a:pt x="39" y="207"/>
                  </a:cubicBezTo>
                  <a:cubicBezTo>
                    <a:pt x="37" y="205"/>
                    <a:pt x="36" y="209"/>
                    <a:pt x="37" y="211"/>
                  </a:cubicBezTo>
                  <a:cubicBezTo>
                    <a:pt x="39" y="212"/>
                    <a:pt x="38" y="217"/>
                    <a:pt x="40" y="217"/>
                  </a:cubicBezTo>
                  <a:cubicBezTo>
                    <a:pt x="42" y="217"/>
                    <a:pt x="44" y="222"/>
                    <a:pt x="47" y="222"/>
                  </a:cubicBezTo>
                  <a:cubicBezTo>
                    <a:pt x="49" y="222"/>
                    <a:pt x="52" y="226"/>
                    <a:pt x="52" y="226"/>
                  </a:cubicBezTo>
                  <a:cubicBezTo>
                    <a:pt x="52" y="226"/>
                    <a:pt x="55" y="228"/>
                    <a:pt x="55" y="229"/>
                  </a:cubicBezTo>
                  <a:cubicBezTo>
                    <a:pt x="55" y="230"/>
                    <a:pt x="55" y="230"/>
                    <a:pt x="55" y="230"/>
                  </a:cubicBezTo>
                  <a:cubicBezTo>
                    <a:pt x="58" y="230"/>
                    <a:pt x="60" y="230"/>
                    <a:pt x="60" y="228"/>
                  </a:cubicBezTo>
                  <a:cubicBezTo>
                    <a:pt x="60" y="227"/>
                    <a:pt x="64" y="227"/>
                    <a:pt x="66" y="230"/>
                  </a:cubicBezTo>
                  <a:cubicBezTo>
                    <a:pt x="69" y="232"/>
                    <a:pt x="79" y="239"/>
                    <a:pt x="83" y="242"/>
                  </a:cubicBezTo>
                  <a:cubicBezTo>
                    <a:pt x="86" y="245"/>
                    <a:pt x="95" y="248"/>
                    <a:pt x="98" y="248"/>
                  </a:cubicBezTo>
                  <a:cubicBezTo>
                    <a:pt x="101" y="248"/>
                    <a:pt x="104" y="250"/>
                    <a:pt x="109" y="250"/>
                  </a:cubicBezTo>
                  <a:cubicBezTo>
                    <a:pt x="109" y="250"/>
                    <a:pt x="110" y="250"/>
                    <a:pt x="111" y="250"/>
                  </a:cubicBezTo>
                  <a:cubicBezTo>
                    <a:pt x="111" y="249"/>
                    <a:pt x="112" y="249"/>
                    <a:pt x="113" y="248"/>
                  </a:cubicBezTo>
                  <a:cubicBezTo>
                    <a:pt x="115" y="246"/>
                    <a:pt x="116" y="249"/>
                    <a:pt x="116" y="252"/>
                  </a:cubicBezTo>
                  <a:cubicBezTo>
                    <a:pt x="115" y="253"/>
                    <a:pt x="116" y="255"/>
                    <a:pt x="116" y="256"/>
                  </a:cubicBezTo>
                  <a:cubicBezTo>
                    <a:pt x="117" y="255"/>
                    <a:pt x="118" y="253"/>
                    <a:pt x="118" y="252"/>
                  </a:cubicBezTo>
                  <a:cubicBezTo>
                    <a:pt x="120" y="248"/>
                    <a:pt x="122" y="248"/>
                    <a:pt x="124" y="247"/>
                  </a:cubicBezTo>
                  <a:cubicBezTo>
                    <a:pt x="125" y="246"/>
                    <a:pt x="127" y="246"/>
                    <a:pt x="130" y="248"/>
                  </a:cubicBezTo>
                  <a:cubicBezTo>
                    <a:pt x="134" y="250"/>
                    <a:pt x="135" y="246"/>
                    <a:pt x="140" y="251"/>
                  </a:cubicBezTo>
                  <a:cubicBezTo>
                    <a:pt x="141" y="250"/>
                    <a:pt x="142" y="250"/>
                    <a:pt x="142" y="250"/>
                  </a:cubicBezTo>
                  <a:cubicBezTo>
                    <a:pt x="143" y="250"/>
                    <a:pt x="145" y="248"/>
                    <a:pt x="146" y="246"/>
                  </a:cubicBezTo>
                  <a:cubicBezTo>
                    <a:pt x="148" y="245"/>
                    <a:pt x="148" y="243"/>
                    <a:pt x="149" y="243"/>
                  </a:cubicBezTo>
                  <a:cubicBezTo>
                    <a:pt x="151" y="243"/>
                    <a:pt x="152" y="241"/>
                    <a:pt x="156" y="239"/>
                  </a:cubicBezTo>
                  <a:cubicBezTo>
                    <a:pt x="161" y="236"/>
                    <a:pt x="164" y="240"/>
                    <a:pt x="166" y="238"/>
                  </a:cubicBezTo>
                  <a:cubicBezTo>
                    <a:pt x="168" y="237"/>
                    <a:pt x="170" y="236"/>
                    <a:pt x="170" y="238"/>
                  </a:cubicBezTo>
                  <a:cubicBezTo>
                    <a:pt x="170" y="239"/>
                    <a:pt x="173" y="241"/>
                    <a:pt x="173" y="243"/>
                  </a:cubicBezTo>
                  <a:cubicBezTo>
                    <a:pt x="174" y="245"/>
                    <a:pt x="177" y="246"/>
                    <a:pt x="178" y="246"/>
                  </a:cubicBezTo>
                  <a:cubicBezTo>
                    <a:pt x="178" y="245"/>
                    <a:pt x="179" y="245"/>
                    <a:pt x="179" y="245"/>
                  </a:cubicBezTo>
                  <a:cubicBezTo>
                    <a:pt x="181" y="243"/>
                    <a:pt x="185" y="245"/>
                    <a:pt x="185" y="247"/>
                  </a:cubicBezTo>
                  <a:cubicBezTo>
                    <a:pt x="185" y="249"/>
                    <a:pt x="185" y="252"/>
                    <a:pt x="186" y="252"/>
                  </a:cubicBezTo>
                  <a:cubicBezTo>
                    <a:pt x="188" y="252"/>
                    <a:pt x="190" y="252"/>
                    <a:pt x="190" y="256"/>
                  </a:cubicBezTo>
                  <a:cubicBezTo>
                    <a:pt x="190" y="259"/>
                    <a:pt x="191" y="264"/>
                    <a:pt x="188" y="267"/>
                  </a:cubicBezTo>
                  <a:cubicBezTo>
                    <a:pt x="184" y="271"/>
                    <a:pt x="180" y="277"/>
                    <a:pt x="181" y="279"/>
                  </a:cubicBezTo>
                  <a:cubicBezTo>
                    <a:pt x="182" y="280"/>
                    <a:pt x="180" y="284"/>
                    <a:pt x="182" y="282"/>
                  </a:cubicBezTo>
                  <a:cubicBezTo>
                    <a:pt x="185" y="281"/>
                    <a:pt x="191" y="282"/>
                    <a:pt x="190" y="284"/>
                  </a:cubicBezTo>
                  <a:cubicBezTo>
                    <a:pt x="189" y="285"/>
                    <a:pt x="190" y="290"/>
                    <a:pt x="192" y="290"/>
                  </a:cubicBezTo>
                  <a:cubicBezTo>
                    <a:pt x="195" y="291"/>
                    <a:pt x="196" y="292"/>
                    <a:pt x="195" y="294"/>
                  </a:cubicBezTo>
                  <a:cubicBezTo>
                    <a:pt x="195" y="296"/>
                    <a:pt x="193" y="299"/>
                    <a:pt x="195" y="299"/>
                  </a:cubicBezTo>
                  <a:cubicBezTo>
                    <a:pt x="197" y="299"/>
                    <a:pt x="200" y="299"/>
                    <a:pt x="200" y="302"/>
                  </a:cubicBezTo>
                  <a:cubicBezTo>
                    <a:pt x="199" y="304"/>
                    <a:pt x="201" y="306"/>
                    <a:pt x="205" y="304"/>
                  </a:cubicBezTo>
                  <a:cubicBezTo>
                    <a:pt x="207" y="303"/>
                    <a:pt x="208" y="303"/>
                    <a:pt x="208" y="303"/>
                  </a:cubicBezTo>
                  <a:cubicBezTo>
                    <a:pt x="210" y="303"/>
                    <a:pt x="210" y="307"/>
                    <a:pt x="212" y="307"/>
                  </a:cubicBezTo>
                  <a:cubicBezTo>
                    <a:pt x="215" y="308"/>
                    <a:pt x="214" y="302"/>
                    <a:pt x="213" y="301"/>
                  </a:cubicBezTo>
                  <a:cubicBezTo>
                    <a:pt x="212" y="300"/>
                    <a:pt x="213" y="296"/>
                    <a:pt x="214" y="297"/>
                  </a:cubicBezTo>
                  <a:cubicBezTo>
                    <a:pt x="215" y="298"/>
                    <a:pt x="218" y="297"/>
                    <a:pt x="219" y="295"/>
                  </a:cubicBezTo>
                  <a:cubicBezTo>
                    <a:pt x="221" y="293"/>
                    <a:pt x="224" y="296"/>
                    <a:pt x="225" y="294"/>
                  </a:cubicBezTo>
                  <a:cubicBezTo>
                    <a:pt x="227" y="292"/>
                    <a:pt x="229" y="296"/>
                    <a:pt x="232" y="294"/>
                  </a:cubicBezTo>
                  <a:cubicBezTo>
                    <a:pt x="235" y="293"/>
                    <a:pt x="236" y="296"/>
                    <a:pt x="238" y="293"/>
                  </a:cubicBezTo>
                  <a:cubicBezTo>
                    <a:pt x="239" y="291"/>
                    <a:pt x="243" y="288"/>
                    <a:pt x="244" y="289"/>
                  </a:cubicBezTo>
                  <a:cubicBezTo>
                    <a:pt x="245" y="290"/>
                    <a:pt x="246" y="292"/>
                    <a:pt x="251" y="293"/>
                  </a:cubicBezTo>
                  <a:cubicBezTo>
                    <a:pt x="256" y="293"/>
                    <a:pt x="253" y="296"/>
                    <a:pt x="253" y="297"/>
                  </a:cubicBezTo>
                  <a:cubicBezTo>
                    <a:pt x="253" y="299"/>
                    <a:pt x="259" y="303"/>
                    <a:pt x="261" y="303"/>
                  </a:cubicBezTo>
                  <a:cubicBezTo>
                    <a:pt x="261" y="304"/>
                    <a:pt x="262" y="304"/>
                    <a:pt x="263" y="305"/>
                  </a:cubicBezTo>
                  <a:cubicBezTo>
                    <a:pt x="264" y="304"/>
                    <a:pt x="267" y="305"/>
                    <a:pt x="267" y="303"/>
                  </a:cubicBezTo>
                  <a:cubicBezTo>
                    <a:pt x="268" y="301"/>
                    <a:pt x="271" y="302"/>
                    <a:pt x="272" y="304"/>
                  </a:cubicBezTo>
                  <a:cubicBezTo>
                    <a:pt x="273" y="305"/>
                    <a:pt x="274" y="306"/>
                    <a:pt x="276" y="304"/>
                  </a:cubicBezTo>
                  <a:cubicBezTo>
                    <a:pt x="279" y="302"/>
                    <a:pt x="280" y="306"/>
                    <a:pt x="279" y="307"/>
                  </a:cubicBezTo>
                  <a:cubicBezTo>
                    <a:pt x="277" y="308"/>
                    <a:pt x="278" y="312"/>
                    <a:pt x="280" y="314"/>
                  </a:cubicBezTo>
                  <a:cubicBezTo>
                    <a:pt x="283" y="316"/>
                    <a:pt x="283" y="313"/>
                    <a:pt x="283" y="311"/>
                  </a:cubicBezTo>
                  <a:cubicBezTo>
                    <a:pt x="282" y="308"/>
                    <a:pt x="286" y="306"/>
                    <a:pt x="294" y="304"/>
                  </a:cubicBezTo>
                  <a:cubicBezTo>
                    <a:pt x="301" y="301"/>
                    <a:pt x="309" y="296"/>
                    <a:pt x="310" y="295"/>
                  </a:cubicBezTo>
                  <a:cubicBezTo>
                    <a:pt x="310" y="293"/>
                    <a:pt x="315" y="297"/>
                    <a:pt x="317" y="295"/>
                  </a:cubicBezTo>
                  <a:cubicBezTo>
                    <a:pt x="320" y="293"/>
                    <a:pt x="329" y="293"/>
                    <a:pt x="331" y="293"/>
                  </a:cubicBezTo>
                  <a:cubicBezTo>
                    <a:pt x="334" y="293"/>
                    <a:pt x="334" y="290"/>
                    <a:pt x="336" y="288"/>
                  </a:cubicBezTo>
                  <a:cubicBezTo>
                    <a:pt x="339" y="286"/>
                    <a:pt x="338" y="285"/>
                    <a:pt x="341" y="285"/>
                  </a:cubicBezTo>
                  <a:cubicBezTo>
                    <a:pt x="344" y="284"/>
                    <a:pt x="345" y="281"/>
                    <a:pt x="345" y="280"/>
                  </a:cubicBezTo>
                  <a:cubicBezTo>
                    <a:pt x="345" y="278"/>
                    <a:pt x="351" y="278"/>
                    <a:pt x="351" y="276"/>
                  </a:cubicBezTo>
                  <a:cubicBezTo>
                    <a:pt x="351" y="275"/>
                    <a:pt x="355" y="274"/>
                    <a:pt x="355" y="272"/>
                  </a:cubicBezTo>
                  <a:cubicBezTo>
                    <a:pt x="355" y="271"/>
                    <a:pt x="357" y="271"/>
                    <a:pt x="358" y="269"/>
                  </a:cubicBezTo>
                  <a:cubicBezTo>
                    <a:pt x="359" y="268"/>
                    <a:pt x="358" y="264"/>
                    <a:pt x="359" y="263"/>
                  </a:cubicBezTo>
                  <a:cubicBezTo>
                    <a:pt x="361" y="263"/>
                    <a:pt x="359" y="260"/>
                    <a:pt x="358" y="259"/>
                  </a:cubicBezTo>
                  <a:cubicBezTo>
                    <a:pt x="358" y="258"/>
                    <a:pt x="362" y="258"/>
                    <a:pt x="364" y="257"/>
                  </a:cubicBezTo>
                  <a:cubicBezTo>
                    <a:pt x="366" y="255"/>
                    <a:pt x="367" y="253"/>
                    <a:pt x="368" y="251"/>
                  </a:cubicBezTo>
                  <a:cubicBezTo>
                    <a:pt x="368" y="249"/>
                    <a:pt x="371" y="247"/>
                    <a:pt x="373" y="246"/>
                  </a:cubicBezTo>
                  <a:cubicBezTo>
                    <a:pt x="374" y="246"/>
                    <a:pt x="375" y="242"/>
                    <a:pt x="375" y="240"/>
                  </a:cubicBezTo>
                  <a:cubicBezTo>
                    <a:pt x="374" y="237"/>
                    <a:pt x="377" y="238"/>
                    <a:pt x="376" y="237"/>
                  </a:cubicBezTo>
                  <a:cubicBezTo>
                    <a:pt x="374" y="236"/>
                    <a:pt x="376" y="233"/>
                    <a:pt x="379" y="232"/>
                  </a:cubicBezTo>
                  <a:cubicBezTo>
                    <a:pt x="382" y="231"/>
                    <a:pt x="378" y="230"/>
                    <a:pt x="376" y="231"/>
                  </a:cubicBezTo>
                  <a:cubicBezTo>
                    <a:pt x="374" y="232"/>
                    <a:pt x="373" y="227"/>
                    <a:pt x="371" y="229"/>
                  </a:cubicBezTo>
                  <a:cubicBezTo>
                    <a:pt x="370" y="231"/>
                    <a:pt x="366" y="228"/>
                    <a:pt x="369" y="227"/>
                  </a:cubicBezTo>
                  <a:cubicBezTo>
                    <a:pt x="371" y="227"/>
                    <a:pt x="375" y="224"/>
                    <a:pt x="377" y="223"/>
                  </a:cubicBezTo>
                  <a:cubicBezTo>
                    <a:pt x="379" y="223"/>
                    <a:pt x="374" y="219"/>
                    <a:pt x="372" y="219"/>
                  </a:cubicBezTo>
                  <a:cubicBezTo>
                    <a:pt x="370" y="219"/>
                    <a:pt x="367" y="214"/>
                    <a:pt x="365" y="214"/>
                  </a:cubicBezTo>
                  <a:cubicBezTo>
                    <a:pt x="363" y="214"/>
                    <a:pt x="367" y="212"/>
                    <a:pt x="369" y="213"/>
                  </a:cubicBezTo>
                  <a:cubicBezTo>
                    <a:pt x="372" y="215"/>
                    <a:pt x="375" y="216"/>
                    <a:pt x="377" y="215"/>
                  </a:cubicBezTo>
                  <a:cubicBezTo>
                    <a:pt x="378" y="214"/>
                    <a:pt x="372" y="209"/>
                    <a:pt x="370" y="207"/>
                  </a:cubicBezTo>
                  <a:cubicBezTo>
                    <a:pt x="368" y="206"/>
                    <a:pt x="370" y="203"/>
                    <a:pt x="368" y="202"/>
                  </a:cubicBezTo>
                  <a:cubicBezTo>
                    <a:pt x="367" y="201"/>
                    <a:pt x="364" y="195"/>
                    <a:pt x="363" y="193"/>
                  </a:cubicBezTo>
                  <a:cubicBezTo>
                    <a:pt x="362" y="190"/>
                    <a:pt x="357" y="189"/>
                    <a:pt x="356" y="188"/>
                  </a:cubicBezTo>
                  <a:cubicBezTo>
                    <a:pt x="355" y="186"/>
                    <a:pt x="356" y="182"/>
                    <a:pt x="360" y="180"/>
                  </a:cubicBezTo>
                  <a:cubicBezTo>
                    <a:pt x="364" y="179"/>
                    <a:pt x="362" y="176"/>
                    <a:pt x="364" y="176"/>
                  </a:cubicBezTo>
                  <a:cubicBezTo>
                    <a:pt x="365" y="176"/>
                    <a:pt x="367" y="176"/>
                    <a:pt x="368" y="173"/>
                  </a:cubicBezTo>
                  <a:cubicBezTo>
                    <a:pt x="369" y="170"/>
                    <a:pt x="372" y="172"/>
                    <a:pt x="373" y="170"/>
                  </a:cubicBezTo>
                  <a:cubicBezTo>
                    <a:pt x="374" y="169"/>
                    <a:pt x="380" y="169"/>
                    <a:pt x="382" y="168"/>
                  </a:cubicBezTo>
                  <a:cubicBezTo>
                    <a:pt x="384" y="166"/>
                    <a:pt x="380" y="162"/>
                    <a:pt x="378" y="162"/>
                  </a:cubicBezTo>
                  <a:cubicBezTo>
                    <a:pt x="375" y="163"/>
                    <a:pt x="372" y="162"/>
                    <a:pt x="370" y="159"/>
                  </a:cubicBezTo>
                  <a:cubicBezTo>
                    <a:pt x="368" y="156"/>
                    <a:pt x="363" y="164"/>
                    <a:pt x="359" y="166"/>
                  </a:cubicBezTo>
                  <a:cubicBezTo>
                    <a:pt x="355" y="168"/>
                    <a:pt x="353" y="163"/>
                    <a:pt x="354" y="160"/>
                  </a:cubicBezTo>
                  <a:cubicBezTo>
                    <a:pt x="355" y="157"/>
                    <a:pt x="351" y="157"/>
                    <a:pt x="346" y="157"/>
                  </a:cubicBezTo>
                  <a:cubicBezTo>
                    <a:pt x="340" y="157"/>
                    <a:pt x="342" y="147"/>
                    <a:pt x="346" y="147"/>
                  </a:cubicBezTo>
                  <a:cubicBezTo>
                    <a:pt x="349" y="147"/>
                    <a:pt x="354" y="150"/>
                    <a:pt x="356" y="144"/>
                  </a:cubicBezTo>
                  <a:cubicBezTo>
                    <a:pt x="358" y="138"/>
                    <a:pt x="360" y="143"/>
                    <a:pt x="365" y="137"/>
                  </a:cubicBezTo>
                  <a:cubicBezTo>
                    <a:pt x="369" y="132"/>
                    <a:pt x="375" y="129"/>
                    <a:pt x="379" y="132"/>
                  </a:cubicBezTo>
                  <a:cubicBezTo>
                    <a:pt x="383" y="135"/>
                    <a:pt x="374" y="140"/>
                    <a:pt x="373" y="143"/>
                  </a:cubicBezTo>
                  <a:cubicBezTo>
                    <a:pt x="372" y="146"/>
                    <a:pt x="374" y="147"/>
                    <a:pt x="372" y="149"/>
                  </a:cubicBezTo>
                  <a:cubicBezTo>
                    <a:pt x="370" y="152"/>
                    <a:pt x="373" y="152"/>
                    <a:pt x="378" y="149"/>
                  </a:cubicBezTo>
                  <a:cubicBezTo>
                    <a:pt x="382" y="146"/>
                    <a:pt x="388" y="143"/>
                    <a:pt x="392" y="141"/>
                  </a:cubicBezTo>
                  <a:cubicBezTo>
                    <a:pt x="394" y="140"/>
                    <a:pt x="395" y="140"/>
                    <a:pt x="396" y="140"/>
                  </a:cubicBezTo>
                  <a:cubicBezTo>
                    <a:pt x="397" y="139"/>
                    <a:pt x="398" y="137"/>
                    <a:pt x="399" y="137"/>
                  </a:cubicBezTo>
                  <a:cubicBezTo>
                    <a:pt x="402" y="135"/>
                    <a:pt x="412" y="131"/>
                    <a:pt x="414" y="128"/>
                  </a:cubicBezTo>
                  <a:cubicBezTo>
                    <a:pt x="415" y="126"/>
                    <a:pt x="417" y="123"/>
                    <a:pt x="419" y="123"/>
                  </a:cubicBezTo>
                  <a:cubicBezTo>
                    <a:pt x="421" y="123"/>
                    <a:pt x="421" y="125"/>
                    <a:pt x="424" y="125"/>
                  </a:cubicBezTo>
                  <a:cubicBezTo>
                    <a:pt x="427" y="125"/>
                    <a:pt x="431" y="126"/>
                    <a:pt x="429" y="123"/>
                  </a:cubicBezTo>
                  <a:cubicBezTo>
                    <a:pt x="428" y="121"/>
                    <a:pt x="429" y="121"/>
                    <a:pt x="432" y="120"/>
                  </a:cubicBezTo>
                  <a:cubicBezTo>
                    <a:pt x="436" y="120"/>
                    <a:pt x="435" y="116"/>
                    <a:pt x="438" y="116"/>
                  </a:cubicBezTo>
                  <a:cubicBezTo>
                    <a:pt x="441" y="116"/>
                    <a:pt x="440" y="110"/>
                    <a:pt x="443" y="110"/>
                  </a:cubicBezTo>
                  <a:cubicBezTo>
                    <a:pt x="445" y="110"/>
                    <a:pt x="446" y="113"/>
                    <a:pt x="449" y="112"/>
                  </a:cubicBezTo>
                  <a:cubicBezTo>
                    <a:pt x="450" y="112"/>
                    <a:pt x="451" y="112"/>
                    <a:pt x="452" y="113"/>
                  </a:cubicBezTo>
                  <a:cubicBezTo>
                    <a:pt x="452" y="112"/>
                    <a:pt x="453" y="112"/>
                    <a:pt x="453" y="111"/>
                  </a:cubicBezTo>
                  <a:cubicBezTo>
                    <a:pt x="453" y="108"/>
                    <a:pt x="454" y="105"/>
                    <a:pt x="453" y="104"/>
                  </a:cubicBezTo>
                  <a:cubicBezTo>
                    <a:pt x="452" y="101"/>
                    <a:pt x="453" y="99"/>
                    <a:pt x="452" y="97"/>
                  </a:cubicBezTo>
                  <a:cubicBezTo>
                    <a:pt x="452" y="95"/>
                    <a:pt x="452" y="91"/>
                    <a:pt x="454" y="91"/>
                  </a:cubicBezTo>
                  <a:cubicBezTo>
                    <a:pt x="456" y="91"/>
                    <a:pt x="458" y="86"/>
                    <a:pt x="460" y="88"/>
                  </a:cubicBezTo>
                  <a:cubicBezTo>
                    <a:pt x="463" y="90"/>
                    <a:pt x="467" y="90"/>
                    <a:pt x="467" y="88"/>
                  </a:cubicBezTo>
                  <a:cubicBezTo>
                    <a:pt x="467" y="86"/>
                    <a:pt x="471" y="86"/>
                    <a:pt x="471" y="83"/>
                  </a:cubicBezTo>
                  <a:cubicBezTo>
                    <a:pt x="472" y="80"/>
                    <a:pt x="475" y="79"/>
                    <a:pt x="476" y="77"/>
                  </a:cubicBezTo>
                  <a:cubicBezTo>
                    <a:pt x="477" y="74"/>
                    <a:pt x="478" y="68"/>
                    <a:pt x="480" y="66"/>
                  </a:cubicBezTo>
                  <a:cubicBezTo>
                    <a:pt x="483" y="65"/>
                    <a:pt x="480" y="64"/>
                    <a:pt x="480" y="60"/>
                  </a:cubicBezTo>
                  <a:close/>
                  <a:moveTo>
                    <a:pt x="364" y="285"/>
                  </a:moveTo>
                  <a:cubicBezTo>
                    <a:pt x="361" y="295"/>
                    <a:pt x="367" y="299"/>
                    <a:pt x="368" y="299"/>
                  </a:cubicBezTo>
                  <a:cubicBezTo>
                    <a:pt x="370" y="297"/>
                    <a:pt x="380" y="277"/>
                    <a:pt x="378" y="274"/>
                  </a:cubicBezTo>
                  <a:cubicBezTo>
                    <a:pt x="376" y="271"/>
                    <a:pt x="366" y="276"/>
                    <a:pt x="364" y="285"/>
                  </a:cubicBezTo>
                  <a:close/>
                  <a:moveTo>
                    <a:pt x="279" y="317"/>
                  </a:moveTo>
                  <a:cubicBezTo>
                    <a:pt x="276" y="317"/>
                    <a:pt x="268" y="322"/>
                    <a:pt x="271" y="328"/>
                  </a:cubicBezTo>
                  <a:cubicBezTo>
                    <a:pt x="274" y="335"/>
                    <a:pt x="284" y="330"/>
                    <a:pt x="284" y="328"/>
                  </a:cubicBezTo>
                  <a:cubicBezTo>
                    <a:pt x="285" y="325"/>
                    <a:pt x="289" y="320"/>
                    <a:pt x="289" y="318"/>
                  </a:cubicBezTo>
                  <a:cubicBezTo>
                    <a:pt x="288" y="316"/>
                    <a:pt x="282" y="317"/>
                    <a:pt x="279" y="317"/>
                  </a:cubicBezTo>
                  <a:close/>
                </a:path>
              </a:pathLst>
            </a:custGeom>
            <a:grpFill/>
            <a:ln w="9525" cap="flat">
              <a:solidFill>
                <a:schemeClr val="bg1">
                  <a:lumMod val="85000"/>
                </a:schemeClr>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2400" dirty="0"/>
            </a:p>
          </p:txBody>
        </p:sp>
        <p:sp>
          <p:nvSpPr>
            <p:cNvPr id="177" name="Freeform 148">
              <a:extLst>
                <a:ext uri="{FF2B5EF4-FFF2-40B4-BE49-F238E27FC236}">
                  <a16:creationId xmlns:a16="http://schemas.microsoft.com/office/drawing/2014/main" id="{C247E4E9-0A52-4923-BDF0-9E3854D93AC2}"/>
                </a:ext>
              </a:extLst>
            </p:cNvPr>
            <p:cNvSpPr>
              <a:spLocks noEditPoints="1"/>
            </p:cNvSpPr>
            <p:nvPr/>
          </p:nvSpPr>
          <p:spPr bwMode="auto">
            <a:xfrm>
              <a:off x="6699251" y="2714625"/>
              <a:ext cx="196850" cy="273050"/>
            </a:xfrm>
            <a:custGeom>
              <a:avLst/>
              <a:gdLst>
                <a:gd name="T0" fmla="*/ 41 w 78"/>
                <a:gd name="T1" fmla="*/ 42 h 108"/>
                <a:gd name="T2" fmla="*/ 51 w 78"/>
                <a:gd name="T3" fmla="*/ 49 h 108"/>
                <a:gd name="T4" fmla="*/ 53 w 78"/>
                <a:gd name="T5" fmla="*/ 56 h 108"/>
                <a:gd name="T6" fmla="*/ 57 w 78"/>
                <a:gd name="T7" fmla="*/ 59 h 108"/>
                <a:gd name="T8" fmla="*/ 61 w 78"/>
                <a:gd name="T9" fmla="*/ 69 h 108"/>
                <a:gd name="T10" fmla="*/ 63 w 78"/>
                <a:gd name="T11" fmla="*/ 67 h 108"/>
                <a:gd name="T12" fmla="*/ 67 w 78"/>
                <a:gd name="T13" fmla="*/ 63 h 108"/>
                <a:gd name="T14" fmla="*/ 65 w 78"/>
                <a:gd name="T15" fmla="*/ 53 h 108"/>
                <a:gd name="T16" fmla="*/ 56 w 78"/>
                <a:gd name="T17" fmla="*/ 46 h 108"/>
                <a:gd name="T18" fmla="*/ 50 w 78"/>
                <a:gd name="T19" fmla="*/ 39 h 108"/>
                <a:gd name="T20" fmla="*/ 39 w 78"/>
                <a:gd name="T21" fmla="*/ 37 h 108"/>
                <a:gd name="T22" fmla="*/ 35 w 78"/>
                <a:gd name="T23" fmla="*/ 30 h 108"/>
                <a:gd name="T24" fmla="*/ 40 w 78"/>
                <a:gd name="T25" fmla="*/ 19 h 108"/>
                <a:gd name="T26" fmla="*/ 40 w 78"/>
                <a:gd name="T27" fmla="*/ 5 h 108"/>
                <a:gd name="T28" fmla="*/ 39 w 78"/>
                <a:gd name="T29" fmla="*/ 3 h 108"/>
                <a:gd name="T30" fmla="*/ 27 w 78"/>
                <a:gd name="T31" fmla="*/ 2 h 108"/>
                <a:gd name="T32" fmla="*/ 25 w 78"/>
                <a:gd name="T33" fmla="*/ 20 h 108"/>
                <a:gd name="T34" fmla="*/ 21 w 78"/>
                <a:gd name="T35" fmla="*/ 20 h 108"/>
                <a:gd name="T36" fmla="*/ 24 w 78"/>
                <a:gd name="T37" fmla="*/ 30 h 108"/>
                <a:gd name="T38" fmla="*/ 26 w 78"/>
                <a:gd name="T39" fmla="*/ 37 h 108"/>
                <a:gd name="T40" fmla="*/ 34 w 78"/>
                <a:gd name="T41" fmla="*/ 39 h 108"/>
                <a:gd name="T42" fmla="*/ 41 w 78"/>
                <a:gd name="T43" fmla="*/ 42 h 108"/>
                <a:gd name="T44" fmla="*/ 26 w 78"/>
                <a:gd name="T45" fmla="*/ 44 h 108"/>
                <a:gd name="T46" fmla="*/ 34 w 78"/>
                <a:gd name="T47" fmla="*/ 52 h 108"/>
                <a:gd name="T48" fmla="*/ 26 w 78"/>
                <a:gd name="T49" fmla="*/ 44 h 108"/>
                <a:gd name="T50" fmla="*/ 39 w 78"/>
                <a:gd name="T51" fmla="*/ 67 h 108"/>
                <a:gd name="T52" fmla="*/ 44 w 78"/>
                <a:gd name="T53" fmla="*/ 64 h 108"/>
                <a:gd name="T54" fmla="*/ 44 w 78"/>
                <a:gd name="T55" fmla="*/ 71 h 108"/>
                <a:gd name="T56" fmla="*/ 45 w 78"/>
                <a:gd name="T57" fmla="*/ 80 h 108"/>
                <a:gd name="T58" fmla="*/ 54 w 78"/>
                <a:gd name="T59" fmla="*/ 67 h 108"/>
                <a:gd name="T60" fmla="*/ 51 w 78"/>
                <a:gd name="T61" fmla="*/ 65 h 108"/>
                <a:gd name="T62" fmla="*/ 39 w 78"/>
                <a:gd name="T63" fmla="*/ 56 h 108"/>
                <a:gd name="T64" fmla="*/ 39 w 78"/>
                <a:gd name="T65" fmla="*/ 67 h 108"/>
                <a:gd name="T66" fmla="*/ 11 w 78"/>
                <a:gd name="T67" fmla="*/ 71 h 108"/>
                <a:gd name="T68" fmla="*/ 1 w 78"/>
                <a:gd name="T69" fmla="*/ 85 h 108"/>
                <a:gd name="T70" fmla="*/ 15 w 78"/>
                <a:gd name="T71" fmla="*/ 71 h 108"/>
                <a:gd name="T72" fmla="*/ 18 w 78"/>
                <a:gd name="T73" fmla="*/ 63 h 108"/>
                <a:gd name="T74" fmla="*/ 11 w 78"/>
                <a:gd name="T75" fmla="*/ 71 h 108"/>
                <a:gd name="T76" fmla="*/ 54 w 78"/>
                <a:gd name="T77" fmla="*/ 76 h 108"/>
                <a:gd name="T78" fmla="*/ 59 w 78"/>
                <a:gd name="T79" fmla="*/ 72 h 108"/>
                <a:gd name="T80" fmla="*/ 54 w 78"/>
                <a:gd name="T81" fmla="*/ 76 h 108"/>
                <a:gd name="T82" fmla="*/ 75 w 78"/>
                <a:gd name="T83" fmla="*/ 95 h 108"/>
                <a:gd name="T84" fmla="*/ 73 w 78"/>
                <a:gd name="T85" fmla="*/ 77 h 108"/>
                <a:gd name="T86" fmla="*/ 67 w 78"/>
                <a:gd name="T87" fmla="*/ 76 h 108"/>
                <a:gd name="T88" fmla="*/ 63 w 78"/>
                <a:gd name="T89" fmla="*/ 81 h 108"/>
                <a:gd name="T90" fmla="*/ 58 w 78"/>
                <a:gd name="T91" fmla="*/ 84 h 108"/>
                <a:gd name="T92" fmla="*/ 51 w 78"/>
                <a:gd name="T93" fmla="*/ 83 h 108"/>
                <a:gd name="T94" fmla="*/ 42 w 78"/>
                <a:gd name="T95" fmla="*/ 88 h 108"/>
                <a:gd name="T96" fmla="*/ 39 w 78"/>
                <a:gd name="T97" fmla="*/ 96 h 108"/>
                <a:gd name="T98" fmla="*/ 46 w 78"/>
                <a:gd name="T99" fmla="*/ 93 h 108"/>
                <a:gd name="T100" fmla="*/ 52 w 78"/>
                <a:gd name="T101" fmla="*/ 90 h 108"/>
                <a:gd name="T102" fmla="*/ 58 w 78"/>
                <a:gd name="T103" fmla="*/ 104 h 108"/>
                <a:gd name="T104" fmla="*/ 67 w 78"/>
                <a:gd name="T105" fmla="*/ 108 h 108"/>
                <a:gd name="T106" fmla="*/ 66 w 78"/>
                <a:gd name="T107" fmla="*/ 98 h 108"/>
                <a:gd name="T108" fmla="*/ 75 w 78"/>
                <a:gd name="T109" fmla="*/ 95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8" h="108">
                  <a:moveTo>
                    <a:pt x="41" y="42"/>
                  </a:moveTo>
                  <a:cubicBezTo>
                    <a:pt x="46" y="41"/>
                    <a:pt x="52" y="47"/>
                    <a:pt x="51" y="49"/>
                  </a:cubicBezTo>
                  <a:cubicBezTo>
                    <a:pt x="50" y="51"/>
                    <a:pt x="51" y="58"/>
                    <a:pt x="53" y="56"/>
                  </a:cubicBezTo>
                  <a:cubicBezTo>
                    <a:pt x="55" y="54"/>
                    <a:pt x="59" y="56"/>
                    <a:pt x="57" y="59"/>
                  </a:cubicBezTo>
                  <a:cubicBezTo>
                    <a:pt x="54" y="63"/>
                    <a:pt x="60" y="66"/>
                    <a:pt x="61" y="69"/>
                  </a:cubicBezTo>
                  <a:cubicBezTo>
                    <a:pt x="61" y="73"/>
                    <a:pt x="64" y="70"/>
                    <a:pt x="63" y="67"/>
                  </a:cubicBezTo>
                  <a:cubicBezTo>
                    <a:pt x="63" y="64"/>
                    <a:pt x="64" y="65"/>
                    <a:pt x="67" y="63"/>
                  </a:cubicBezTo>
                  <a:cubicBezTo>
                    <a:pt x="70" y="60"/>
                    <a:pt x="67" y="57"/>
                    <a:pt x="65" y="53"/>
                  </a:cubicBezTo>
                  <a:cubicBezTo>
                    <a:pt x="63" y="49"/>
                    <a:pt x="56" y="50"/>
                    <a:pt x="56" y="46"/>
                  </a:cubicBezTo>
                  <a:cubicBezTo>
                    <a:pt x="56" y="43"/>
                    <a:pt x="50" y="41"/>
                    <a:pt x="50" y="39"/>
                  </a:cubicBezTo>
                  <a:cubicBezTo>
                    <a:pt x="50" y="37"/>
                    <a:pt x="43" y="35"/>
                    <a:pt x="39" y="37"/>
                  </a:cubicBezTo>
                  <a:cubicBezTo>
                    <a:pt x="35" y="40"/>
                    <a:pt x="38" y="33"/>
                    <a:pt x="35" y="30"/>
                  </a:cubicBezTo>
                  <a:cubicBezTo>
                    <a:pt x="32" y="27"/>
                    <a:pt x="37" y="22"/>
                    <a:pt x="40" y="19"/>
                  </a:cubicBezTo>
                  <a:cubicBezTo>
                    <a:pt x="44" y="15"/>
                    <a:pt x="39" y="8"/>
                    <a:pt x="40" y="5"/>
                  </a:cubicBezTo>
                  <a:cubicBezTo>
                    <a:pt x="40" y="3"/>
                    <a:pt x="40" y="2"/>
                    <a:pt x="39" y="3"/>
                  </a:cubicBezTo>
                  <a:cubicBezTo>
                    <a:pt x="37" y="4"/>
                    <a:pt x="30" y="0"/>
                    <a:pt x="27" y="2"/>
                  </a:cubicBezTo>
                  <a:cubicBezTo>
                    <a:pt x="24" y="4"/>
                    <a:pt x="27" y="19"/>
                    <a:pt x="25" y="20"/>
                  </a:cubicBezTo>
                  <a:cubicBezTo>
                    <a:pt x="24" y="22"/>
                    <a:pt x="22" y="18"/>
                    <a:pt x="21" y="20"/>
                  </a:cubicBezTo>
                  <a:cubicBezTo>
                    <a:pt x="21" y="22"/>
                    <a:pt x="22" y="30"/>
                    <a:pt x="24" y="30"/>
                  </a:cubicBezTo>
                  <a:cubicBezTo>
                    <a:pt x="25" y="30"/>
                    <a:pt x="27" y="33"/>
                    <a:pt x="26" y="37"/>
                  </a:cubicBezTo>
                  <a:cubicBezTo>
                    <a:pt x="25" y="40"/>
                    <a:pt x="29" y="41"/>
                    <a:pt x="34" y="39"/>
                  </a:cubicBezTo>
                  <a:cubicBezTo>
                    <a:pt x="38" y="38"/>
                    <a:pt x="37" y="42"/>
                    <a:pt x="41" y="42"/>
                  </a:cubicBezTo>
                  <a:close/>
                  <a:moveTo>
                    <a:pt x="26" y="44"/>
                  </a:moveTo>
                  <a:cubicBezTo>
                    <a:pt x="27" y="47"/>
                    <a:pt x="28" y="54"/>
                    <a:pt x="34" y="52"/>
                  </a:cubicBezTo>
                  <a:cubicBezTo>
                    <a:pt x="39" y="51"/>
                    <a:pt x="25" y="41"/>
                    <a:pt x="26" y="44"/>
                  </a:cubicBezTo>
                  <a:close/>
                  <a:moveTo>
                    <a:pt x="39" y="67"/>
                  </a:moveTo>
                  <a:cubicBezTo>
                    <a:pt x="40" y="67"/>
                    <a:pt x="43" y="67"/>
                    <a:pt x="44" y="64"/>
                  </a:cubicBezTo>
                  <a:cubicBezTo>
                    <a:pt x="44" y="62"/>
                    <a:pt x="46" y="69"/>
                    <a:pt x="44" y="71"/>
                  </a:cubicBezTo>
                  <a:cubicBezTo>
                    <a:pt x="42" y="73"/>
                    <a:pt x="42" y="79"/>
                    <a:pt x="45" y="80"/>
                  </a:cubicBezTo>
                  <a:cubicBezTo>
                    <a:pt x="49" y="80"/>
                    <a:pt x="55" y="69"/>
                    <a:pt x="54" y="67"/>
                  </a:cubicBezTo>
                  <a:cubicBezTo>
                    <a:pt x="53" y="65"/>
                    <a:pt x="50" y="68"/>
                    <a:pt x="51" y="65"/>
                  </a:cubicBezTo>
                  <a:cubicBezTo>
                    <a:pt x="52" y="63"/>
                    <a:pt x="42" y="55"/>
                    <a:pt x="39" y="56"/>
                  </a:cubicBezTo>
                  <a:cubicBezTo>
                    <a:pt x="35" y="57"/>
                    <a:pt x="36" y="67"/>
                    <a:pt x="39" y="67"/>
                  </a:cubicBezTo>
                  <a:close/>
                  <a:moveTo>
                    <a:pt x="11" y="71"/>
                  </a:moveTo>
                  <a:cubicBezTo>
                    <a:pt x="8" y="76"/>
                    <a:pt x="0" y="83"/>
                    <a:pt x="1" y="85"/>
                  </a:cubicBezTo>
                  <a:cubicBezTo>
                    <a:pt x="2" y="87"/>
                    <a:pt x="11" y="74"/>
                    <a:pt x="15" y="71"/>
                  </a:cubicBezTo>
                  <a:cubicBezTo>
                    <a:pt x="20" y="68"/>
                    <a:pt x="19" y="65"/>
                    <a:pt x="18" y="63"/>
                  </a:cubicBezTo>
                  <a:cubicBezTo>
                    <a:pt x="16" y="60"/>
                    <a:pt x="15" y="67"/>
                    <a:pt x="11" y="71"/>
                  </a:cubicBezTo>
                  <a:close/>
                  <a:moveTo>
                    <a:pt x="54" y="76"/>
                  </a:moveTo>
                  <a:cubicBezTo>
                    <a:pt x="54" y="78"/>
                    <a:pt x="61" y="75"/>
                    <a:pt x="59" y="72"/>
                  </a:cubicBezTo>
                  <a:cubicBezTo>
                    <a:pt x="58" y="70"/>
                    <a:pt x="53" y="74"/>
                    <a:pt x="54" y="76"/>
                  </a:cubicBezTo>
                  <a:close/>
                  <a:moveTo>
                    <a:pt x="75" y="95"/>
                  </a:moveTo>
                  <a:cubicBezTo>
                    <a:pt x="78" y="91"/>
                    <a:pt x="73" y="83"/>
                    <a:pt x="73" y="77"/>
                  </a:cubicBezTo>
                  <a:cubicBezTo>
                    <a:pt x="73" y="71"/>
                    <a:pt x="65" y="73"/>
                    <a:pt x="67" y="76"/>
                  </a:cubicBezTo>
                  <a:cubicBezTo>
                    <a:pt x="69" y="80"/>
                    <a:pt x="63" y="77"/>
                    <a:pt x="63" y="81"/>
                  </a:cubicBezTo>
                  <a:cubicBezTo>
                    <a:pt x="62" y="84"/>
                    <a:pt x="58" y="81"/>
                    <a:pt x="58" y="84"/>
                  </a:cubicBezTo>
                  <a:cubicBezTo>
                    <a:pt x="58" y="87"/>
                    <a:pt x="53" y="84"/>
                    <a:pt x="51" y="83"/>
                  </a:cubicBezTo>
                  <a:cubicBezTo>
                    <a:pt x="49" y="81"/>
                    <a:pt x="45" y="87"/>
                    <a:pt x="42" y="88"/>
                  </a:cubicBezTo>
                  <a:cubicBezTo>
                    <a:pt x="38" y="89"/>
                    <a:pt x="36" y="97"/>
                    <a:pt x="39" y="96"/>
                  </a:cubicBezTo>
                  <a:cubicBezTo>
                    <a:pt x="41" y="96"/>
                    <a:pt x="43" y="92"/>
                    <a:pt x="46" y="93"/>
                  </a:cubicBezTo>
                  <a:cubicBezTo>
                    <a:pt x="49" y="93"/>
                    <a:pt x="48" y="90"/>
                    <a:pt x="52" y="90"/>
                  </a:cubicBezTo>
                  <a:cubicBezTo>
                    <a:pt x="56" y="91"/>
                    <a:pt x="53" y="103"/>
                    <a:pt x="58" y="104"/>
                  </a:cubicBezTo>
                  <a:cubicBezTo>
                    <a:pt x="64" y="105"/>
                    <a:pt x="64" y="108"/>
                    <a:pt x="67" y="108"/>
                  </a:cubicBezTo>
                  <a:cubicBezTo>
                    <a:pt x="69" y="108"/>
                    <a:pt x="66" y="101"/>
                    <a:pt x="66" y="98"/>
                  </a:cubicBezTo>
                  <a:cubicBezTo>
                    <a:pt x="67" y="96"/>
                    <a:pt x="72" y="98"/>
                    <a:pt x="75" y="95"/>
                  </a:cubicBezTo>
                  <a:close/>
                </a:path>
              </a:pathLst>
            </a:custGeom>
            <a:grpFill/>
            <a:ln w="9525" cap="flat">
              <a:solidFill>
                <a:schemeClr val="bg1">
                  <a:lumMod val="85000"/>
                </a:schemeClr>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2400" dirty="0"/>
            </a:p>
          </p:txBody>
        </p:sp>
        <p:sp>
          <p:nvSpPr>
            <p:cNvPr id="178" name="Freeform 149">
              <a:extLst>
                <a:ext uri="{FF2B5EF4-FFF2-40B4-BE49-F238E27FC236}">
                  <a16:creationId xmlns:a16="http://schemas.microsoft.com/office/drawing/2014/main" id="{EC15851C-9DA9-46D7-92CE-8F923C06255A}"/>
                </a:ext>
              </a:extLst>
            </p:cNvPr>
            <p:cNvSpPr>
              <a:spLocks noEditPoints="1"/>
            </p:cNvSpPr>
            <p:nvPr/>
          </p:nvSpPr>
          <p:spPr bwMode="auto">
            <a:xfrm>
              <a:off x="7181851" y="3155950"/>
              <a:ext cx="257175" cy="163513"/>
            </a:xfrm>
            <a:custGeom>
              <a:avLst/>
              <a:gdLst>
                <a:gd name="T0" fmla="*/ 73 w 102"/>
                <a:gd name="T1" fmla="*/ 60 h 65"/>
                <a:gd name="T2" fmla="*/ 68 w 102"/>
                <a:gd name="T3" fmla="*/ 54 h 65"/>
                <a:gd name="T4" fmla="*/ 60 w 102"/>
                <a:gd name="T5" fmla="*/ 51 h 65"/>
                <a:gd name="T6" fmla="*/ 54 w 102"/>
                <a:gd name="T7" fmla="*/ 40 h 65"/>
                <a:gd name="T8" fmla="*/ 52 w 102"/>
                <a:gd name="T9" fmla="*/ 33 h 65"/>
                <a:gd name="T10" fmla="*/ 54 w 102"/>
                <a:gd name="T11" fmla="*/ 28 h 65"/>
                <a:gd name="T12" fmla="*/ 38 w 102"/>
                <a:gd name="T13" fmla="*/ 19 h 65"/>
                <a:gd name="T14" fmla="*/ 6 w 102"/>
                <a:gd name="T15" fmla="*/ 2 h 65"/>
                <a:gd name="T16" fmla="*/ 0 w 102"/>
                <a:gd name="T17" fmla="*/ 0 h 65"/>
                <a:gd name="T18" fmla="*/ 0 w 102"/>
                <a:gd name="T19" fmla="*/ 51 h 65"/>
                <a:gd name="T20" fmla="*/ 9 w 102"/>
                <a:gd name="T21" fmla="*/ 54 h 65"/>
                <a:gd name="T22" fmla="*/ 18 w 102"/>
                <a:gd name="T23" fmla="*/ 48 h 65"/>
                <a:gd name="T24" fmla="*/ 23 w 102"/>
                <a:gd name="T25" fmla="*/ 42 h 65"/>
                <a:gd name="T26" fmla="*/ 40 w 102"/>
                <a:gd name="T27" fmla="*/ 46 h 65"/>
                <a:gd name="T28" fmla="*/ 58 w 102"/>
                <a:gd name="T29" fmla="*/ 62 h 65"/>
                <a:gd name="T30" fmla="*/ 75 w 102"/>
                <a:gd name="T31" fmla="*/ 65 h 65"/>
                <a:gd name="T32" fmla="*/ 73 w 102"/>
                <a:gd name="T33" fmla="*/ 60 h 65"/>
                <a:gd name="T34" fmla="*/ 87 w 102"/>
                <a:gd name="T35" fmla="*/ 18 h 65"/>
                <a:gd name="T36" fmla="*/ 77 w 102"/>
                <a:gd name="T37" fmla="*/ 23 h 65"/>
                <a:gd name="T38" fmla="*/ 60 w 102"/>
                <a:gd name="T39" fmla="*/ 24 h 65"/>
                <a:gd name="T40" fmla="*/ 73 w 102"/>
                <a:gd name="T41" fmla="*/ 30 h 65"/>
                <a:gd name="T42" fmla="*/ 90 w 102"/>
                <a:gd name="T43" fmla="*/ 22 h 65"/>
                <a:gd name="T44" fmla="*/ 92 w 102"/>
                <a:gd name="T45" fmla="*/ 15 h 65"/>
                <a:gd name="T46" fmla="*/ 87 w 102"/>
                <a:gd name="T47" fmla="*/ 18 h 65"/>
                <a:gd name="T48" fmla="*/ 95 w 102"/>
                <a:gd name="T49" fmla="*/ 9 h 65"/>
                <a:gd name="T50" fmla="*/ 93 w 102"/>
                <a:gd name="T51" fmla="*/ 9 h 65"/>
                <a:gd name="T52" fmla="*/ 98 w 102"/>
                <a:gd name="T53" fmla="*/ 17 h 65"/>
                <a:gd name="T54" fmla="*/ 95 w 102"/>
                <a:gd name="T55" fmla="*/ 9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02" h="65">
                  <a:moveTo>
                    <a:pt x="73" y="60"/>
                  </a:moveTo>
                  <a:cubicBezTo>
                    <a:pt x="72" y="59"/>
                    <a:pt x="67" y="56"/>
                    <a:pt x="68" y="54"/>
                  </a:cubicBezTo>
                  <a:cubicBezTo>
                    <a:pt x="68" y="53"/>
                    <a:pt x="63" y="53"/>
                    <a:pt x="60" y="51"/>
                  </a:cubicBezTo>
                  <a:cubicBezTo>
                    <a:pt x="56" y="49"/>
                    <a:pt x="57" y="42"/>
                    <a:pt x="54" y="40"/>
                  </a:cubicBezTo>
                  <a:cubicBezTo>
                    <a:pt x="50" y="38"/>
                    <a:pt x="48" y="33"/>
                    <a:pt x="52" y="33"/>
                  </a:cubicBezTo>
                  <a:cubicBezTo>
                    <a:pt x="56" y="34"/>
                    <a:pt x="57" y="31"/>
                    <a:pt x="54" y="28"/>
                  </a:cubicBezTo>
                  <a:cubicBezTo>
                    <a:pt x="50" y="25"/>
                    <a:pt x="38" y="24"/>
                    <a:pt x="38" y="19"/>
                  </a:cubicBezTo>
                  <a:cubicBezTo>
                    <a:pt x="37" y="15"/>
                    <a:pt x="16" y="4"/>
                    <a:pt x="6" y="2"/>
                  </a:cubicBezTo>
                  <a:cubicBezTo>
                    <a:pt x="4" y="2"/>
                    <a:pt x="2" y="1"/>
                    <a:pt x="0" y="0"/>
                  </a:cubicBezTo>
                  <a:cubicBezTo>
                    <a:pt x="0" y="51"/>
                    <a:pt x="0" y="51"/>
                    <a:pt x="0" y="51"/>
                  </a:cubicBezTo>
                  <a:cubicBezTo>
                    <a:pt x="2" y="52"/>
                    <a:pt x="5" y="54"/>
                    <a:pt x="9" y="54"/>
                  </a:cubicBezTo>
                  <a:cubicBezTo>
                    <a:pt x="19" y="54"/>
                    <a:pt x="17" y="48"/>
                    <a:pt x="18" y="48"/>
                  </a:cubicBezTo>
                  <a:cubicBezTo>
                    <a:pt x="20" y="48"/>
                    <a:pt x="21" y="45"/>
                    <a:pt x="23" y="42"/>
                  </a:cubicBezTo>
                  <a:cubicBezTo>
                    <a:pt x="25" y="40"/>
                    <a:pt x="35" y="42"/>
                    <a:pt x="40" y="46"/>
                  </a:cubicBezTo>
                  <a:cubicBezTo>
                    <a:pt x="46" y="50"/>
                    <a:pt x="52" y="63"/>
                    <a:pt x="58" y="62"/>
                  </a:cubicBezTo>
                  <a:cubicBezTo>
                    <a:pt x="63" y="61"/>
                    <a:pt x="69" y="65"/>
                    <a:pt x="75" y="65"/>
                  </a:cubicBezTo>
                  <a:cubicBezTo>
                    <a:pt x="80" y="65"/>
                    <a:pt x="75" y="61"/>
                    <a:pt x="73" y="60"/>
                  </a:cubicBezTo>
                  <a:close/>
                  <a:moveTo>
                    <a:pt x="87" y="18"/>
                  </a:moveTo>
                  <a:cubicBezTo>
                    <a:pt x="87" y="20"/>
                    <a:pt x="83" y="21"/>
                    <a:pt x="77" y="23"/>
                  </a:cubicBezTo>
                  <a:cubicBezTo>
                    <a:pt x="71" y="26"/>
                    <a:pt x="60" y="21"/>
                    <a:pt x="60" y="24"/>
                  </a:cubicBezTo>
                  <a:cubicBezTo>
                    <a:pt x="60" y="26"/>
                    <a:pt x="67" y="30"/>
                    <a:pt x="73" y="30"/>
                  </a:cubicBezTo>
                  <a:cubicBezTo>
                    <a:pt x="80" y="30"/>
                    <a:pt x="90" y="24"/>
                    <a:pt x="90" y="22"/>
                  </a:cubicBezTo>
                  <a:cubicBezTo>
                    <a:pt x="90" y="20"/>
                    <a:pt x="94" y="16"/>
                    <a:pt x="92" y="15"/>
                  </a:cubicBezTo>
                  <a:cubicBezTo>
                    <a:pt x="91" y="13"/>
                    <a:pt x="87" y="15"/>
                    <a:pt x="87" y="18"/>
                  </a:cubicBezTo>
                  <a:close/>
                  <a:moveTo>
                    <a:pt x="95" y="9"/>
                  </a:moveTo>
                  <a:cubicBezTo>
                    <a:pt x="91" y="6"/>
                    <a:pt x="88" y="5"/>
                    <a:pt x="93" y="9"/>
                  </a:cubicBezTo>
                  <a:cubicBezTo>
                    <a:pt x="97" y="14"/>
                    <a:pt x="95" y="17"/>
                    <a:pt x="98" y="17"/>
                  </a:cubicBezTo>
                  <a:cubicBezTo>
                    <a:pt x="102" y="15"/>
                    <a:pt x="99" y="11"/>
                    <a:pt x="95" y="9"/>
                  </a:cubicBezTo>
                  <a:close/>
                </a:path>
              </a:pathLst>
            </a:custGeom>
            <a:grpFill/>
            <a:ln w="9525" cap="flat">
              <a:solidFill>
                <a:schemeClr val="bg1">
                  <a:lumMod val="85000"/>
                </a:schemeClr>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2400" dirty="0"/>
            </a:p>
          </p:txBody>
        </p:sp>
        <p:sp>
          <p:nvSpPr>
            <p:cNvPr id="179" name="Freeform 150">
              <a:extLst>
                <a:ext uri="{FF2B5EF4-FFF2-40B4-BE49-F238E27FC236}">
                  <a16:creationId xmlns:a16="http://schemas.microsoft.com/office/drawing/2014/main" id="{FFE72DDC-0891-4418-8AEE-0A085793C410}"/>
                </a:ext>
              </a:extLst>
            </p:cNvPr>
            <p:cNvSpPr>
              <a:spLocks/>
            </p:cNvSpPr>
            <p:nvPr/>
          </p:nvSpPr>
          <p:spPr bwMode="auto">
            <a:xfrm>
              <a:off x="5959476" y="2901950"/>
              <a:ext cx="46038" cy="82550"/>
            </a:xfrm>
            <a:custGeom>
              <a:avLst/>
              <a:gdLst>
                <a:gd name="T0" fmla="*/ 4 w 18"/>
                <a:gd name="T1" fmla="*/ 0 h 33"/>
                <a:gd name="T2" fmla="*/ 2 w 18"/>
                <a:gd name="T3" fmla="*/ 8 h 33"/>
                <a:gd name="T4" fmla="*/ 1 w 18"/>
                <a:gd name="T5" fmla="*/ 18 h 33"/>
                <a:gd name="T6" fmla="*/ 5 w 18"/>
                <a:gd name="T7" fmla="*/ 30 h 33"/>
                <a:gd name="T8" fmla="*/ 17 w 18"/>
                <a:gd name="T9" fmla="*/ 19 h 33"/>
                <a:gd name="T10" fmla="*/ 4 w 18"/>
                <a:gd name="T11" fmla="*/ 0 h 33"/>
              </a:gdLst>
              <a:ahLst/>
              <a:cxnLst>
                <a:cxn ang="0">
                  <a:pos x="T0" y="T1"/>
                </a:cxn>
                <a:cxn ang="0">
                  <a:pos x="T2" y="T3"/>
                </a:cxn>
                <a:cxn ang="0">
                  <a:pos x="T4" y="T5"/>
                </a:cxn>
                <a:cxn ang="0">
                  <a:pos x="T6" y="T7"/>
                </a:cxn>
                <a:cxn ang="0">
                  <a:pos x="T8" y="T9"/>
                </a:cxn>
                <a:cxn ang="0">
                  <a:pos x="T10" y="T11"/>
                </a:cxn>
              </a:cxnLst>
              <a:rect l="0" t="0" r="r" b="b"/>
              <a:pathLst>
                <a:path w="18" h="33">
                  <a:moveTo>
                    <a:pt x="4" y="0"/>
                  </a:moveTo>
                  <a:cubicBezTo>
                    <a:pt x="2" y="0"/>
                    <a:pt x="3" y="4"/>
                    <a:pt x="2" y="8"/>
                  </a:cubicBezTo>
                  <a:cubicBezTo>
                    <a:pt x="0" y="11"/>
                    <a:pt x="1" y="14"/>
                    <a:pt x="1" y="18"/>
                  </a:cubicBezTo>
                  <a:cubicBezTo>
                    <a:pt x="2" y="23"/>
                    <a:pt x="1" y="28"/>
                    <a:pt x="5" y="30"/>
                  </a:cubicBezTo>
                  <a:cubicBezTo>
                    <a:pt x="10" y="33"/>
                    <a:pt x="17" y="25"/>
                    <a:pt x="17" y="19"/>
                  </a:cubicBezTo>
                  <a:cubicBezTo>
                    <a:pt x="18" y="12"/>
                    <a:pt x="6" y="0"/>
                    <a:pt x="4" y="0"/>
                  </a:cubicBezTo>
                  <a:close/>
                </a:path>
              </a:pathLst>
            </a:custGeom>
            <a:grpFill/>
            <a:ln w="9525" cap="flat">
              <a:solidFill>
                <a:schemeClr val="bg1">
                  <a:lumMod val="85000"/>
                </a:schemeClr>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2400" dirty="0"/>
            </a:p>
          </p:txBody>
        </p:sp>
        <p:sp>
          <p:nvSpPr>
            <p:cNvPr id="180" name="Freeform 151">
              <a:extLst>
                <a:ext uri="{FF2B5EF4-FFF2-40B4-BE49-F238E27FC236}">
                  <a16:creationId xmlns:a16="http://schemas.microsoft.com/office/drawing/2014/main" id="{573E2D17-6CAF-4C21-AF49-456D33E13FA3}"/>
                </a:ext>
              </a:extLst>
            </p:cNvPr>
            <p:cNvSpPr>
              <a:spLocks/>
            </p:cNvSpPr>
            <p:nvPr/>
          </p:nvSpPr>
          <p:spPr bwMode="auto">
            <a:xfrm>
              <a:off x="5208588" y="3333750"/>
              <a:ext cx="150813" cy="296863"/>
            </a:xfrm>
            <a:custGeom>
              <a:avLst/>
              <a:gdLst>
                <a:gd name="T0" fmla="*/ 51 w 60"/>
                <a:gd name="T1" fmla="*/ 3 h 118"/>
                <a:gd name="T2" fmla="*/ 48 w 60"/>
                <a:gd name="T3" fmla="*/ 6 h 118"/>
                <a:gd name="T4" fmla="*/ 47 w 60"/>
                <a:gd name="T5" fmla="*/ 12 h 118"/>
                <a:gd name="T6" fmla="*/ 42 w 60"/>
                <a:gd name="T7" fmla="*/ 15 h 118"/>
                <a:gd name="T8" fmla="*/ 38 w 60"/>
                <a:gd name="T9" fmla="*/ 19 h 118"/>
                <a:gd name="T10" fmla="*/ 38 w 60"/>
                <a:gd name="T11" fmla="*/ 23 h 118"/>
                <a:gd name="T12" fmla="*/ 32 w 60"/>
                <a:gd name="T13" fmla="*/ 28 h 118"/>
                <a:gd name="T14" fmla="*/ 20 w 60"/>
                <a:gd name="T15" fmla="*/ 34 h 118"/>
                <a:gd name="T16" fmla="*/ 10 w 60"/>
                <a:gd name="T17" fmla="*/ 36 h 118"/>
                <a:gd name="T18" fmla="*/ 7 w 60"/>
                <a:gd name="T19" fmla="*/ 46 h 118"/>
                <a:gd name="T20" fmla="*/ 8 w 60"/>
                <a:gd name="T21" fmla="*/ 61 h 118"/>
                <a:gd name="T22" fmla="*/ 6 w 60"/>
                <a:gd name="T23" fmla="*/ 77 h 118"/>
                <a:gd name="T24" fmla="*/ 3 w 60"/>
                <a:gd name="T25" fmla="*/ 96 h 118"/>
                <a:gd name="T26" fmla="*/ 8 w 60"/>
                <a:gd name="T27" fmla="*/ 112 h 118"/>
                <a:gd name="T28" fmla="*/ 22 w 60"/>
                <a:gd name="T29" fmla="*/ 115 h 118"/>
                <a:gd name="T30" fmla="*/ 31 w 60"/>
                <a:gd name="T31" fmla="*/ 112 h 118"/>
                <a:gd name="T32" fmla="*/ 42 w 60"/>
                <a:gd name="T33" fmla="*/ 78 h 118"/>
                <a:gd name="T34" fmla="*/ 51 w 60"/>
                <a:gd name="T35" fmla="*/ 47 h 118"/>
                <a:gd name="T36" fmla="*/ 53 w 60"/>
                <a:gd name="T37" fmla="*/ 38 h 118"/>
                <a:gd name="T38" fmla="*/ 55 w 60"/>
                <a:gd name="T39" fmla="*/ 33 h 118"/>
                <a:gd name="T40" fmla="*/ 59 w 60"/>
                <a:gd name="T41" fmla="*/ 32 h 118"/>
                <a:gd name="T42" fmla="*/ 56 w 60"/>
                <a:gd name="T43" fmla="*/ 17 h 118"/>
                <a:gd name="T44" fmla="*/ 51 w 60"/>
                <a:gd name="T45" fmla="*/ 3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0" h="118">
                  <a:moveTo>
                    <a:pt x="51" y="3"/>
                  </a:moveTo>
                  <a:cubicBezTo>
                    <a:pt x="50" y="0"/>
                    <a:pt x="49" y="5"/>
                    <a:pt x="48" y="6"/>
                  </a:cubicBezTo>
                  <a:cubicBezTo>
                    <a:pt x="47" y="7"/>
                    <a:pt x="46" y="10"/>
                    <a:pt x="47" y="12"/>
                  </a:cubicBezTo>
                  <a:cubicBezTo>
                    <a:pt x="47" y="13"/>
                    <a:pt x="44" y="15"/>
                    <a:pt x="42" y="15"/>
                  </a:cubicBezTo>
                  <a:cubicBezTo>
                    <a:pt x="40" y="15"/>
                    <a:pt x="37" y="16"/>
                    <a:pt x="38" y="19"/>
                  </a:cubicBezTo>
                  <a:cubicBezTo>
                    <a:pt x="39" y="21"/>
                    <a:pt x="36" y="21"/>
                    <a:pt x="38" y="23"/>
                  </a:cubicBezTo>
                  <a:cubicBezTo>
                    <a:pt x="39" y="25"/>
                    <a:pt x="35" y="28"/>
                    <a:pt x="32" y="28"/>
                  </a:cubicBezTo>
                  <a:cubicBezTo>
                    <a:pt x="28" y="28"/>
                    <a:pt x="24" y="34"/>
                    <a:pt x="20" y="34"/>
                  </a:cubicBezTo>
                  <a:cubicBezTo>
                    <a:pt x="17" y="33"/>
                    <a:pt x="13" y="36"/>
                    <a:pt x="10" y="36"/>
                  </a:cubicBezTo>
                  <a:cubicBezTo>
                    <a:pt x="7" y="35"/>
                    <a:pt x="9" y="42"/>
                    <a:pt x="7" y="46"/>
                  </a:cubicBezTo>
                  <a:cubicBezTo>
                    <a:pt x="4" y="51"/>
                    <a:pt x="6" y="56"/>
                    <a:pt x="8" y="61"/>
                  </a:cubicBezTo>
                  <a:cubicBezTo>
                    <a:pt x="10" y="66"/>
                    <a:pt x="12" y="70"/>
                    <a:pt x="6" y="77"/>
                  </a:cubicBezTo>
                  <a:cubicBezTo>
                    <a:pt x="0" y="84"/>
                    <a:pt x="1" y="92"/>
                    <a:pt x="3" y="96"/>
                  </a:cubicBezTo>
                  <a:cubicBezTo>
                    <a:pt x="5" y="101"/>
                    <a:pt x="5" y="108"/>
                    <a:pt x="8" y="112"/>
                  </a:cubicBezTo>
                  <a:cubicBezTo>
                    <a:pt x="11" y="115"/>
                    <a:pt x="20" y="118"/>
                    <a:pt x="22" y="115"/>
                  </a:cubicBezTo>
                  <a:cubicBezTo>
                    <a:pt x="25" y="113"/>
                    <a:pt x="28" y="116"/>
                    <a:pt x="31" y="112"/>
                  </a:cubicBezTo>
                  <a:cubicBezTo>
                    <a:pt x="33" y="109"/>
                    <a:pt x="38" y="90"/>
                    <a:pt x="42" y="78"/>
                  </a:cubicBezTo>
                  <a:cubicBezTo>
                    <a:pt x="46" y="66"/>
                    <a:pt x="52" y="50"/>
                    <a:pt x="51" y="47"/>
                  </a:cubicBezTo>
                  <a:cubicBezTo>
                    <a:pt x="51" y="44"/>
                    <a:pt x="54" y="42"/>
                    <a:pt x="53" y="38"/>
                  </a:cubicBezTo>
                  <a:cubicBezTo>
                    <a:pt x="51" y="34"/>
                    <a:pt x="53" y="30"/>
                    <a:pt x="55" y="33"/>
                  </a:cubicBezTo>
                  <a:cubicBezTo>
                    <a:pt x="56" y="36"/>
                    <a:pt x="59" y="36"/>
                    <a:pt x="59" y="32"/>
                  </a:cubicBezTo>
                  <a:cubicBezTo>
                    <a:pt x="60" y="28"/>
                    <a:pt x="57" y="22"/>
                    <a:pt x="56" y="17"/>
                  </a:cubicBezTo>
                  <a:cubicBezTo>
                    <a:pt x="56" y="11"/>
                    <a:pt x="51" y="6"/>
                    <a:pt x="51" y="3"/>
                  </a:cubicBezTo>
                  <a:close/>
                </a:path>
              </a:pathLst>
            </a:custGeom>
            <a:grpFill/>
            <a:ln w="9525" cap="flat">
              <a:solidFill>
                <a:schemeClr val="bg1">
                  <a:lumMod val="85000"/>
                </a:schemeClr>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2400" dirty="0"/>
            </a:p>
          </p:txBody>
        </p:sp>
        <p:sp>
          <p:nvSpPr>
            <p:cNvPr id="181" name="Freeform 152">
              <a:extLst>
                <a:ext uri="{FF2B5EF4-FFF2-40B4-BE49-F238E27FC236}">
                  <a16:creationId xmlns:a16="http://schemas.microsoft.com/office/drawing/2014/main" id="{4720CA1A-FC2B-42CB-81FA-D454670AE078}"/>
                </a:ext>
              </a:extLst>
            </p:cNvPr>
            <p:cNvSpPr>
              <a:spLocks noEditPoints="1"/>
            </p:cNvSpPr>
            <p:nvPr/>
          </p:nvSpPr>
          <p:spPr bwMode="auto">
            <a:xfrm>
              <a:off x="5203826" y="2701925"/>
              <a:ext cx="241300" cy="149225"/>
            </a:xfrm>
            <a:custGeom>
              <a:avLst/>
              <a:gdLst>
                <a:gd name="T0" fmla="*/ 68 w 96"/>
                <a:gd name="T1" fmla="*/ 3 h 59"/>
                <a:gd name="T2" fmla="*/ 52 w 96"/>
                <a:gd name="T3" fmla="*/ 3 h 59"/>
                <a:gd name="T4" fmla="*/ 40 w 96"/>
                <a:gd name="T5" fmla="*/ 14 h 59"/>
                <a:gd name="T6" fmla="*/ 34 w 96"/>
                <a:gd name="T7" fmla="*/ 16 h 59"/>
                <a:gd name="T8" fmla="*/ 23 w 96"/>
                <a:gd name="T9" fmla="*/ 15 h 59"/>
                <a:gd name="T10" fmla="*/ 13 w 96"/>
                <a:gd name="T11" fmla="*/ 14 h 59"/>
                <a:gd name="T12" fmla="*/ 7 w 96"/>
                <a:gd name="T13" fmla="*/ 13 h 59"/>
                <a:gd name="T14" fmla="*/ 4 w 96"/>
                <a:gd name="T15" fmla="*/ 16 h 59"/>
                <a:gd name="T16" fmla="*/ 4 w 96"/>
                <a:gd name="T17" fmla="*/ 20 h 59"/>
                <a:gd name="T18" fmla="*/ 0 w 96"/>
                <a:gd name="T19" fmla="*/ 22 h 59"/>
                <a:gd name="T20" fmla="*/ 1 w 96"/>
                <a:gd name="T21" fmla="*/ 27 h 59"/>
                <a:gd name="T22" fmla="*/ 3 w 96"/>
                <a:gd name="T23" fmla="*/ 40 h 59"/>
                <a:gd name="T24" fmla="*/ 6 w 96"/>
                <a:gd name="T25" fmla="*/ 52 h 59"/>
                <a:gd name="T26" fmla="*/ 20 w 96"/>
                <a:gd name="T27" fmla="*/ 50 h 59"/>
                <a:gd name="T28" fmla="*/ 31 w 96"/>
                <a:gd name="T29" fmla="*/ 47 h 59"/>
                <a:gd name="T30" fmla="*/ 40 w 96"/>
                <a:gd name="T31" fmla="*/ 42 h 59"/>
                <a:gd name="T32" fmla="*/ 48 w 96"/>
                <a:gd name="T33" fmla="*/ 41 h 59"/>
                <a:gd name="T34" fmla="*/ 54 w 96"/>
                <a:gd name="T35" fmla="*/ 37 h 59"/>
                <a:gd name="T36" fmla="*/ 71 w 96"/>
                <a:gd name="T37" fmla="*/ 31 h 59"/>
                <a:gd name="T38" fmla="*/ 79 w 96"/>
                <a:gd name="T39" fmla="*/ 23 h 59"/>
                <a:gd name="T40" fmla="*/ 86 w 96"/>
                <a:gd name="T41" fmla="*/ 21 h 59"/>
                <a:gd name="T42" fmla="*/ 76 w 96"/>
                <a:gd name="T43" fmla="*/ 0 h 59"/>
                <a:gd name="T44" fmla="*/ 68 w 96"/>
                <a:gd name="T45" fmla="*/ 3 h 59"/>
                <a:gd name="T46" fmla="*/ 88 w 96"/>
                <a:gd name="T47" fmla="*/ 56 h 59"/>
                <a:gd name="T48" fmla="*/ 96 w 96"/>
                <a:gd name="T49" fmla="*/ 54 h 59"/>
                <a:gd name="T50" fmla="*/ 88 w 96"/>
                <a:gd name="T51" fmla="*/ 56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6" h="59">
                  <a:moveTo>
                    <a:pt x="68" y="3"/>
                  </a:moveTo>
                  <a:cubicBezTo>
                    <a:pt x="64" y="3"/>
                    <a:pt x="53" y="3"/>
                    <a:pt x="52" y="3"/>
                  </a:cubicBezTo>
                  <a:cubicBezTo>
                    <a:pt x="51" y="4"/>
                    <a:pt x="41" y="11"/>
                    <a:pt x="40" y="14"/>
                  </a:cubicBezTo>
                  <a:cubicBezTo>
                    <a:pt x="38" y="17"/>
                    <a:pt x="36" y="18"/>
                    <a:pt x="34" y="16"/>
                  </a:cubicBezTo>
                  <a:cubicBezTo>
                    <a:pt x="32" y="15"/>
                    <a:pt x="24" y="15"/>
                    <a:pt x="23" y="15"/>
                  </a:cubicBezTo>
                  <a:cubicBezTo>
                    <a:pt x="22" y="14"/>
                    <a:pt x="16" y="13"/>
                    <a:pt x="13" y="14"/>
                  </a:cubicBezTo>
                  <a:cubicBezTo>
                    <a:pt x="10" y="14"/>
                    <a:pt x="8" y="12"/>
                    <a:pt x="7" y="13"/>
                  </a:cubicBezTo>
                  <a:cubicBezTo>
                    <a:pt x="6" y="13"/>
                    <a:pt x="4" y="15"/>
                    <a:pt x="4" y="16"/>
                  </a:cubicBezTo>
                  <a:cubicBezTo>
                    <a:pt x="3" y="17"/>
                    <a:pt x="4" y="19"/>
                    <a:pt x="4" y="20"/>
                  </a:cubicBezTo>
                  <a:cubicBezTo>
                    <a:pt x="4" y="20"/>
                    <a:pt x="2" y="21"/>
                    <a:pt x="0" y="22"/>
                  </a:cubicBezTo>
                  <a:cubicBezTo>
                    <a:pt x="1" y="24"/>
                    <a:pt x="1" y="26"/>
                    <a:pt x="1" y="27"/>
                  </a:cubicBezTo>
                  <a:cubicBezTo>
                    <a:pt x="0" y="30"/>
                    <a:pt x="1" y="36"/>
                    <a:pt x="3" y="40"/>
                  </a:cubicBezTo>
                  <a:cubicBezTo>
                    <a:pt x="6" y="44"/>
                    <a:pt x="5" y="50"/>
                    <a:pt x="6" y="52"/>
                  </a:cubicBezTo>
                  <a:cubicBezTo>
                    <a:pt x="7" y="53"/>
                    <a:pt x="16" y="53"/>
                    <a:pt x="20" y="50"/>
                  </a:cubicBezTo>
                  <a:cubicBezTo>
                    <a:pt x="25" y="47"/>
                    <a:pt x="28" y="47"/>
                    <a:pt x="31" y="47"/>
                  </a:cubicBezTo>
                  <a:cubicBezTo>
                    <a:pt x="34" y="47"/>
                    <a:pt x="39" y="44"/>
                    <a:pt x="40" y="42"/>
                  </a:cubicBezTo>
                  <a:cubicBezTo>
                    <a:pt x="41" y="41"/>
                    <a:pt x="46" y="41"/>
                    <a:pt x="48" y="41"/>
                  </a:cubicBezTo>
                  <a:cubicBezTo>
                    <a:pt x="50" y="41"/>
                    <a:pt x="52" y="39"/>
                    <a:pt x="54" y="37"/>
                  </a:cubicBezTo>
                  <a:cubicBezTo>
                    <a:pt x="56" y="35"/>
                    <a:pt x="63" y="34"/>
                    <a:pt x="71" y="31"/>
                  </a:cubicBezTo>
                  <a:cubicBezTo>
                    <a:pt x="79" y="29"/>
                    <a:pt x="77" y="25"/>
                    <a:pt x="79" y="23"/>
                  </a:cubicBezTo>
                  <a:cubicBezTo>
                    <a:pt x="80" y="21"/>
                    <a:pt x="82" y="22"/>
                    <a:pt x="86" y="21"/>
                  </a:cubicBezTo>
                  <a:cubicBezTo>
                    <a:pt x="82" y="13"/>
                    <a:pt x="78" y="5"/>
                    <a:pt x="76" y="0"/>
                  </a:cubicBezTo>
                  <a:cubicBezTo>
                    <a:pt x="72" y="1"/>
                    <a:pt x="69" y="2"/>
                    <a:pt x="68" y="3"/>
                  </a:cubicBezTo>
                  <a:close/>
                  <a:moveTo>
                    <a:pt x="88" y="56"/>
                  </a:moveTo>
                  <a:cubicBezTo>
                    <a:pt x="90" y="59"/>
                    <a:pt x="95" y="55"/>
                    <a:pt x="96" y="54"/>
                  </a:cubicBezTo>
                  <a:cubicBezTo>
                    <a:pt x="96" y="53"/>
                    <a:pt x="84" y="53"/>
                    <a:pt x="88" y="56"/>
                  </a:cubicBezTo>
                  <a:close/>
                </a:path>
              </a:pathLst>
            </a:custGeom>
            <a:grpFill/>
            <a:ln w="9525" cap="flat">
              <a:solidFill>
                <a:schemeClr val="bg1">
                  <a:lumMod val="85000"/>
                </a:schemeClr>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2400" dirty="0"/>
            </a:p>
          </p:txBody>
        </p:sp>
        <p:sp>
          <p:nvSpPr>
            <p:cNvPr id="182" name="Freeform 153">
              <a:extLst>
                <a:ext uri="{FF2B5EF4-FFF2-40B4-BE49-F238E27FC236}">
                  <a16:creationId xmlns:a16="http://schemas.microsoft.com/office/drawing/2014/main" id="{8990E3E7-3FE2-4E19-9957-2F6EC9177882}"/>
                </a:ext>
              </a:extLst>
            </p:cNvPr>
            <p:cNvSpPr>
              <a:spLocks/>
            </p:cNvSpPr>
            <p:nvPr/>
          </p:nvSpPr>
          <p:spPr bwMode="auto">
            <a:xfrm>
              <a:off x="5716588" y="4176713"/>
              <a:ext cx="52388" cy="36513"/>
            </a:xfrm>
            <a:custGeom>
              <a:avLst/>
              <a:gdLst>
                <a:gd name="T0" fmla="*/ 9 w 21"/>
                <a:gd name="T1" fmla="*/ 3 h 14"/>
                <a:gd name="T2" fmla="*/ 7 w 21"/>
                <a:gd name="T3" fmla="*/ 12 h 14"/>
                <a:gd name="T4" fmla="*/ 13 w 21"/>
                <a:gd name="T5" fmla="*/ 12 h 14"/>
                <a:gd name="T6" fmla="*/ 20 w 21"/>
                <a:gd name="T7" fmla="*/ 9 h 14"/>
                <a:gd name="T8" fmla="*/ 9 w 21"/>
                <a:gd name="T9" fmla="*/ 3 h 14"/>
              </a:gdLst>
              <a:ahLst/>
              <a:cxnLst>
                <a:cxn ang="0">
                  <a:pos x="T0" y="T1"/>
                </a:cxn>
                <a:cxn ang="0">
                  <a:pos x="T2" y="T3"/>
                </a:cxn>
                <a:cxn ang="0">
                  <a:pos x="T4" y="T5"/>
                </a:cxn>
                <a:cxn ang="0">
                  <a:pos x="T6" y="T7"/>
                </a:cxn>
                <a:cxn ang="0">
                  <a:pos x="T8" y="T9"/>
                </a:cxn>
              </a:cxnLst>
              <a:rect l="0" t="0" r="r" b="b"/>
              <a:pathLst>
                <a:path w="21" h="14">
                  <a:moveTo>
                    <a:pt x="9" y="3"/>
                  </a:moveTo>
                  <a:cubicBezTo>
                    <a:pt x="8" y="0"/>
                    <a:pt x="0" y="9"/>
                    <a:pt x="7" y="12"/>
                  </a:cubicBezTo>
                  <a:cubicBezTo>
                    <a:pt x="10" y="13"/>
                    <a:pt x="11" y="10"/>
                    <a:pt x="13" y="12"/>
                  </a:cubicBezTo>
                  <a:cubicBezTo>
                    <a:pt x="15" y="14"/>
                    <a:pt x="20" y="13"/>
                    <a:pt x="20" y="9"/>
                  </a:cubicBezTo>
                  <a:cubicBezTo>
                    <a:pt x="21" y="4"/>
                    <a:pt x="11" y="5"/>
                    <a:pt x="9" y="3"/>
                  </a:cubicBezTo>
                  <a:close/>
                </a:path>
              </a:pathLst>
            </a:custGeom>
            <a:grpFill/>
            <a:ln w="9525" cap="flat">
              <a:solidFill>
                <a:schemeClr val="bg1">
                  <a:lumMod val="85000"/>
                </a:schemeClr>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2400" dirty="0"/>
            </a:p>
          </p:txBody>
        </p:sp>
        <p:sp>
          <p:nvSpPr>
            <p:cNvPr id="183" name="Freeform 154">
              <a:extLst>
                <a:ext uri="{FF2B5EF4-FFF2-40B4-BE49-F238E27FC236}">
                  <a16:creationId xmlns:a16="http://schemas.microsoft.com/office/drawing/2014/main" id="{E161CE22-30D7-441A-A8B3-7F086FE311D2}"/>
                </a:ext>
              </a:extLst>
            </p:cNvPr>
            <p:cNvSpPr>
              <a:spLocks noEditPoints="1"/>
            </p:cNvSpPr>
            <p:nvPr/>
          </p:nvSpPr>
          <p:spPr bwMode="auto">
            <a:xfrm>
              <a:off x="7461251" y="3208338"/>
              <a:ext cx="163513" cy="119063"/>
            </a:xfrm>
            <a:custGeom>
              <a:avLst/>
              <a:gdLst>
                <a:gd name="T0" fmla="*/ 1 w 65"/>
                <a:gd name="T1" fmla="*/ 2 h 47"/>
                <a:gd name="T2" fmla="*/ 11 w 65"/>
                <a:gd name="T3" fmla="*/ 14 h 47"/>
                <a:gd name="T4" fmla="*/ 1 w 65"/>
                <a:gd name="T5" fmla="*/ 2 h 47"/>
                <a:gd name="T6" fmla="*/ 16 w 65"/>
                <a:gd name="T7" fmla="*/ 12 h 47"/>
                <a:gd name="T8" fmla="*/ 23 w 65"/>
                <a:gd name="T9" fmla="*/ 18 h 47"/>
                <a:gd name="T10" fmla="*/ 16 w 65"/>
                <a:gd name="T11" fmla="*/ 12 h 47"/>
                <a:gd name="T12" fmla="*/ 43 w 65"/>
                <a:gd name="T13" fmla="*/ 27 h 47"/>
                <a:gd name="T14" fmla="*/ 31 w 65"/>
                <a:gd name="T15" fmla="*/ 21 h 47"/>
                <a:gd name="T16" fmla="*/ 43 w 65"/>
                <a:gd name="T17" fmla="*/ 27 h 47"/>
                <a:gd name="T18" fmla="*/ 41 w 65"/>
                <a:gd name="T19" fmla="*/ 34 h 47"/>
                <a:gd name="T20" fmla="*/ 49 w 65"/>
                <a:gd name="T21" fmla="*/ 39 h 47"/>
                <a:gd name="T22" fmla="*/ 41 w 65"/>
                <a:gd name="T23" fmla="*/ 34 h 47"/>
                <a:gd name="T24" fmla="*/ 56 w 65"/>
                <a:gd name="T25" fmla="*/ 42 h 47"/>
                <a:gd name="T26" fmla="*/ 63 w 65"/>
                <a:gd name="T27" fmla="*/ 46 h 47"/>
                <a:gd name="T28" fmla="*/ 56 w 65"/>
                <a:gd name="T29" fmla="*/ 42 h 47"/>
                <a:gd name="T30" fmla="*/ 50 w 65"/>
                <a:gd name="T31" fmla="*/ 26 h 47"/>
                <a:gd name="T32" fmla="*/ 56 w 65"/>
                <a:gd name="T33" fmla="*/ 37 h 47"/>
                <a:gd name="T34" fmla="*/ 50 w 65"/>
                <a:gd name="T35" fmla="*/ 2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5" h="47">
                  <a:moveTo>
                    <a:pt x="1" y="2"/>
                  </a:moveTo>
                  <a:cubicBezTo>
                    <a:pt x="0" y="4"/>
                    <a:pt x="8" y="16"/>
                    <a:pt x="11" y="14"/>
                  </a:cubicBezTo>
                  <a:cubicBezTo>
                    <a:pt x="16" y="11"/>
                    <a:pt x="1" y="0"/>
                    <a:pt x="1" y="2"/>
                  </a:cubicBezTo>
                  <a:close/>
                  <a:moveTo>
                    <a:pt x="16" y="12"/>
                  </a:moveTo>
                  <a:cubicBezTo>
                    <a:pt x="16" y="13"/>
                    <a:pt x="21" y="19"/>
                    <a:pt x="23" y="18"/>
                  </a:cubicBezTo>
                  <a:cubicBezTo>
                    <a:pt x="24" y="17"/>
                    <a:pt x="16" y="11"/>
                    <a:pt x="16" y="12"/>
                  </a:cubicBezTo>
                  <a:close/>
                  <a:moveTo>
                    <a:pt x="43" y="27"/>
                  </a:moveTo>
                  <a:cubicBezTo>
                    <a:pt x="45" y="25"/>
                    <a:pt x="32" y="18"/>
                    <a:pt x="31" y="21"/>
                  </a:cubicBezTo>
                  <a:cubicBezTo>
                    <a:pt x="31" y="23"/>
                    <a:pt x="41" y="28"/>
                    <a:pt x="43" y="27"/>
                  </a:cubicBezTo>
                  <a:close/>
                  <a:moveTo>
                    <a:pt x="41" y="34"/>
                  </a:moveTo>
                  <a:cubicBezTo>
                    <a:pt x="42" y="38"/>
                    <a:pt x="47" y="40"/>
                    <a:pt x="49" y="39"/>
                  </a:cubicBezTo>
                  <a:cubicBezTo>
                    <a:pt x="52" y="37"/>
                    <a:pt x="40" y="31"/>
                    <a:pt x="41" y="34"/>
                  </a:cubicBezTo>
                  <a:close/>
                  <a:moveTo>
                    <a:pt x="56" y="42"/>
                  </a:moveTo>
                  <a:cubicBezTo>
                    <a:pt x="56" y="43"/>
                    <a:pt x="61" y="47"/>
                    <a:pt x="63" y="46"/>
                  </a:cubicBezTo>
                  <a:cubicBezTo>
                    <a:pt x="65" y="44"/>
                    <a:pt x="55" y="41"/>
                    <a:pt x="56" y="42"/>
                  </a:cubicBezTo>
                  <a:close/>
                  <a:moveTo>
                    <a:pt x="50" y="26"/>
                  </a:moveTo>
                  <a:cubicBezTo>
                    <a:pt x="48" y="30"/>
                    <a:pt x="55" y="37"/>
                    <a:pt x="56" y="37"/>
                  </a:cubicBezTo>
                  <a:cubicBezTo>
                    <a:pt x="57" y="37"/>
                    <a:pt x="51" y="23"/>
                    <a:pt x="50" y="26"/>
                  </a:cubicBezTo>
                  <a:close/>
                </a:path>
              </a:pathLst>
            </a:custGeom>
            <a:grpFill/>
            <a:ln w="9525" cap="flat">
              <a:solidFill>
                <a:schemeClr val="bg1">
                  <a:lumMod val="85000"/>
                </a:schemeClr>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2400" dirty="0"/>
            </a:p>
          </p:txBody>
        </p:sp>
        <p:sp>
          <p:nvSpPr>
            <p:cNvPr id="184" name="Freeform 155">
              <a:extLst>
                <a:ext uri="{FF2B5EF4-FFF2-40B4-BE49-F238E27FC236}">
                  <a16:creationId xmlns:a16="http://schemas.microsoft.com/office/drawing/2014/main" id="{74986C24-89C2-404F-96C4-8BB19AED9E0D}"/>
                </a:ext>
              </a:extLst>
            </p:cNvPr>
            <p:cNvSpPr>
              <a:spLocks noEditPoints="1"/>
            </p:cNvSpPr>
            <p:nvPr/>
          </p:nvSpPr>
          <p:spPr bwMode="auto">
            <a:xfrm>
              <a:off x="7461251" y="3208338"/>
              <a:ext cx="163513" cy="119063"/>
            </a:xfrm>
            <a:custGeom>
              <a:avLst/>
              <a:gdLst>
                <a:gd name="T0" fmla="*/ 1 w 65"/>
                <a:gd name="T1" fmla="*/ 2 h 47"/>
                <a:gd name="T2" fmla="*/ 11 w 65"/>
                <a:gd name="T3" fmla="*/ 14 h 47"/>
                <a:gd name="T4" fmla="*/ 1 w 65"/>
                <a:gd name="T5" fmla="*/ 2 h 47"/>
                <a:gd name="T6" fmla="*/ 16 w 65"/>
                <a:gd name="T7" fmla="*/ 12 h 47"/>
                <a:gd name="T8" fmla="*/ 23 w 65"/>
                <a:gd name="T9" fmla="*/ 18 h 47"/>
                <a:gd name="T10" fmla="*/ 16 w 65"/>
                <a:gd name="T11" fmla="*/ 12 h 47"/>
                <a:gd name="T12" fmla="*/ 43 w 65"/>
                <a:gd name="T13" fmla="*/ 27 h 47"/>
                <a:gd name="T14" fmla="*/ 31 w 65"/>
                <a:gd name="T15" fmla="*/ 21 h 47"/>
                <a:gd name="T16" fmla="*/ 43 w 65"/>
                <a:gd name="T17" fmla="*/ 27 h 47"/>
                <a:gd name="T18" fmla="*/ 41 w 65"/>
                <a:gd name="T19" fmla="*/ 34 h 47"/>
                <a:gd name="T20" fmla="*/ 49 w 65"/>
                <a:gd name="T21" fmla="*/ 39 h 47"/>
                <a:gd name="T22" fmla="*/ 41 w 65"/>
                <a:gd name="T23" fmla="*/ 34 h 47"/>
                <a:gd name="T24" fmla="*/ 56 w 65"/>
                <a:gd name="T25" fmla="*/ 42 h 47"/>
                <a:gd name="T26" fmla="*/ 63 w 65"/>
                <a:gd name="T27" fmla="*/ 46 h 47"/>
                <a:gd name="T28" fmla="*/ 56 w 65"/>
                <a:gd name="T29" fmla="*/ 42 h 47"/>
                <a:gd name="T30" fmla="*/ 50 w 65"/>
                <a:gd name="T31" fmla="*/ 26 h 47"/>
                <a:gd name="T32" fmla="*/ 56 w 65"/>
                <a:gd name="T33" fmla="*/ 37 h 47"/>
                <a:gd name="T34" fmla="*/ 50 w 65"/>
                <a:gd name="T35" fmla="*/ 2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5" h="47">
                  <a:moveTo>
                    <a:pt x="1" y="2"/>
                  </a:moveTo>
                  <a:cubicBezTo>
                    <a:pt x="0" y="4"/>
                    <a:pt x="8" y="16"/>
                    <a:pt x="11" y="14"/>
                  </a:cubicBezTo>
                  <a:cubicBezTo>
                    <a:pt x="16" y="11"/>
                    <a:pt x="1" y="0"/>
                    <a:pt x="1" y="2"/>
                  </a:cubicBezTo>
                  <a:close/>
                  <a:moveTo>
                    <a:pt x="16" y="12"/>
                  </a:moveTo>
                  <a:cubicBezTo>
                    <a:pt x="16" y="13"/>
                    <a:pt x="21" y="19"/>
                    <a:pt x="23" y="18"/>
                  </a:cubicBezTo>
                  <a:cubicBezTo>
                    <a:pt x="24" y="17"/>
                    <a:pt x="16" y="11"/>
                    <a:pt x="16" y="12"/>
                  </a:cubicBezTo>
                  <a:close/>
                  <a:moveTo>
                    <a:pt x="43" y="27"/>
                  </a:moveTo>
                  <a:cubicBezTo>
                    <a:pt x="45" y="25"/>
                    <a:pt x="32" y="18"/>
                    <a:pt x="31" y="21"/>
                  </a:cubicBezTo>
                  <a:cubicBezTo>
                    <a:pt x="31" y="23"/>
                    <a:pt x="41" y="28"/>
                    <a:pt x="43" y="27"/>
                  </a:cubicBezTo>
                  <a:close/>
                  <a:moveTo>
                    <a:pt x="41" y="34"/>
                  </a:moveTo>
                  <a:cubicBezTo>
                    <a:pt x="42" y="38"/>
                    <a:pt x="47" y="40"/>
                    <a:pt x="49" y="39"/>
                  </a:cubicBezTo>
                  <a:cubicBezTo>
                    <a:pt x="52" y="37"/>
                    <a:pt x="40" y="31"/>
                    <a:pt x="41" y="34"/>
                  </a:cubicBezTo>
                  <a:close/>
                  <a:moveTo>
                    <a:pt x="56" y="42"/>
                  </a:moveTo>
                  <a:cubicBezTo>
                    <a:pt x="56" y="43"/>
                    <a:pt x="61" y="47"/>
                    <a:pt x="63" y="46"/>
                  </a:cubicBezTo>
                  <a:cubicBezTo>
                    <a:pt x="65" y="44"/>
                    <a:pt x="55" y="41"/>
                    <a:pt x="56" y="42"/>
                  </a:cubicBezTo>
                  <a:close/>
                  <a:moveTo>
                    <a:pt x="50" y="26"/>
                  </a:moveTo>
                  <a:cubicBezTo>
                    <a:pt x="48" y="30"/>
                    <a:pt x="55" y="37"/>
                    <a:pt x="56" y="37"/>
                  </a:cubicBezTo>
                  <a:cubicBezTo>
                    <a:pt x="57" y="37"/>
                    <a:pt x="51" y="23"/>
                    <a:pt x="50" y="26"/>
                  </a:cubicBezTo>
                  <a:close/>
                </a:path>
              </a:pathLst>
            </a:custGeom>
            <a:grpFill/>
            <a:ln w="9525" cap="flat">
              <a:solidFill>
                <a:schemeClr val="bg1">
                  <a:lumMod val="85000"/>
                </a:schemeClr>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2400" dirty="0"/>
            </a:p>
          </p:txBody>
        </p:sp>
        <p:sp>
          <p:nvSpPr>
            <p:cNvPr id="185" name="Freeform 156">
              <a:extLst>
                <a:ext uri="{FF2B5EF4-FFF2-40B4-BE49-F238E27FC236}">
                  <a16:creationId xmlns:a16="http://schemas.microsoft.com/office/drawing/2014/main" id="{0FAD9AE4-F7C6-430D-A37E-71C1358C1FC4}"/>
                </a:ext>
              </a:extLst>
            </p:cNvPr>
            <p:cNvSpPr>
              <a:spLocks noEditPoints="1"/>
            </p:cNvSpPr>
            <p:nvPr/>
          </p:nvSpPr>
          <p:spPr bwMode="auto">
            <a:xfrm>
              <a:off x="6611938" y="3316288"/>
              <a:ext cx="828675" cy="739775"/>
            </a:xfrm>
            <a:custGeom>
              <a:avLst/>
              <a:gdLst>
                <a:gd name="T0" fmla="*/ 326 w 330"/>
                <a:gd name="T1" fmla="*/ 128 h 294"/>
                <a:gd name="T2" fmla="*/ 312 w 330"/>
                <a:gd name="T3" fmla="*/ 114 h 294"/>
                <a:gd name="T4" fmla="*/ 302 w 330"/>
                <a:gd name="T5" fmla="*/ 100 h 294"/>
                <a:gd name="T6" fmla="*/ 293 w 330"/>
                <a:gd name="T7" fmla="*/ 89 h 294"/>
                <a:gd name="T8" fmla="*/ 269 w 330"/>
                <a:gd name="T9" fmla="*/ 66 h 294"/>
                <a:gd name="T10" fmla="*/ 262 w 330"/>
                <a:gd name="T11" fmla="*/ 38 h 294"/>
                <a:gd name="T12" fmla="*/ 247 w 330"/>
                <a:gd name="T13" fmla="*/ 24 h 294"/>
                <a:gd name="T14" fmla="*/ 235 w 330"/>
                <a:gd name="T15" fmla="*/ 7 h 294"/>
                <a:gd name="T16" fmla="*/ 231 w 330"/>
                <a:gd name="T17" fmla="*/ 37 h 294"/>
                <a:gd name="T18" fmla="*/ 212 w 330"/>
                <a:gd name="T19" fmla="*/ 55 h 294"/>
                <a:gd name="T20" fmla="*/ 189 w 330"/>
                <a:gd name="T21" fmla="*/ 42 h 294"/>
                <a:gd name="T22" fmla="*/ 185 w 330"/>
                <a:gd name="T23" fmla="*/ 25 h 294"/>
                <a:gd name="T24" fmla="*/ 191 w 330"/>
                <a:gd name="T25" fmla="*/ 12 h 294"/>
                <a:gd name="T26" fmla="*/ 179 w 330"/>
                <a:gd name="T27" fmla="*/ 14 h 294"/>
                <a:gd name="T28" fmla="*/ 158 w 330"/>
                <a:gd name="T29" fmla="*/ 10 h 294"/>
                <a:gd name="T30" fmla="*/ 138 w 330"/>
                <a:gd name="T31" fmla="*/ 23 h 294"/>
                <a:gd name="T32" fmla="*/ 131 w 330"/>
                <a:gd name="T33" fmla="*/ 37 h 294"/>
                <a:gd name="T34" fmla="*/ 119 w 330"/>
                <a:gd name="T35" fmla="*/ 31 h 294"/>
                <a:gd name="T36" fmla="*/ 105 w 330"/>
                <a:gd name="T37" fmla="*/ 33 h 294"/>
                <a:gd name="T38" fmla="*/ 94 w 330"/>
                <a:gd name="T39" fmla="*/ 39 h 294"/>
                <a:gd name="T40" fmla="*/ 87 w 330"/>
                <a:gd name="T41" fmla="*/ 53 h 294"/>
                <a:gd name="T42" fmla="*/ 75 w 330"/>
                <a:gd name="T43" fmla="*/ 54 h 294"/>
                <a:gd name="T44" fmla="*/ 49 w 330"/>
                <a:gd name="T45" fmla="*/ 79 h 294"/>
                <a:gd name="T46" fmla="*/ 24 w 330"/>
                <a:gd name="T47" fmla="*/ 87 h 294"/>
                <a:gd name="T48" fmla="*/ 9 w 330"/>
                <a:gd name="T49" fmla="*/ 93 h 294"/>
                <a:gd name="T50" fmla="*/ 4 w 330"/>
                <a:gd name="T51" fmla="*/ 121 h 294"/>
                <a:gd name="T52" fmla="*/ 6 w 330"/>
                <a:gd name="T53" fmla="*/ 133 h 294"/>
                <a:gd name="T54" fmla="*/ 15 w 330"/>
                <a:gd name="T55" fmla="*/ 162 h 294"/>
                <a:gd name="T56" fmla="*/ 16 w 330"/>
                <a:gd name="T57" fmla="*/ 198 h 294"/>
                <a:gd name="T58" fmla="*/ 40 w 330"/>
                <a:gd name="T59" fmla="*/ 210 h 294"/>
                <a:gd name="T60" fmla="*/ 74 w 330"/>
                <a:gd name="T61" fmla="*/ 200 h 294"/>
                <a:gd name="T62" fmla="*/ 112 w 330"/>
                <a:gd name="T63" fmla="*/ 186 h 294"/>
                <a:gd name="T64" fmla="*/ 156 w 330"/>
                <a:gd name="T65" fmla="*/ 183 h 294"/>
                <a:gd name="T66" fmla="*/ 171 w 330"/>
                <a:gd name="T67" fmla="*/ 192 h 294"/>
                <a:gd name="T68" fmla="*/ 187 w 330"/>
                <a:gd name="T69" fmla="*/ 205 h 294"/>
                <a:gd name="T70" fmla="*/ 198 w 330"/>
                <a:gd name="T71" fmla="*/ 203 h 294"/>
                <a:gd name="T72" fmla="*/ 205 w 330"/>
                <a:gd name="T73" fmla="*/ 207 h 294"/>
                <a:gd name="T74" fmla="*/ 217 w 330"/>
                <a:gd name="T75" fmla="*/ 226 h 294"/>
                <a:gd name="T76" fmla="*/ 245 w 330"/>
                <a:gd name="T77" fmla="*/ 246 h 294"/>
                <a:gd name="T78" fmla="*/ 260 w 330"/>
                <a:gd name="T79" fmla="*/ 244 h 294"/>
                <a:gd name="T80" fmla="*/ 270 w 330"/>
                <a:gd name="T81" fmla="*/ 249 h 294"/>
                <a:gd name="T82" fmla="*/ 298 w 330"/>
                <a:gd name="T83" fmla="*/ 236 h 294"/>
                <a:gd name="T84" fmla="*/ 316 w 330"/>
                <a:gd name="T85" fmla="*/ 190 h 294"/>
                <a:gd name="T86" fmla="*/ 327 w 330"/>
                <a:gd name="T87" fmla="*/ 163 h 294"/>
                <a:gd name="T88" fmla="*/ 149 w 330"/>
                <a:gd name="T89" fmla="*/ 8 h 294"/>
                <a:gd name="T90" fmla="*/ 189 w 330"/>
                <a:gd name="T91" fmla="*/ 219 h 294"/>
                <a:gd name="T92" fmla="*/ 270 w 330"/>
                <a:gd name="T93" fmla="*/ 269 h 294"/>
                <a:gd name="T94" fmla="*/ 271 w 330"/>
                <a:gd name="T95" fmla="*/ 293 h 294"/>
                <a:gd name="T96" fmla="*/ 282 w 330"/>
                <a:gd name="T97" fmla="*/ 287 h 294"/>
                <a:gd name="T98" fmla="*/ 270 w 330"/>
                <a:gd name="T99" fmla="*/ 269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30" h="294">
                  <a:moveTo>
                    <a:pt x="328" y="148"/>
                  </a:moveTo>
                  <a:cubicBezTo>
                    <a:pt x="329" y="147"/>
                    <a:pt x="327" y="141"/>
                    <a:pt x="326" y="142"/>
                  </a:cubicBezTo>
                  <a:cubicBezTo>
                    <a:pt x="325" y="143"/>
                    <a:pt x="325" y="133"/>
                    <a:pt x="326" y="128"/>
                  </a:cubicBezTo>
                  <a:cubicBezTo>
                    <a:pt x="327" y="124"/>
                    <a:pt x="326" y="124"/>
                    <a:pt x="324" y="127"/>
                  </a:cubicBezTo>
                  <a:cubicBezTo>
                    <a:pt x="321" y="129"/>
                    <a:pt x="319" y="122"/>
                    <a:pt x="318" y="121"/>
                  </a:cubicBezTo>
                  <a:cubicBezTo>
                    <a:pt x="318" y="119"/>
                    <a:pt x="315" y="114"/>
                    <a:pt x="312" y="114"/>
                  </a:cubicBezTo>
                  <a:cubicBezTo>
                    <a:pt x="309" y="115"/>
                    <a:pt x="311" y="110"/>
                    <a:pt x="308" y="111"/>
                  </a:cubicBezTo>
                  <a:cubicBezTo>
                    <a:pt x="305" y="111"/>
                    <a:pt x="305" y="107"/>
                    <a:pt x="305" y="102"/>
                  </a:cubicBezTo>
                  <a:cubicBezTo>
                    <a:pt x="306" y="98"/>
                    <a:pt x="303" y="101"/>
                    <a:pt x="302" y="100"/>
                  </a:cubicBezTo>
                  <a:cubicBezTo>
                    <a:pt x="301" y="98"/>
                    <a:pt x="300" y="99"/>
                    <a:pt x="298" y="100"/>
                  </a:cubicBezTo>
                  <a:cubicBezTo>
                    <a:pt x="296" y="101"/>
                    <a:pt x="295" y="96"/>
                    <a:pt x="296" y="95"/>
                  </a:cubicBezTo>
                  <a:cubicBezTo>
                    <a:pt x="296" y="93"/>
                    <a:pt x="295" y="91"/>
                    <a:pt x="293" y="89"/>
                  </a:cubicBezTo>
                  <a:cubicBezTo>
                    <a:pt x="290" y="87"/>
                    <a:pt x="290" y="85"/>
                    <a:pt x="290" y="83"/>
                  </a:cubicBezTo>
                  <a:cubicBezTo>
                    <a:pt x="290" y="80"/>
                    <a:pt x="275" y="73"/>
                    <a:pt x="271" y="72"/>
                  </a:cubicBezTo>
                  <a:cubicBezTo>
                    <a:pt x="268" y="71"/>
                    <a:pt x="271" y="68"/>
                    <a:pt x="269" y="66"/>
                  </a:cubicBezTo>
                  <a:cubicBezTo>
                    <a:pt x="268" y="65"/>
                    <a:pt x="267" y="60"/>
                    <a:pt x="267" y="57"/>
                  </a:cubicBezTo>
                  <a:cubicBezTo>
                    <a:pt x="267" y="53"/>
                    <a:pt x="262" y="51"/>
                    <a:pt x="263" y="48"/>
                  </a:cubicBezTo>
                  <a:cubicBezTo>
                    <a:pt x="263" y="45"/>
                    <a:pt x="261" y="42"/>
                    <a:pt x="262" y="38"/>
                  </a:cubicBezTo>
                  <a:cubicBezTo>
                    <a:pt x="262" y="35"/>
                    <a:pt x="256" y="34"/>
                    <a:pt x="256" y="32"/>
                  </a:cubicBezTo>
                  <a:cubicBezTo>
                    <a:pt x="256" y="30"/>
                    <a:pt x="253" y="32"/>
                    <a:pt x="250" y="32"/>
                  </a:cubicBezTo>
                  <a:cubicBezTo>
                    <a:pt x="247" y="32"/>
                    <a:pt x="247" y="28"/>
                    <a:pt x="247" y="24"/>
                  </a:cubicBezTo>
                  <a:cubicBezTo>
                    <a:pt x="248" y="20"/>
                    <a:pt x="246" y="13"/>
                    <a:pt x="244" y="11"/>
                  </a:cubicBezTo>
                  <a:cubicBezTo>
                    <a:pt x="241" y="9"/>
                    <a:pt x="241" y="2"/>
                    <a:pt x="240" y="1"/>
                  </a:cubicBezTo>
                  <a:cubicBezTo>
                    <a:pt x="239" y="0"/>
                    <a:pt x="234" y="5"/>
                    <a:pt x="235" y="7"/>
                  </a:cubicBezTo>
                  <a:cubicBezTo>
                    <a:pt x="235" y="10"/>
                    <a:pt x="234" y="12"/>
                    <a:pt x="233" y="14"/>
                  </a:cubicBezTo>
                  <a:cubicBezTo>
                    <a:pt x="231" y="15"/>
                    <a:pt x="234" y="21"/>
                    <a:pt x="232" y="23"/>
                  </a:cubicBezTo>
                  <a:cubicBezTo>
                    <a:pt x="229" y="25"/>
                    <a:pt x="231" y="32"/>
                    <a:pt x="231" y="37"/>
                  </a:cubicBezTo>
                  <a:cubicBezTo>
                    <a:pt x="230" y="41"/>
                    <a:pt x="230" y="46"/>
                    <a:pt x="228" y="49"/>
                  </a:cubicBezTo>
                  <a:cubicBezTo>
                    <a:pt x="226" y="52"/>
                    <a:pt x="226" y="57"/>
                    <a:pt x="222" y="59"/>
                  </a:cubicBezTo>
                  <a:cubicBezTo>
                    <a:pt x="217" y="60"/>
                    <a:pt x="212" y="57"/>
                    <a:pt x="212" y="55"/>
                  </a:cubicBezTo>
                  <a:cubicBezTo>
                    <a:pt x="212" y="52"/>
                    <a:pt x="207" y="51"/>
                    <a:pt x="205" y="51"/>
                  </a:cubicBezTo>
                  <a:cubicBezTo>
                    <a:pt x="202" y="52"/>
                    <a:pt x="201" y="48"/>
                    <a:pt x="197" y="45"/>
                  </a:cubicBezTo>
                  <a:cubicBezTo>
                    <a:pt x="193" y="42"/>
                    <a:pt x="190" y="46"/>
                    <a:pt x="189" y="42"/>
                  </a:cubicBezTo>
                  <a:cubicBezTo>
                    <a:pt x="187" y="39"/>
                    <a:pt x="186" y="38"/>
                    <a:pt x="183" y="36"/>
                  </a:cubicBezTo>
                  <a:cubicBezTo>
                    <a:pt x="180" y="34"/>
                    <a:pt x="181" y="34"/>
                    <a:pt x="184" y="32"/>
                  </a:cubicBezTo>
                  <a:cubicBezTo>
                    <a:pt x="187" y="30"/>
                    <a:pt x="186" y="28"/>
                    <a:pt x="185" y="25"/>
                  </a:cubicBezTo>
                  <a:cubicBezTo>
                    <a:pt x="183" y="23"/>
                    <a:pt x="186" y="24"/>
                    <a:pt x="190" y="22"/>
                  </a:cubicBezTo>
                  <a:cubicBezTo>
                    <a:pt x="193" y="20"/>
                    <a:pt x="190" y="17"/>
                    <a:pt x="192" y="16"/>
                  </a:cubicBezTo>
                  <a:cubicBezTo>
                    <a:pt x="195" y="15"/>
                    <a:pt x="194" y="13"/>
                    <a:pt x="191" y="12"/>
                  </a:cubicBezTo>
                  <a:cubicBezTo>
                    <a:pt x="188" y="12"/>
                    <a:pt x="189" y="15"/>
                    <a:pt x="188" y="16"/>
                  </a:cubicBezTo>
                  <a:cubicBezTo>
                    <a:pt x="187" y="16"/>
                    <a:pt x="186" y="11"/>
                    <a:pt x="185" y="11"/>
                  </a:cubicBezTo>
                  <a:cubicBezTo>
                    <a:pt x="184" y="11"/>
                    <a:pt x="180" y="16"/>
                    <a:pt x="179" y="14"/>
                  </a:cubicBezTo>
                  <a:cubicBezTo>
                    <a:pt x="177" y="11"/>
                    <a:pt x="167" y="9"/>
                    <a:pt x="163" y="9"/>
                  </a:cubicBezTo>
                  <a:cubicBezTo>
                    <a:pt x="159" y="8"/>
                    <a:pt x="158" y="3"/>
                    <a:pt x="155" y="4"/>
                  </a:cubicBezTo>
                  <a:cubicBezTo>
                    <a:pt x="153" y="5"/>
                    <a:pt x="156" y="7"/>
                    <a:pt x="158" y="10"/>
                  </a:cubicBezTo>
                  <a:cubicBezTo>
                    <a:pt x="161" y="12"/>
                    <a:pt x="150" y="14"/>
                    <a:pt x="146" y="13"/>
                  </a:cubicBezTo>
                  <a:cubicBezTo>
                    <a:pt x="143" y="12"/>
                    <a:pt x="147" y="16"/>
                    <a:pt x="144" y="16"/>
                  </a:cubicBezTo>
                  <a:cubicBezTo>
                    <a:pt x="141" y="16"/>
                    <a:pt x="140" y="21"/>
                    <a:pt x="138" y="23"/>
                  </a:cubicBezTo>
                  <a:cubicBezTo>
                    <a:pt x="136" y="26"/>
                    <a:pt x="137" y="27"/>
                    <a:pt x="135" y="29"/>
                  </a:cubicBezTo>
                  <a:cubicBezTo>
                    <a:pt x="132" y="30"/>
                    <a:pt x="132" y="32"/>
                    <a:pt x="135" y="36"/>
                  </a:cubicBezTo>
                  <a:cubicBezTo>
                    <a:pt x="138" y="39"/>
                    <a:pt x="134" y="39"/>
                    <a:pt x="131" y="37"/>
                  </a:cubicBezTo>
                  <a:cubicBezTo>
                    <a:pt x="128" y="34"/>
                    <a:pt x="126" y="34"/>
                    <a:pt x="126" y="37"/>
                  </a:cubicBezTo>
                  <a:cubicBezTo>
                    <a:pt x="126" y="40"/>
                    <a:pt x="123" y="39"/>
                    <a:pt x="123" y="35"/>
                  </a:cubicBezTo>
                  <a:cubicBezTo>
                    <a:pt x="124" y="32"/>
                    <a:pt x="120" y="33"/>
                    <a:pt x="119" y="31"/>
                  </a:cubicBezTo>
                  <a:cubicBezTo>
                    <a:pt x="118" y="29"/>
                    <a:pt x="114" y="26"/>
                    <a:pt x="112" y="26"/>
                  </a:cubicBezTo>
                  <a:cubicBezTo>
                    <a:pt x="110" y="27"/>
                    <a:pt x="110" y="29"/>
                    <a:pt x="107" y="29"/>
                  </a:cubicBezTo>
                  <a:cubicBezTo>
                    <a:pt x="105" y="29"/>
                    <a:pt x="105" y="30"/>
                    <a:pt x="105" y="33"/>
                  </a:cubicBezTo>
                  <a:cubicBezTo>
                    <a:pt x="105" y="35"/>
                    <a:pt x="101" y="33"/>
                    <a:pt x="99" y="33"/>
                  </a:cubicBezTo>
                  <a:cubicBezTo>
                    <a:pt x="96" y="33"/>
                    <a:pt x="99" y="36"/>
                    <a:pt x="97" y="37"/>
                  </a:cubicBezTo>
                  <a:cubicBezTo>
                    <a:pt x="96" y="37"/>
                    <a:pt x="96" y="39"/>
                    <a:pt x="94" y="39"/>
                  </a:cubicBezTo>
                  <a:cubicBezTo>
                    <a:pt x="91" y="39"/>
                    <a:pt x="92" y="44"/>
                    <a:pt x="92" y="47"/>
                  </a:cubicBezTo>
                  <a:cubicBezTo>
                    <a:pt x="92" y="50"/>
                    <a:pt x="88" y="46"/>
                    <a:pt x="86" y="47"/>
                  </a:cubicBezTo>
                  <a:cubicBezTo>
                    <a:pt x="84" y="47"/>
                    <a:pt x="87" y="50"/>
                    <a:pt x="87" y="53"/>
                  </a:cubicBezTo>
                  <a:cubicBezTo>
                    <a:pt x="88" y="56"/>
                    <a:pt x="86" y="55"/>
                    <a:pt x="85" y="57"/>
                  </a:cubicBezTo>
                  <a:cubicBezTo>
                    <a:pt x="84" y="58"/>
                    <a:pt x="82" y="53"/>
                    <a:pt x="82" y="51"/>
                  </a:cubicBezTo>
                  <a:cubicBezTo>
                    <a:pt x="82" y="48"/>
                    <a:pt x="79" y="50"/>
                    <a:pt x="75" y="54"/>
                  </a:cubicBezTo>
                  <a:cubicBezTo>
                    <a:pt x="72" y="57"/>
                    <a:pt x="76" y="62"/>
                    <a:pt x="75" y="63"/>
                  </a:cubicBezTo>
                  <a:cubicBezTo>
                    <a:pt x="74" y="64"/>
                    <a:pt x="67" y="70"/>
                    <a:pt x="63" y="75"/>
                  </a:cubicBezTo>
                  <a:cubicBezTo>
                    <a:pt x="60" y="79"/>
                    <a:pt x="52" y="77"/>
                    <a:pt x="49" y="79"/>
                  </a:cubicBezTo>
                  <a:cubicBezTo>
                    <a:pt x="47" y="81"/>
                    <a:pt x="44" y="79"/>
                    <a:pt x="41" y="81"/>
                  </a:cubicBezTo>
                  <a:cubicBezTo>
                    <a:pt x="39" y="83"/>
                    <a:pt x="34" y="87"/>
                    <a:pt x="34" y="85"/>
                  </a:cubicBezTo>
                  <a:cubicBezTo>
                    <a:pt x="33" y="82"/>
                    <a:pt x="27" y="84"/>
                    <a:pt x="24" y="87"/>
                  </a:cubicBezTo>
                  <a:cubicBezTo>
                    <a:pt x="21" y="90"/>
                    <a:pt x="17" y="92"/>
                    <a:pt x="14" y="92"/>
                  </a:cubicBezTo>
                  <a:cubicBezTo>
                    <a:pt x="11" y="93"/>
                    <a:pt x="11" y="97"/>
                    <a:pt x="10" y="98"/>
                  </a:cubicBezTo>
                  <a:cubicBezTo>
                    <a:pt x="9" y="99"/>
                    <a:pt x="9" y="95"/>
                    <a:pt x="9" y="93"/>
                  </a:cubicBezTo>
                  <a:cubicBezTo>
                    <a:pt x="9" y="92"/>
                    <a:pt x="6" y="95"/>
                    <a:pt x="5" y="99"/>
                  </a:cubicBezTo>
                  <a:cubicBezTo>
                    <a:pt x="4" y="103"/>
                    <a:pt x="8" y="104"/>
                    <a:pt x="5" y="108"/>
                  </a:cubicBezTo>
                  <a:cubicBezTo>
                    <a:pt x="3" y="112"/>
                    <a:pt x="0" y="116"/>
                    <a:pt x="4" y="121"/>
                  </a:cubicBezTo>
                  <a:cubicBezTo>
                    <a:pt x="8" y="126"/>
                    <a:pt x="10" y="129"/>
                    <a:pt x="8" y="132"/>
                  </a:cubicBezTo>
                  <a:cubicBezTo>
                    <a:pt x="7" y="134"/>
                    <a:pt x="5" y="127"/>
                    <a:pt x="4" y="128"/>
                  </a:cubicBezTo>
                  <a:cubicBezTo>
                    <a:pt x="3" y="129"/>
                    <a:pt x="7" y="132"/>
                    <a:pt x="6" y="133"/>
                  </a:cubicBezTo>
                  <a:cubicBezTo>
                    <a:pt x="5" y="135"/>
                    <a:pt x="1" y="127"/>
                    <a:pt x="0" y="129"/>
                  </a:cubicBezTo>
                  <a:cubicBezTo>
                    <a:pt x="0" y="131"/>
                    <a:pt x="8" y="143"/>
                    <a:pt x="8" y="147"/>
                  </a:cubicBezTo>
                  <a:cubicBezTo>
                    <a:pt x="9" y="152"/>
                    <a:pt x="16" y="156"/>
                    <a:pt x="15" y="162"/>
                  </a:cubicBezTo>
                  <a:cubicBezTo>
                    <a:pt x="15" y="169"/>
                    <a:pt x="21" y="179"/>
                    <a:pt x="22" y="181"/>
                  </a:cubicBezTo>
                  <a:cubicBezTo>
                    <a:pt x="23" y="182"/>
                    <a:pt x="20" y="187"/>
                    <a:pt x="21" y="192"/>
                  </a:cubicBezTo>
                  <a:cubicBezTo>
                    <a:pt x="21" y="196"/>
                    <a:pt x="19" y="198"/>
                    <a:pt x="16" y="198"/>
                  </a:cubicBezTo>
                  <a:cubicBezTo>
                    <a:pt x="13" y="198"/>
                    <a:pt x="15" y="203"/>
                    <a:pt x="18" y="203"/>
                  </a:cubicBezTo>
                  <a:cubicBezTo>
                    <a:pt x="21" y="204"/>
                    <a:pt x="20" y="206"/>
                    <a:pt x="24" y="209"/>
                  </a:cubicBezTo>
                  <a:cubicBezTo>
                    <a:pt x="28" y="211"/>
                    <a:pt x="37" y="210"/>
                    <a:pt x="40" y="210"/>
                  </a:cubicBezTo>
                  <a:cubicBezTo>
                    <a:pt x="43" y="210"/>
                    <a:pt x="44" y="206"/>
                    <a:pt x="48" y="205"/>
                  </a:cubicBezTo>
                  <a:cubicBezTo>
                    <a:pt x="52" y="205"/>
                    <a:pt x="51" y="204"/>
                    <a:pt x="53" y="202"/>
                  </a:cubicBezTo>
                  <a:cubicBezTo>
                    <a:pt x="55" y="199"/>
                    <a:pt x="65" y="200"/>
                    <a:pt x="74" y="200"/>
                  </a:cubicBezTo>
                  <a:cubicBezTo>
                    <a:pt x="84" y="201"/>
                    <a:pt x="88" y="198"/>
                    <a:pt x="89" y="194"/>
                  </a:cubicBezTo>
                  <a:cubicBezTo>
                    <a:pt x="90" y="191"/>
                    <a:pt x="97" y="190"/>
                    <a:pt x="100" y="188"/>
                  </a:cubicBezTo>
                  <a:cubicBezTo>
                    <a:pt x="102" y="185"/>
                    <a:pt x="105" y="185"/>
                    <a:pt x="112" y="186"/>
                  </a:cubicBezTo>
                  <a:cubicBezTo>
                    <a:pt x="119" y="186"/>
                    <a:pt x="125" y="182"/>
                    <a:pt x="130" y="180"/>
                  </a:cubicBezTo>
                  <a:cubicBezTo>
                    <a:pt x="134" y="179"/>
                    <a:pt x="142" y="179"/>
                    <a:pt x="146" y="178"/>
                  </a:cubicBezTo>
                  <a:cubicBezTo>
                    <a:pt x="151" y="177"/>
                    <a:pt x="151" y="184"/>
                    <a:pt x="156" y="183"/>
                  </a:cubicBezTo>
                  <a:cubicBezTo>
                    <a:pt x="161" y="183"/>
                    <a:pt x="163" y="185"/>
                    <a:pt x="166" y="184"/>
                  </a:cubicBezTo>
                  <a:cubicBezTo>
                    <a:pt x="168" y="184"/>
                    <a:pt x="168" y="186"/>
                    <a:pt x="170" y="187"/>
                  </a:cubicBezTo>
                  <a:cubicBezTo>
                    <a:pt x="173" y="187"/>
                    <a:pt x="173" y="189"/>
                    <a:pt x="171" y="192"/>
                  </a:cubicBezTo>
                  <a:cubicBezTo>
                    <a:pt x="169" y="194"/>
                    <a:pt x="175" y="194"/>
                    <a:pt x="178" y="198"/>
                  </a:cubicBezTo>
                  <a:cubicBezTo>
                    <a:pt x="181" y="203"/>
                    <a:pt x="178" y="204"/>
                    <a:pt x="180" y="207"/>
                  </a:cubicBezTo>
                  <a:cubicBezTo>
                    <a:pt x="182" y="211"/>
                    <a:pt x="183" y="210"/>
                    <a:pt x="187" y="205"/>
                  </a:cubicBezTo>
                  <a:cubicBezTo>
                    <a:pt x="190" y="200"/>
                    <a:pt x="194" y="203"/>
                    <a:pt x="195" y="199"/>
                  </a:cubicBezTo>
                  <a:cubicBezTo>
                    <a:pt x="195" y="195"/>
                    <a:pt x="199" y="190"/>
                    <a:pt x="201" y="192"/>
                  </a:cubicBezTo>
                  <a:cubicBezTo>
                    <a:pt x="204" y="194"/>
                    <a:pt x="200" y="195"/>
                    <a:pt x="198" y="203"/>
                  </a:cubicBezTo>
                  <a:cubicBezTo>
                    <a:pt x="196" y="212"/>
                    <a:pt x="194" y="207"/>
                    <a:pt x="193" y="210"/>
                  </a:cubicBezTo>
                  <a:cubicBezTo>
                    <a:pt x="192" y="212"/>
                    <a:pt x="201" y="213"/>
                    <a:pt x="201" y="209"/>
                  </a:cubicBezTo>
                  <a:cubicBezTo>
                    <a:pt x="201" y="205"/>
                    <a:pt x="202" y="203"/>
                    <a:pt x="205" y="207"/>
                  </a:cubicBezTo>
                  <a:cubicBezTo>
                    <a:pt x="208" y="210"/>
                    <a:pt x="203" y="214"/>
                    <a:pt x="204" y="215"/>
                  </a:cubicBezTo>
                  <a:cubicBezTo>
                    <a:pt x="205" y="217"/>
                    <a:pt x="208" y="215"/>
                    <a:pt x="210" y="215"/>
                  </a:cubicBezTo>
                  <a:cubicBezTo>
                    <a:pt x="213" y="215"/>
                    <a:pt x="217" y="222"/>
                    <a:pt x="217" y="226"/>
                  </a:cubicBezTo>
                  <a:cubicBezTo>
                    <a:pt x="216" y="230"/>
                    <a:pt x="215" y="233"/>
                    <a:pt x="221" y="236"/>
                  </a:cubicBezTo>
                  <a:cubicBezTo>
                    <a:pt x="227" y="240"/>
                    <a:pt x="225" y="240"/>
                    <a:pt x="229" y="240"/>
                  </a:cubicBezTo>
                  <a:cubicBezTo>
                    <a:pt x="234" y="240"/>
                    <a:pt x="243" y="244"/>
                    <a:pt x="245" y="246"/>
                  </a:cubicBezTo>
                  <a:cubicBezTo>
                    <a:pt x="248" y="248"/>
                    <a:pt x="254" y="244"/>
                    <a:pt x="255" y="240"/>
                  </a:cubicBezTo>
                  <a:cubicBezTo>
                    <a:pt x="257" y="236"/>
                    <a:pt x="261" y="240"/>
                    <a:pt x="259" y="241"/>
                  </a:cubicBezTo>
                  <a:cubicBezTo>
                    <a:pt x="256" y="243"/>
                    <a:pt x="260" y="246"/>
                    <a:pt x="260" y="244"/>
                  </a:cubicBezTo>
                  <a:cubicBezTo>
                    <a:pt x="260" y="241"/>
                    <a:pt x="262" y="239"/>
                    <a:pt x="262" y="242"/>
                  </a:cubicBezTo>
                  <a:cubicBezTo>
                    <a:pt x="263" y="245"/>
                    <a:pt x="267" y="245"/>
                    <a:pt x="268" y="247"/>
                  </a:cubicBezTo>
                  <a:cubicBezTo>
                    <a:pt x="269" y="249"/>
                    <a:pt x="270" y="251"/>
                    <a:pt x="270" y="249"/>
                  </a:cubicBezTo>
                  <a:cubicBezTo>
                    <a:pt x="270" y="247"/>
                    <a:pt x="271" y="245"/>
                    <a:pt x="274" y="244"/>
                  </a:cubicBezTo>
                  <a:cubicBezTo>
                    <a:pt x="277" y="243"/>
                    <a:pt x="279" y="241"/>
                    <a:pt x="282" y="239"/>
                  </a:cubicBezTo>
                  <a:cubicBezTo>
                    <a:pt x="285" y="236"/>
                    <a:pt x="297" y="236"/>
                    <a:pt x="298" y="236"/>
                  </a:cubicBezTo>
                  <a:cubicBezTo>
                    <a:pt x="300" y="236"/>
                    <a:pt x="300" y="225"/>
                    <a:pt x="301" y="220"/>
                  </a:cubicBezTo>
                  <a:cubicBezTo>
                    <a:pt x="302" y="214"/>
                    <a:pt x="306" y="213"/>
                    <a:pt x="307" y="207"/>
                  </a:cubicBezTo>
                  <a:cubicBezTo>
                    <a:pt x="308" y="201"/>
                    <a:pt x="314" y="190"/>
                    <a:pt x="316" y="190"/>
                  </a:cubicBezTo>
                  <a:cubicBezTo>
                    <a:pt x="317" y="189"/>
                    <a:pt x="320" y="188"/>
                    <a:pt x="321" y="184"/>
                  </a:cubicBezTo>
                  <a:cubicBezTo>
                    <a:pt x="321" y="181"/>
                    <a:pt x="325" y="177"/>
                    <a:pt x="325" y="173"/>
                  </a:cubicBezTo>
                  <a:cubicBezTo>
                    <a:pt x="325" y="169"/>
                    <a:pt x="327" y="164"/>
                    <a:pt x="327" y="163"/>
                  </a:cubicBezTo>
                  <a:cubicBezTo>
                    <a:pt x="326" y="162"/>
                    <a:pt x="325" y="158"/>
                    <a:pt x="328" y="155"/>
                  </a:cubicBezTo>
                  <a:cubicBezTo>
                    <a:pt x="330" y="152"/>
                    <a:pt x="327" y="149"/>
                    <a:pt x="328" y="148"/>
                  </a:cubicBezTo>
                  <a:close/>
                  <a:moveTo>
                    <a:pt x="149" y="8"/>
                  </a:moveTo>
                  <a:cubicBezTo>
                    <a:pt x="149" y="6"/>
                    <a:pt x="136" y="8"/>
                    <a:pt x="139" y="11"/>
                  </a:cubicBezTo>
                  <a:cubicBezTo>
                    <a:pt x="141" y="12"/>
                    <a:pt x="150" y="10"/>
                    <a:pt x="149" y="8"/>
                  </a:cubicBezTo>
                  <a:close/>
                  <a:moveTo>
                    <a:pt x="189" y="219"/>
                  </a:moveTo>
                  <a:cubicBezTo>
                    <a:pt x="191" y="221"/>
                    <a:pt x="198" y="220"/>
                    <a:pt x="199" y="218"/>
                  </a:cubicBezTo>
                  <a:cubicBezTo>
                    <a:pt x="200" y="215"/>
                    <a:pt x="188" y="218"/>
                    <a:pt x="189" y="219"/>
                  </a:cubicBezTo>
                  <a:close/>
                  <a:moveTo>
                    <a:pt x="270" y="269"/>
                  </a:moveTo>
                  <a:cubicBezTo>
                    <a:pt x="265" y="269"/>
                    <a:pt x="258" y="264"/>
                    <a:pt x="256" y="265"/>
                  </a:cubicBezTo>
                  <a:cubicBezTo>
                    <a:pt x="254" y="265"/>
                    <a:pt x="263" y="278"/>
                    <a:pt x="260" y="281"/>
                  </a:cubicBezTo>
                  <a:cubicBezTo>
                    <a:pt x="258" y="284"/>
                    <a:pt x="267" y="293"/>
                    <a:pt x="271" y="293"/>
                  </a:cubicBezTo>
                  <a:cubicBezTo>
                    <a:pt x="274" y="294"/>
                    <a:pt x="273" y="290"/>
                    <a:pt x="275" y="290"/>
                  </a:cubicBezTo>
                  <a:cubicBezTo>
                    <a:pt x="278" y="290"/>
                    <a:pt x="277" y="288"/>
                    <a:pt x="277" y="286"/>
                  </a:cubicBezTo>
                  <a:cubicBezTo>
                    <a:pt x="277" y="284"/>
                    <a:pt x="280" y="288"/>
                    <a:pt x="282" y="287"/>
                  </a:cubicBezTo>
                  <a:cubicBezTo>
                    <a:pt x="284" y="286"/>
                    <a:pt x="281" y="278"/>
                    <a:pt x="284" y="278"/>
                  </a:cubicBezTo>
                  <a:cubicBezTo>
                    <a:pt x="287" y="278"/>
                    <a:pt x="285" y="269"/>
                    <a:pt x="284" y="266"/>
                  </a:cubicBezTo>
                  <a:cubicBezTo>
                    <a:pt x="283" y="263"/>
                    <a:pt x="275" y="268"/>
                    <a:pt x="270" y="269"/>
                  </a:cubicBezTo>
                  <a:close/>
                </a:path>
              </a:pathLst>
            </a:custGeom>
            <a:grpFill/>
            <a:ln w="9525" cap="flat">
              <a:solidFill>
                <a:schemeClr val="bg1">
                  <a:lumMod val="85000"/>
                </a:schemeClr>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2400" dirty="0"/>
            </a:p>
          </p:txBody>
        </p:sp>
        <p:sp>
          <p:nvSpPr>
            <p:cNvPr id="186" name="Freeform 157">
              <a:extLst>
                <a:ext uri="{FF2B5EF4-FFF2-40B4-BE49-F238E27FC236}">
                  <a16:creationId xmlns:a16="http://schemas.microsoft.com/office/drawing/2014/main" id="{EB3C951A-FCBA-4A17-9F13-B9465CAB042C}"/>
                </a:ext>
              </a:extLst>
            </p:cNvPr>
            <p:cNvSpPr>
              <a:spLocks noEditPoints="1"/>
            </p:cNvSpPr>
            <p:nvPr/>
          </p:nvSpPr>
          <p:spPr bwMode="auto">
            <a:xfrm>
              <a:off x="7697788" y="3843338"/>
              <a:ext cx="254000" cy="301625"/>
            </a:xfrm>
            <a:custGeom>
              <a:avLst/>
              <a:gdLst>
                <a:gd name="T0" fmla="*/ 62 w 101"/>
                <a:gd name="T1" fmla="*/ 58 h 120"/>
                <a:gd name="T2" fmla="*/ 56 w 101"/>
                <a:gd name="T3" fmla="*/ 60 h 120"/>
                <a:gd name="T4" fmla="*/ 48 w 101"/>
                <a:gd name="T5" fmla="*/ 57 h 120"/>
                <a:gd name="T6" fmla="*/ 44 w 101"/>
                <a:gd name="T7" fmla="*/ 64 h 120"/>
                <a:gd name="T8" fmla="*/ 37 w 101"/>
                <a:gd name="T9" fmla="*/ 75 h 120"/>
                <a:gd name="T10" fmla="*/ 15 w 101"/>
                <a:gd name="T11" fmla="*/ 90 h 120"/>
                <a:gd name="T12" fmla="*/ 5 w 101"/>
                <a:gd name="T13" fmla="*/ 99 h 120"/>
                <a:gd name="T14" fmla="*/ 3 w 101"/>
                <a:gd name="T15" fmla="*/ 108 h 120"/>
                <a:gd name="T16" fmla="*/ 10 w 101"/>
                <a:gd name="T17" fmla="*/ 111 h 120"/>
                <a:gd name="T18" fmla="*/ 16 w 101"/>
                <a:gd name="T19" fmla="*/ 114 h 120"/>
                <a:gd name="T20" fmla="*/ 31 w 101"/>
                <a:gd name="T21" fmla="*/ 110 h 120"/>
                <a:gd name="T22" fmla="*/ 36 w 101"/>
                <a:gd name="T23" fmla="*/ 101 h 120"/>
                <a:gd name="T24" fmla="*/ 40 w 101"/>
                <a:gd name="T25" fmla="*/ 93 h 120"/>
                <a:gd name="T26" fmla="*/ 49 w 101"/>
                <a:gd name="T27" fmla="*/ 87 h 120"/>
                <a:gd name="T28" fmla="*/ 52 w 101"/>
                <a:gd name="T29" fmla="*/ 83 h 120"/>
                <a:gd name="T30" fmla="*/ 57 w 101"/>
                <a:gd name="T31" fmla="*/ 75 h 120"/>
                <a:gd name="T32" fmla="*/ 63 w 101"/>
                <a:gd name="T33" fmla="*/ 65 h 120"/>
                <a:gd name="T34" fmla="*/ 62 w 101"/>
                <a:gd name="T35" fmla="*/ 58 h 120"/>
                <a:gd name="T36" fmla="*/ 11 w 101"/>
                <a:gd name="T37" fmla="*/ 120 h 120"/>
                <a:gd name="T38" fmla="*/ 14 w 101"/>
                <a:gd name="T39" fmla="*/ 116 h 120"/>
                <a:gd name="T40" fmla="*/ 11 w 101"/>
                <a:gd name="T41" fmla="*/ 120 h 120"/>
                <a:gd name="T42" fmla="*/ 91 w 101"/>
                <a:gd name="T43" fmla="*/ 29 h 120"/>
                <a:gd name="T44" fmla="*/ 83 w 101"/>
                <a:gd name="T45" fmla="*/ 29 h 120"/>
                <a:gd name="T46" fmla="*/ 79 w 101"/>
                <a:gd name="T47" fmla="*/ 24 h 120"/>
                <a:gd name="T48" fmla="*/ 75 w 101"/>
                <a:gd name="T49" fmla="*/ 17 h 120"/>
                <a:gd name="T50" fmla="*/ 75 w 101"/>
                <a:gd name="T51" fmla="*/ 22 h 120"/>
                <a:gd name="T52" fmla="*/ 72 w 101"/>
                <a:gd name="T53" fmla="*/ 20 h 120"/>
                <a:gd name="T54" fmla="*/ 69 w 101"/>
                <a:gd name="T55" fmla="*/ 15 h 120"/>
                <a:gd name="T56" fmla="*/ 66 w 101"/>
                <a:gd name="T57" fmla="*/ 8 h 120"/>
                <a:gd name="T58" fmla="*/ 56 w 101"/>
                <a:gd name="T59" fmla="*/ 0 h 120"/>
                <a:gd name="T60" fmla="*/ 58 w 101"/>
                <a:gd name="T61" fmla="*/ 9 h 120"/>
                <a:gd name="T62" fmla="*/ 64 w 101"/>
                <a:gd name="T63" fmla="*/ 14 h 120"/>
                <a:gd name="T64" fmla="*/ 68 w 101"/>
                <a:gd name="T65" fmla="*/ 21 h 120"/>
                <a:gd name="T66" fmla="*/ 67 w 101"/>
                <a:gd name="T67" fmla="*/ 33 h 120"/>
                <a:gd name="T68" fmla="*/ 61 w 101"/>
                <a:gd name="T69" fmla="*/ 40 h 120"/>
                <a:gd name="T70" fmla="*/ 71 w 101"/>
                <a:gd name="T71" fmla="*/ 50 h 120"/>
                <a:gd name="T72" fmla="*/ 69 w 101"/>
                <a:gd name="T73" fmla="*/ 63 h 120"/>
                <a:gd name="T74" fmla="*/ 76 w 101"/>
                <a:gd name="T75" fmla="*/ 64 h 120"/>
                <a:gd name="T76" fmla="*/ 85 w 101"/>
                <a:gd name="T77" fmla="*/ 51 h 120"/>
                <a:gd name="T78" fmla="*/ 88 w 101"/>
                <a:gd name="T79" fmla="*/ 43 h 120"/>
                <a:gd name="T80" fmla="*/ 93 w 101"/>
                <a:gd name="T81" fmla="*/ 41 h 120"/>
                <a:gd name="T82" fmla="*/ 96 w 101"/>
                <a:gd name="T83" fmla="*/ 36 h 120"/>
                <a:gd name="T84" fmla="*/ 99 w 101"/>
                <a:gd name="T85" fmla="*/ 29 h 120"/>
                <a:gd name="T86" fmla="*/ 91 w 101"/>
                <a:gd name="T87" fmla="*/ 29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01" h="120">
                  <a:moveTo>
                    <a:pt x="62" y="58"/>
                  </a:moveTo>
                  <a:cubicBezTo>
                    <a:pt x="60" y="56"/>
                    <a:pt x="59" y="59"/>
                    <a:pt x="56" y="60"/>
                  </a:cubicBezTo>
                  <a:cubicBezTo>
                    <a:pt x="53" y="61"/>
                    <a:pt x="51" y="54"/>
                    <a:pt x="48" y="57"/>
                  </a:cubicBezTo>
                  <a:cubicBezTo>
                    <a:pt x="45" y="60"/>
                    <a:pt x="48" y="61"/>
                    <a:pt x="44" y="64"/>
                  </a:cubicBezTo>
                  <a:cubicBezTo>
                    <a:pt x="40" y="67"/>
                    <a:pt x="42" y="68"/>
                    <a:pt x="37" y="75"/>
                  </a:cubicBezTo>
                  <a:cubicBezTo>
                    <a:pt x="33" y="82"/>
                    <a:pt x="17" y="86"/>
                    <a:pt x="15" y="90"/>
                  </a:cubicBezTo>
                  <a:cubicBezTo>
                    <a:pt x="13" y="93"/>
                    <a:pt x="5" y="97"/>
                    <a:pt x="5" y="99"/>
                  </a:cubicBezTo>
                  <a:cubicBezTo>
                    <a:pt x="5" y="102"/>
                    <a:pt x="0" y="104"/>
                    <a:pt x="3" y="108"/>
                  </a:cubicBezTo>
                  <a:cubicBezTo>
                    <a:pt x="5" y="111"/>
                    <a:pt x="8" y="109"/>
                    <a:pt x="10" y="111"/>
                  </a:cubicBezTo>
                  <a:cubicBezTo>
                    <a:pt x="12" y="114"/>
                    <a:pt x="15" y="112"/>
                    <a:pt x="16" y="114"/>
                  </a:cubicBezTo>
                  <a:cubicBezTo>
                    <a:pt x="17" y="116"/>
                    <a:pt x="25" y="116"/>
                    <a:pt x="31" y="110"/>
                  </a:cubicBezTo>
                  <a:cubicBezTo>
                    <a:pt x="37" y="105"/>
                    <a:pt x="34" y="102"/>
                    <a:pt x="36" y="101"/>
                  </a:cubicBezTo>
                  <a:cubicBezTo>
                    <a:pt x="38" y="100"/>
                    <a:pt x="39" y="95"/>
                    <a:pt x="40" y="93"/>
                  </a:cubicBezTo>
                  <a:cubicBezTo>
                    <a:pt x="42" y="90"/>
                    <a:pt x="43" y="87"/>
                    <a:pt x="49" y="87"/>
                  </a:cubicBezTo>
                  <a:cubicBezTo>
                    <a:pt x="55" y="87"/>
                    <a:pt x="52" y="86"/>
                    <a:pt x="52" y="83"/>
                  </a:cubicBezTo>
                  <a:cubicBezTo>
                    <a:pt x="51" y="80"/>
                    <a:pt x="57" y="79"/>
                    <a:pt x="57" y="75"/>
                  </a:cubicBezTo>
                  <a:cubicBezTo>
                    <a:pt x="57" y="71"/>
                    <a:pt x="65" y="68"/>
                    <a:pt x="63" y="65"/>
                  </a:cubicBezTo>
                  <a:cubicBezTo>
                    <a:pt x="62" y="62"/>
                    <a:pt x="65" y="60"/>
                    <a:pt x="62" y="58"/>
                  </a:cubicBezTo>
                  <a:close/>
                  <a:moveTo>
                    <a:pt x="11" y="120"/>
                  </a:moveTo>
                  <a:cubicBezTo>
                    <a:pt x="12" y="120"/>
                    <a:pt x="16" y="119"/>
                    <a:pt x="14" y="116"/>
                  </a:cubicBezTo>
                  <a:cubicBezTo>
                    <a:pt x="11" y="113"/>
                    <a:pt x="8" y="119"/>
                    <a:pt x="11" y="120"/>
                  </a:cubicBezTo>
                  <a:close/>
                  <a:moveTo>
                    <a:pt x="91" y="29"/>
                  </a:moveTo>
                  <a:cubicBezTo>
                    <a:pt x="90" y="32"/>
                    <a:pt x="87" y="29"/>
                    <a:pt x="83" y="29"/>
                  </a:cubicBezTo>
                  <a:cubicBezTo>
                    <a:pt x="80" y="29"/>
                    <a:pt x="79" y="27"/>
                    <a:pt x="79" y="24"/>
                  </a:cubicBezTo>
                  <a:cubicBezTo>
                    <a:pt x="79" y="21"/>
                    <a:pt x="78" y="17"/>
                    <a:pt x="75" y="17"/>
                  </a:cubicBezTo>
                  <a:cubicBezTo>
                    <a:pt x="72" y="18"/>
                    <a:pt x="76" y="21"/>
                    <a:pt x="75" y="22"/>
                  </a:cubicBezTo>
                  <a:cubicBezTo>
                    <a:pt x="74" y="23"/>
                    <a:pt x="73" y="20"/>
                    <a:pt x="72" y="20"/>
                  </a:cubicBezTo>
                  <a:cubicBezTo>
                    <a:pt x="70" y="20"/>
                    <a:pt x="69" y="18"/>
                    <a:pt x="69" y="15"/>
                  </a:cubicBezTo>
                  <a:cubicBezTo>
                    <a:pt x="69" y="11"/>
                    <a:pt x="66" y="12"/>
                    <a:pt x="66" y="8"/>
                  </a:cubicBezTo>
                  <a:cubicBezTo>
                    <a:pt x="66" y="3"/>
                    <a:pt x="59" y="0"/>
                    <a:pt x="56" y="0"/>
                  </a:cubicBezTo>
                  <a:cubicBezTo>
                    <a:pt x="52" y="0"/>
                    <a:pt x="56" y="7"/>
                    <a:pt x="58" y="9"/>
                  </a:cubicBezTo>
                  <a:cubicBezTo>
                    <a:pt x="60" y="11"/>
                    <a:pt x="64" y="13"/>
                    <a:pt x="64" y="14"/>
                  </a:cubicBezTo>
                  <a:cubicBezTo>
                    <a:pt x="64" y="16"/>
                    <a:pt x="66" y="20"/>
                    <a:pt x="68" y="21"/>
                  </a:cubicBezTo>
                  <a:cubicBezTo>
                    <a:pt x="71" y="22"/>
                    <a:pt x="67" y="28"/>
                    <a:pt x="67" y="33"/>
                  </a:cubicBezTo>
                  <a:cubicBezTo>
                    <a:pt x="67" y="38"/>
                    <a:pt x="63" y="37"/>
                    <a:pt x="61" y="40"/>
                  </a:cubicBezTo>
                  <a:cubicBezTo>
                    <a:pt x="58" y="43"/>
                    <a:pt x="67" y="47"/>
                    <a:pt x="71" y="50"/>
                  </a:cubicBezTo>
                  <a:cubicBezTo>
                    <a:pt x="75" y="53"/>
                    <a:pt x="68" y="61"/>
                    <a:pt x="69" y="63"/>
                  </a:cubicBezTo>
                  <a:cubicBezTo>
                    <a:pt x="70" y="64"/>
                    <a:pt x="72" y="65"/>
                    <a:pt x="76" y="64"/>
                  </a:cubicBezTo>
                  <a:cubicBezTo>
                    <a:pt x="80" y="63"/>
                    <a:pt x="82" y="54"/>
                    <a:pt x="85" y="51"/>
                  </a:cubicBezTo>
                  <a:cubicBezTo>
                    <a:pt x="88" y="49"/>
                    <a:pt x="86" y="45"/>
                    <a:pt x="88" y="43"/>
                  </a:cubicBezTo>
                  <a:cubicBezTo>
                    <a:pt x="89" y="41"/>
                    <a:pt x="91" y="41"/>
                    <a:pt x="93" y="41"/>
                  </a:cubicBezTo>
                  <a:cubicBezTo>
                    <a:pt x="95" y="41"/>
                    <a:pt x="94" y="36"/>
                    <a:pt x="96" y="36"/>
                  </a:cubicBezTo>
                  <a:cubicBezTo>
                    <a:pt x="99" y="36"/>
                    <a:pt x="98" y="33"/>
                    <a:pt x="99" y="29"/>
                  </a:cubicBezTo>
                  <a:cubicBezTo>
                    <a:pt x="101" y="25"/>
                    <a:pt x="93" y="27"/>
                    <a:pt x="91" y="29"/>
                  </a:cubicBezTo>
                  <a:close/>
                </a:path>
              </a:pathLst>
            </a:custGeom>
            <a:grpFill/>
            <a:ln w="9525" cap="flat">
              <a:solidFill>
                <a:schemeClr val="bg1">
                  <a:lumMod val="85000"/>
                </a:schemeClr>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2400" dirty="0"/>
            </a:p>
          </p:txBody>
        </p:sp>
        <p:sp>
          <p:nvSpPr>
            <p:cNvPr id="187" name="Freeform 158">
              <a:extLst>
                <a:ext uri="{FF2B5EF4-FFF2-40B4-BE49-F238E27FC236}">
                  <a16:creationId xmlns:a16="http://schemas.microsoft.com/office/drawing/2014/main" id="{786724EB-C835-4A0A-813D-94ED6EE930ED}"/>
                </a:ext>
              </a:extLst>
            </p:cNvPr>
            <p:cNvSpPr>
              <a:spLocks noEditPoints="1"/>
            </p:cNvSpPr>
            <p:nvPr/>
          </p:nvSpPr>
          <p:spPr bwMode="auto">
            <a:xfrm>
              <a:off x="7918451" y="3435350"/>
              <a:ext cx="55563" cy="47625"/>
            </a:xfrm>
            <a:custGeom>
              <a:avLst/>
              <a:gdLst>
                <a:gd name="T0" fmla="*/ 3 w 22"/>
                <a:gd name="T1" fmla="*/ 16 h 19"/>
                <a:gd name="T2" fmla="*/ 12 w 22"/>
                <a:gd name="T3" fmla="*/ 14 h 19"/>
                <a:gd name="T4" fmla="*/ 3 w 22"/>
                <a:gd name="T5" fmla="*/ 16 h 19"/>
                <a:gd name="T6" fmla="*/ 14 w 22"/>
                <a:gd name="T7" fmla="*/ 7 h 19"/>
                <a:gd name="T8" fmla="*/ 22 w 22"/>
                <a:gd name="T9" fmla="*/ 3 h 19"/>
                <a:gd name="T10" fmla="*/ 14 w 22"/>
                <a:gd name="T11" fmla="*/ 7 h 19"/>
              </a:gdLst>
              <a:ahLst/>
              <a:cxnLst>
                <a:cxn ang="0">
                  <a:pos x="T0" y="T1"/>
                </a:cxn>
                <a:cxn ang="0">
                  <a:pos x="T2" y="T3"/>
                </a:cxn>
                <a:cxn ang="0">
                  <a:pos x="T4" y="T5"/>
                </a:cxn>
                <a:cxn ang="0">
                  <a:pos x="T6" y="T7"/>
                </a:cxn>
                <a:cxn ang="0">
                  <a:pos x="T8" y="T9"/>
                </a:cxn>
                <a:cxn ang="0">
                  <a:pos x="T10" y="T11"/>
                </a:cxn>
              </a:cxnLst>
              <a:rect l="0" t="0" r="r" b="b"/>
              <a:pathLst>
                <a:path w="22" h="19">
                  <a:moveTo>
                    <a:pt x="3" y="16"/>
                  </a:moveTo>
                  <a:cubicBezTo>
                    <a:pt x="6" y="19"/>
                    <a:pt x="12" y="19"/>
                    <a:pt x="12" y="14"/>
                  </a:cubicBezTo>
                  <a:cubicBezTo>
                    <a:pt x="12" y="9"/>
                    <a:pt x="0" y="14"/>
                    <a:pt x="3" y="16"/>
                  </a:cubicBezTo>
                  <a:close/>
                  <a:moveTo>
                    <a:pt x="14" y="7"/>
                  </a:moveTo>
                  <a:cubicBezTo>
                    <a:pt x="16" y="8"/>
                    <a:pt x="22" y="6"/>
                    <a:pt x="22" y="3"/>
                  </a:cubicBezTo>
                  <a:cubicBezTo>
                    <a:pt x="22" y="0"/>
                    <a:pt x="11" y="6"/>
                    <a:pt x="14" y="7"/>
                  </a:cubicBezTo>
                  <a:close/>
                </a:path>
              </a:pathLst>
            </a:custGeom>
            <a:grpFill/>
            <a:ln w="9525" cap="flat">
              <a:solidFill>
                <a:schemeClr val="bg1">
                  <a:lumMod val="85000"/>
                </a:schemeClr>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2400" dirty="0"/>
            </a:p>
          </p:txBody>
        </p:sp>
        <p:sp>
          <p:nvSpPr>
            <p:cNvPr id="188" name="Freeform 159">
              <a:extLst>
                <a:ext uri="{FF2B5EF4-FFF2-40B4-BE49-F238E27FC236}">
                  <a16:creationId xmlns:a16="http://schemas.microsoft.com/office/drawing/2014/main" id="{5155FA53-EFFA-42DA-A957-70EED51822A6}"/>
                </a:ext>
              </a:extLst>
            </p:cNvPr>
            <p:cNvSpPr>
              <a:spLocks/>
            </p:cNvSpPr>
            <p:nvPr/>
          </p:nvSpPr>
          <p:spPr bwMode="auto">
            <a:xfrm>
              <a:off x="5408613" y="2166938"/>
              <a:ext cx="290513" cy="182563"/>
            </a:xfrm>
            <a:custGeom>
              <a:avLst/>
              <a:gdLst>
                <a:gd name="T0" fmla="*/ 114 w 115"/>
                <a:gd name="T1" fmla="*/ 46 h 73"/>
                <a:gd name="T2" fmla="*/ 107 w 115"/>
                <a:gd name="T3" fmla="*/ 44 h 73"/>
                <a:gd name="T4" fmla="*/ 99 w 115"/>
                <a:gd name="T5" fmla="*/ 38 h 73"/>
                <a:gd name="T6" fmla="*/ 90 w 115"/>
                <a:gd name="T7" fmla="*/ 33 h 73"/>
                <a:gd name="T8" fmla="*/ 82 w 115"/>
                <a:gd name="T9" fmla="*/ 27 h 73"/>
                <a:gd name="T10" fmla="*/ 78 w 115"/>
                <a:gd name="T11" fmla="*/ 20 h 73"/>
                <a:gd name="T12" fmla="*/ 75 w 115"/>
                <a:gd name="T13" fmla="*/ 15 h 73"/>
                <a:gd name="T14" fmla="*/ 63 w 115"/>
                <a:gd name="T15" fmla="*/ 14 h 73"/>
                <a:gd name="T16" fmla="*/ 60 w 115"/>
                <a:gd name="T17" fmla="*/ 5 h 73"/>
                <a:gd name="T18" fmla="*/ 54 w 115"/>
                <a:gd name="T19" fmla="*/ 3 h 73"/>
                <a:gd name="T20" fmla="*/ 48 w 115"/>
                <a:gd name="T21" fmla="*/ 2 h 73"/>
                <a:gd name="T22" fmla="*/ 45 w 115"/>
                <a:gd name="T23" fmla="*/ 3 h 73"/>
                <a:gd name="T24" fmla="*/ 42 w 115"/>
                <a:gd name="T25" fmla="*/ 6 h 73"/>
                <a:gd name="T26" fmla="*/ 36 w 115"/>
                <a:gd name="T27" fmla="*/ 11 h 73"/>
                <a:gd name="T28" fmla="*/ 33 w 115"/>
                <a:gd name="T29" fmla="*/ 14 h 73"/>
                <a:gd name="T30" fmla="*/ 28 w 115"/>
                <a:gd name="T31" fmla="*/ 13 h 73"/>
                <a:gd name="T32" fmla="*/ 22 w 115"/>
                <a:gd name="T33" fmla="*/ 12 h 73"/>
                <a:gd name="T34" fmla="*/ 12 w 115"/>
                <a:gd name="T35" fmla="*/ 4 h 73"/>
                <a:gd name="T36" fmla="*/ 4 w 115"/>
                <a:gd name="T37" fmla="*/ 9 h 73"/>
                <a:gd name="T38" fmla="*/ 8 w 115"/>
                <a:gd name="T39" fmla="*/ 7 h 73"/>
                <a:gd name="T40" fmla="*/ 14 w 115"/>
                <a:gd name="T41" fmla="*/ 14 h 73"/>
                <a:gd name="T42" fmla="*/ 18 w 115"/>
                <a:gd name="T43" fmla="*/ 19 h 73"/>
                <a:gd name="T44" fmla="*/ 10 w 115"/>
                <a:gd name="T45" fmla="*/ 21 h 73"/>
                <a:gd name="T46" fmla="*/ 2 w 115"/>
                <a:gd name="T47" fmla="*/ 21 h 73"/>
                <a:gd name="T48" fmla="*/ 4 w 115"/>
                <a:gd name="T49" fmla="*/ 28 h 73"/>
                <a:gd name="T50" fmla="*/ 4 w 115"/>
                <a:gd name="T51" fmla="*/ 33 h 73"/>
                <a:gd name="T52" fmla="*/ 9 w 115"/>
                <a:gd name="T53" fmla="*/ 34 h 73"/>
                <a:gd name="T54" fmla="*/ 11 w 115"/>
                <a:gd name="T55" fmla="*/ 41 h 73"/>
                <a:gd name="T56" fmla="*/ 11 w 115"/>
                <a:gd name="T57" fmla="*/ 52 h 73"/>
                <a:gd name="T58" fmla="*/ 17 w 115"/>
                <a:gd name="T59" fmla="*/ 50 h 73"/>
                <a:gd name="T60" fmla="*/ 24 w 115"/>
                <a:gd name="T61" fmla="*/ 45 h 73"/>
                <a:gd name="T62" fmla="*/ 30 w 115"/>
                <a:gd name="T63" fmla="*/ 45 h 73"/>
                <a:gd name="T64" fmla="*/ 39 w 115"/>
                <a:gd name="T65" fmla="*/ 45 h 73"/>
                <a:gd name="T66" fmla="*/ 45 w 115"/>
                <a:gd name="T67" fmla="*/ 48 h 73"/>
                <a:gd name="T68" fmla="*/ 49 w 115"/>
                <a:gd name="T69" fmla="*/ 49 h 73"/>
                <a:gd name="T70" fmla="*/ 56 w 115"/>
                <a:gd name="T71" fmla="*/ 52 h 73"/>
                <a:gd name="T72" fmla="*/ 60 w 115"/>
                <a:gd name="T73" fmla="*/ 54 h 73"/>
                <a:gd name="T74" fmla="*/ 65 w 115"/>
                <a:gd name="T75" fmla="*/ 59 h 73"/>
                <a:gd name="T76" fmla="*/ 71 w 115"/>
                <a:gd name="T77" fmla="*/ 60 h 73"/>
                <a:gd name="T78" fmla="*/ 72 w 115"/>
                <a:gd name="T79" fmla="*/ 70 h 73"/>
                <a:gd name="T80" fmla="*/ 74 w 115"/>
                <a:gd name="T81" fmla="*/ 70 h 73"/>
                <a:gd name="T82" fmla="*/ 80 w 115"/>
                <a:gd name="T83" fmla="*/ 71 h 73"/>
                <a:gd name="T84" fmla="*/ 87 w 115"/>
                <a:gd name="T85" fmla="*/ 69 h 73"/>
                <a:gd name="T86" fmla="*/ 98 w 115"/>
                <a:gd name="T87" fmla="*/ 62 h 73"/>
                <a:gd name="T88" fmla="*/ 103 w 115"/>
                <a:gd name="T89" fmla="*/ 54 h 73"/>
                <a:gd name="T90" fmla="*/ 109 w 115"/>
                <a:gd name="T91" fmla="*/ 50 h 73"/>
                <a:gd name="T92" fmla="*/ 115 w 115"/>
                <a:gd name="T93" fmla="*/ 52 h 73"/>
                <a:gd name="T94" fmla="*/ 114 w 115"/>
                <a:gd name="T95" fmla="*/ 46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15" h="73">
                  <a:moveTo>
                    <a:pt x="114" y="46"/>
                  </a:moveTo>
                  <a:cubicBezTo>
                    <a:pt x="114" y="46"/>
                    <a:pt x="109" y="44"/>
                    <a:pt x="107" y="44"/>
                  </a:cubicBezTo>
                  <a:cubicBezTo>
                    <a:pt x="105" y="44"/>
                    <a:pt x="102" y="40"/>
                    <a:pt x="99" y="38"/>
                  </a:cubicBezTo>
                  <a:cubicBezTo>
                    <a:pt x="96" y="37"/>
                    <a:pt x="91" y="35"/>
                    <a:pt x="90" y="33"/>
                  </a:cubicBezTo>
                  <a:cubicBezTo>
                    <a:pt x="88" y="31"/>
                    <a:pt x="82" y="29"/>
                    <a:pt x="82" y="27"/>
                  </a:cubicBezTo>
                  <a:cubicBezTo>
                    <a:pt x="81" y="25"/>
                    <a:pt x="80" y="23"/>
                    <a:pt x="78" y="20"/>
                  </a:cubicBezTo>
                  <a:cubicBezTo>
                    <a:pt x="76" y="18"/>
                    <a:pt x="76" y="15"/>
                    <a:pt x="75" y="15"/>
                  </a:cubicBezTo>
                  <a:cubicBezTo>
                    <a:pt x="73" y="15"/>
                    <a:pt x="63" y="15"/>
                    <a:pt x="63" y="14"/>
                  </a:cubicBezTo>
                  <a:cubicBezTo>
                    <a:pt x="63" y="12"/>
                    <a:pt x="62" y="6"/>
                    <a:pt x="60" y="5"/>
                  </a:cubicBezTo>
                  <a:cubicBezTo>
                    <a:pt x="58" y="5"/>
                    <a:pt x="55" y="4"/>
                    <a:pt x="54" y="3"/>
                  </a:cubicBezTo>
                  <a:cubicBezTo>
                    <a:pt x="53" y="2"/>
                    <a:pt x="49" y="0"/>
                    <a:pt x="48" y="2"/>
                  </a:cubicBezTo>
                  <a:cubicBezTo>
                    <a:pt x="47" y="3"/>
                    <a:pt x="46" y="3"/>
                    <a:pt x="45" y="3"/>
                  </a:cubicBezTo>
                  <a:cubicBezTo>
                    <a:pt x="44" y="3"/>
                    <a:pt x="44" y="7"/>
                    <a:pt x="42" y="6"/>
                  </a:cubicBezTo>
                  <a:cubicBezTo>
                    <a:pt x="40" y="6"/>
                    <a:pt x="36" y="9"/>
                    <a:pt x="36" y="11"/>
                  </a:cubicBezTo>
                  <a:cubicBezTo>
                    <a:pt x="36" y="12"/>
                    <a:pt x="36" y="15"/>
                    <a:pt x="33" y="14"/>
                  </a:cubicBezTo>
                  <a:cubicBezTo>
                    <a:pt x="32" y="14"/>
                    <a:pt x="30" y="14"/>
                    <a:pt x="28" y="13"/>
                  </a:cubicBezTo>
                  <a:cubicBezTo>
                    <a:pt x="27" y="13"/>
                    <a:pt x="25" y="15"/>
                    <a:pt x="22" y="12"/>
                  </a:cubicBezTo>
                  <a:cubicBezTo>
                    <a:pt x="19" y="8"/>
                    <a:pt x="15" y="4"/>
                    <a:pt x="12" y="4"/>
                  </a:cubicBezTo>
                  <a:cubicBezTo>
                    <a:pt x="10" y="4"/>
                    <a:pt x="2" y="4"/>
                    <a:pt x="4" y="9"/>
                  </a:cubicBezTo>
                  <a:cubicBezTo>
                    <a:pt x="5" y="8"/>
                    <a:pt x="6" y="7"/>
                    <a:pt x="8" y="7"/>
                  </a:cubicBezTo>
                  <a:cubicBezTo>
                    <a:pt x="13" y="8"/>
                    <a:pt x="11" y="14"/>
                    <a:pt x="14" y="14"/>
                  </a:cubicBezTo>
                  <a:cubicBezTo>
                    <a:pt x="17" y="15"/>
                    <a:pt x="21" y="19"/>
                    <a:pt x="18" y="19"/>
                  </a:cubicBezTo>
                  <a:cubicBezTo>
                    <a:pt x="15" y="19"/>
                    <a:pt x="12" y="22"/>
                    <a:pt x="10" y="21"/>
                  </a:cubicBezTo>
                  <a:cubicBezTo>
                    <a:pt x="7" y="20"/>
                    <a:pt x="3" y="18"/>
                    <a:pt x="2" y="21"/>
                  </a:cubicBezTo>
                  <a:cubicBezTo>
                    <a:pt x="1" y="24"/>
                    <a:pt x="0" y="28"/>
                    <a:pt x="4" y="28"/>
                  </a:cubicBezTo>
                  <a:cubicBezTo>
                    <a:pt x="8" y="27"/>
                    <a:pt x="7" y="30"/>
                    <a:pt x="4" y="33"/>
                  </a:cubicBezTo>
                  <a:cubicBezTo>
                    <a:pt x="2" y="35"/>
                    <a:pt x="8" y="32"/>
                    <a:pt x="9" y="34"/>
                  </a:cubicBezTo>
                  <a:cubicBezTo>
                    <a:pt x="9" y="37"/>
                    <a:pt x="12" y="37"/>
                    <a:pt x="11" y="41"/>
                  </a:cubicBezTo>
                  <a:cubicBezTo>
                    <a:pt x="10" y="43"/>
                    <a:pt x="10" y="48"/>
                    <a:pt x="11" y="52"/>
                  </a:cubicBezTo>
                  <a:cubicBezTo>
                    <a:pt x="13" y="52"/>
                    <a:pt x="16" y="51"/>
                    <a:pt x="17" y="50"/>
                  </a:cubicBezTo>
                  <a:cubicBezTo>
                    <a:pt x="18" y="49"/>
                    <a:pt x="22" y="45"/>
                    <a:pt x="24" y="45"/>
                  </a:cubicBezTo>
                  <a:cubicBezTo>
                    <a:pt x="26" y="45"/>
                    <a:pt x="29" y="46"/>
                    <a:pt x="30" y="45"/>
                  </a:cubicBezTo>
                  <a:cubicBezTo>
                    <a:pt x="31" y="43"/>
                    <a:pt x="38" y="43"/>
                    <a:pt x="39" y="45"/>
                  </a:cubicBezTo>
                  <a:cubicBezTo>
                    <a:pt x="41" y="46"/>
                    <a:pt x="44" y="48"/>
                    <a:pt x="45" y="48"/>
                  </a:cubicBezTo>
                  <a:cubicBezTo>
                    <a:pt x="46" y="48"/>
                    <a:pt x="47" y="50"/>
                    <a:pt x="49" y="49"/>
                  </a:cubicBezTo>
                  <a:cubicBezTo>
                    <a:pt x="51" y="49"/>
                    <a:pt x="56" y="50"/>
                    <a:pt x="56" y="52"/>
                  </a:cubicBezTo>
                  <a:cubicBezTo>
                    <a:pt x="56" y="53"/>
                    <a:pt x="58" y="54"/>
                    <a:pt x="60" y="54"/>
                  </a:cubicBezTo>
                  <a:cubicBezTo>
                    <a:pt x="61" y="54"/>
                    <a:pt x="63" y="59"/>
                    <a:pt x="65" y="59"/>
                  </a:cubicBezTo>
                  <a:cubicBezTo>
                    <a:pt x="67" y="59"/>
                    <a:pt x="71" y="59"/>
                    <a:pt x="71" y="60"/>
                  </a:cubicBezTo>
                  <a:cubicBezTo>
                    <a:pt x="71" y="61"/>
                    <a:pt x="71" y="67"/>
                    <a:pt x="72" y="70"/>
                  </a:cubicBezTo>
                  <a:cubicBezTo>
                    <a:pt x="73" y="69"/>
                    <a:pt x="73" y="69"/>
                    <a:pt x="74" y="70"/>
                  </a:cubicBezTo>
                  <a:cubicBezTo>
                    <a:pt x="75" y="70"/>
                    <a:pt x="79" y="69"/>
                    <a:pt x="80" y="71"/>
                  </a:cubicBezTo>
                  <a:cubicBezTo>
                    <a:pt x="80" y="73"/>
                    <a:pt x="87" y="72"/>
                    <a:pt x="87" y="69"/>
                  </a:cubicBezTo>
                  <a:cubicBezTo>
                    <a:pt x="86" y="65"/>
                    <a:pt x="97" y="65"/>
                    <a:pt x="98" y="62"/>
                  </a:cubicBezTo>
                  <a:cubicBezTo>
                    <a:pt x="99" y="59"/>
                    <a:pt x="100" y="53"/>
                    <a:pt x="103" y="54"/>
                  </a:cubicBezTo>
                  <a:cubicBezTo>
                    <a:pt x="105" y="55"/>
                    <a:pt x="107" y="50"/>
                    <a:pt x="109" y="50"/>
                  </a:cubicBezTo>
                  <a:cubicBezTo>
                    <a:pt x="111" y="50"/>
                    <a:pt x="113" y="52"/>
                    <a:pt x="115" y="52"/>
                  </a:cubicBezTo>
                  <a:lnTo>
                    <a:pt x="114" y="46"/>
                  </a:lnTo>
                  <a:close/>
                </a:path>
              </a:pathLst>
            </a:custGeom>
            <a:grpFill/>
            <a:ln w="9525" cap="flat">
              <a:solidFill>
                <a:schemeClr val="bg1">
                  <a:lumMod val="85000"/>
                </a:schemeClr>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2400" dirty="0"/>
            </a:p>
          </p:txBody>
        </p:sp>
        <p:sp>
          <p:nvSpPr>
            <p:cNvPr id="189" name="Freeform 160">
              <a:extLst>
                <a:ext uri="{FF2B5EF4-FFF2-40B4-BE49-F238E27FC236}">
                  <a16:creationId xmlns:a16="http://schemas.microsoft.com/office/drawing/2014/main" id="{9CFA6BDC-3ADB-44C4-8868-7926BF665CA0}"/>
                </a:ext>
              </a:extLst>
            </p:cNvPr>
            <p:cNvSpPr>
              <a:spLocks/>
            </p:cNvSpPr>
            <p:nvPr/>
          </p:nvSpPr>
          <p:spPr bwMode="auto">
            <a:xfrm>
              <a:off x="5233988" y="2235200"/>
              <a:ext cx="398463" cy="336550"/>
            </a:xfrm>
            <a:custGeom>
              <a:avLst/>
              <a:gdLst>
                <a:gd name="T0" fmla="*/ 155 w 159"/>
                <a:gd name="T1" fmla="*/ 116 h 134"/>
                <a:gd name="T2" fmla="*/ 151 w 159"/>
                <a:gd name="T3" fmla="*/ 107 h 134"/>
                <a:gd name="T4" fmla="*/ 143 w 159"/>
                <a:gd name="T5" fmla="*/ 100 h 134"/>
                <a:gd name="T6" fmla="*/ 137 w 159"/>
                <a:gd name="T7" fmla="*/ 93 h 134"/>
                <a:gd name="T8" fmla="*/ 145 w 159"/>
                <a:gd name="T9" fmla="*/ 82 h 134"/>
                <a:gd name="T10" fmla="*/ 138 w 159"/>
                <a:gd name="T11" fmla="*/ 77 h 134"/>
                <a:gd name="T12" fmla="*/ 136 w 159"/>
                <a:gd name="T13" fmla="*/ 68 h 134"/>
                <a:gd name="T14" fmla="*/ 136 w 159"/>
                <a:gd name="T15" fmla="*/ 60 h 134"/>
                <a:gd name="T16" fmla="*/ 137 w 159"/>
                <a:gd name="T17" fmla="*/ 53 h 134"/>
                <a:gd name="T18" fmla="*/ 140 w 159"/>
                <a:gd name="T19" fmla="*/ 46 h 134"/>
                <a:gd name="T20" fmla="*/ 142 w 159"/>
                <a:gd name="T21" fmla="*/ 43 h 134"/>
                <a:gd name="T22" fmla="*/ 141 w 159"/>
                <a:gd name="T23" fmla="*/ 33 h 134"/>
                <a:gd name="T24" fmla="*/ 135 w 159"/>
                <a:gd name="T25" fmla="*/ 32 h 134"/>
                <a:gd name="T26" fmla="*/ 130 w 159"/>
                <a:gd name="T27" fmla="*/ 27 h 134"/>
                <a:gd name="T28" fmla="*/ 126 w 159"/>
                <a:gd name="T29" fmla="*/ 25 h 134"/>
                <a:gd name="T30" fmla="*/ 119 w 159"/>
                <a:gd name="T31" fmla="*/ 22 h 134"/>
                <a:gd name="T32" fmla="*/ 115 w 159"/>
                <a:gd name="T33" fmla="*/ 21 h 134"/>
                <a:gd name="T34" fmla="*/ 109 w 159"/>
                <a:gd name="T35" fmla="*/ 18 h 134"/>
                <a:gd name="T36" fmla="*/ 100 w 159"/>
                <a:gd name="T37" fmla="*/ 18 h 134"/>
                <a:gd name="T38" fmla="*/ 94 w 159"/>
                <a:gd name="T39" fmla="*/ 18 h 134"/>
                <a:gd name="T40" fmla="*/ 87 w 159"/>
                <a:gd name="T41" fmla="*/ 23 h 134"/>
                <a:gd name="T42" fmla="*/ 81 w 159"/>
                <a:gd name="T43" fmla="*/ 25 h 134"/>
                <a:gd name="T44" fmla="*/ 80 w 159"/>
                <a:gd name="T45" fmla="*/ 29 h 134"/>
                <a:gd name="T46" fmla="*/ 63 w 159"/>
                <a:gd name="T47" fmla="*/ 33 h 134"/>
                <a:gd name="T48" fmla="*/ 48 w 159"/>
                <a:gd name="T49" fmla="*/ 24 h 134"/>
                <a:gd name="T50" fmla="*/ 38 w 159"/>
                <a:gd name="T51" fmla="*/ 14 h 134"/>
                <a:gd name="T52" fmla="*/ 33 w 159"/>
                <a:gd name="T53" fmla="*/ 10 h 134"/>
                <a:gd name="T54" fmla="*/ 31 w 159"/>
                <a:gd name="T55" fmla="*/ 3 h 134"/>
                <a:gd name="T56" fmla="*/ 15 w 159"/>
                <a:gd name="T57" fmla="*/ 10 h 134"/>
                <a:gd name="T58" fmla="*/ 10 w 159"/>
                <a:gd name="T59" fmla="*/ 7 h 134"/>
                <a:gd name="T60" fmla="*/ 5 w 159"/>
                <a:gd name="T61" fmla="*/ 1 h 134"/>
                <a:gd name="T62" fmla="*/ 2 w 159"/>
                <a:gd name="T63" fmla="*/ 5 h 134"/>
                <a:gd name="T64" fmla="*/ 2 w 159"/>
                <a:gd name="T65" fmla="*/ 11 h 134"/>
                <a:gd name="T66" fmla="*/ 2 w 159"/>
                <a:gd name="T67" fmla="*/ 20 h 134"/>
                <a:gd name="T68" fmla="*/ 6 w 159"/>
                <a:gd name="T69" fmla="*/ 26 h 134"/>
                <a:gd name="T70" fmla="*/ 9 w 159"/>
                <a:gd name="T71" fmla="*/ 33 h 134"/>
                <a:gd name="T72" fmla="*/ 13 w 159"/>
                <a:gd name="T73" fmla="*/ 37 h 134"/>
                <a:gd name="T74" fmla="*/ 17 w 159"/>
                <a:gd name="T75" fmla="*/ 40 h 134"/>
                <a:gd name="T76" fmla="*/ 16 w 159"/>
                <a:gd name="T77" fmla="*/ 45 h 134"/>
                <a:gd name="T78" fmla="*/ 12 w 159"/>
                <a:gd name="T79" fmla="*/ 51 h 134"/>
                <a:gd name="T80" fmla="*/ 13 w 159"/>
                <a:gd name="T81" fmla="*/ 59 h 134"/>
                <a:gd name="T82" fmla="*/ 17 w 159"/>
                <a:gd name="T83" fmla="*/ 63 h 134"/>
                <a:gd name="T84" fmla="*/ 26 w 159"/>
                <a:gd name="T85" fmla="*/ 69 h 134"/>
                <a:gd name="T86" fmla="*/ 30 w 159"/>
                <a:gd name="T87" fmla="*/ 74 h 134"/>
                <a:gd name="T88" fmla="*/ 29 w 159"/>
                <a:gd name="T89" fmla="*/ 79 h 134"/>
                <a:gd name="T90" fmla="*/ 32 w 159"/>
                <a:gd name="T91" fmla="*/ 85 h 134"/>
                <a:gd name="T92" fmla="*/ 37 w 159"/>
                <a:gd name="T93" fmla="*/ 91 h 134"/>
                <a:gd name="T94" fmla="*/ 39 w 159"/>
                <a:gd name="T95" fmla="*/ 91 h 134"/>
                <a:gd name="T96" fmla="*/ 42 w 159"/>
                <a:gd name="T97" fmla="*/ 90 h 134"/>
                <a:gd name="T98" fmla="*/ 48 w 159"/>
                <a:gd name="T99" fmla="*/ 90 h 134"/>
                <a:gd name="T100" fmla="*/ 56 w 159"/>
                <a:gd name="T101" fmla="*/ 102 h 134"/>
                <a:gd name="T102" fmla="*/ 61 w 159"/>
                <a:gd name="T103" fmla="*/ 110 h 134"/>
                <a:gd name="T104" fmla="*/ 70 w 159"/>
                <a:gd name="T105" fmla="*/ 114 h 134"/>
                <a:gd name="T106" fmla="*/ 89 w 159"/>
                <a:gd name="T107" fmla="*/ 121 h 134"/>
                <a:gd name="T108" fmla="*/ 102 w 159"/>
                <a:gd name="T109" fmla="*/ 118 h 134"/>
                <a:gd name="T110" fmla="*/ 108 w 159"/>
                <a:gd name="T111" fmla="*/ 128 h 134"/>
                <a:gd name="T112" fmla="*/ 136 w 159"/>
                <a:gd name="T113" fmla="*/ 134 h 134"/>
                <a:gd name="T114" fmla="*/ 144 w 159"/>
                <a:gd name="T115" fmla="*/ 134 h 134"/>
                <a:gd name="T116" fmla="*/ 144 w 159"/>
                <a:gd name="T117" fmla="*/ 132 h 134"/>
                <a:gd name="T118" fmla="*/ 149 w 159"/>
                <a:gd name="T119" fmla="*/ 124 h 134"/>
                <a:gd name="T120" fmla="*/ 157 w 159"/>
                <a:gd name="T121" fmla="*/ 122 h 134"/>
                <a:gd name="T122" fmla="*/ 155 w 159"/>
                <a:gd name="T123" fmla="*/ 116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9" h="134">
                  <a:moveTo>
                    <a:pt x="155" y="116"/>
                  </a:moveTo>
                  <a:cubicBezTo>
                    <a:pt x="153" y="115"/>
                    <a:pt x="155" y="109"/>
                    <a:pt x="151" y="107"/>
                  </a:cubicBezTo>
                  <a:cubicBezTo>
                    <a:pt x="147" y="105"/>
                    <a:pt x="144" y="103"/>
                    <a:pt x="143" y="100"/>
                  </a:cubicBezTo>
                  <a:cubicBezTo>
                    <a:pt x="142" y="98"/>
                    <a:pt x="137" y="95"/>
                    <a:pt x="137" y="93"/>
                  </a:cubicBezTo>
                  <a:cubicBezTo>
                    <a:pt x="138" y="91"/>
                    <a:pt x="147" y="85"/>
                    <a:pt x="145" y="82"/>
                  </a:cubicBezTo>
                  <a:cubicBezTo>
                    <a:pt x="144" y="78"/>
                    <a:pt x="138" y="79"/>
                    <a:pt x="138" y="77"/>
                  </a:cubicBezTo>
                  <a:cubicBezTo>
                    <a:pt x="137" y="76"/>
                    <a:pt x="138" y="72"/>
                    <a:pt x="136" y="68"/>
                  </a:cubicBezTo>
                  <a:cubicBezTo>
                    <a:pt x="135" y="65"/>
                    <a:pt x="138" y="62"/>
                    <a:pt x="136" y="60"/>
                  </a:cubicBezTo>
                  <a:cubicBezTo>
                    <a:pt x="135" y="58"/>
                    <a:pt x="137" y="54"/>
                    <a:pt x="137" y="53"/>
                  </a:cubicBezTo>
                  <a:cubicBezTo>
                    <a:pt x="138" y="51"/>
                    <a:pt x="141" y="50"/>
                    <a:pt x="140" y="46"/>
                  </a:cubicBezTo>
                  <a:cubicBezTo>
                    <a:pt x="140" y="44"/>
                    <a:pt x="141" y="43"/>
                    <a:pt x="142" y="43"/>
                  </a:cubicBezTo>
                  <a:cubicBezTo>
                    <a:pt x="141" y="40"/>
                    <a:pt x="141" y="34"/>
                    <a:pt x="141" y="33"/>
                  </a:cubicBezTo>
                  <a:cubicBezTo>
                    <a:pt x="141" y="32"/>
                    <a:pt x="137" y="32"/>
                    <a:pt x="135" y="32"/>
                  </a:cubicBezTo>
                  <a:cubicBezTo>
                    <a:pt x="133" y="32"/>
                    <a:pt x="131" y="27"/>
                    <a:pt x="130" y="27"/>
                  </a:cubicBezTo>
                  <a:cubicBezTo>
                    <a:pt x="128" y="27"/>
                    <a:pt x="126" y="26"/>
                    <a:pt x="126" y="25"/>
                  </a:cubicBezTo>
                  <a:cubicBezTo>
                    <a:pt x="126" y="23"/>
                    <a:pt x="121" y="22"/>
                    <a:pt x="119" y="22"/>
                  </a:cubicBezTo>
                  <a:cubicBezTo>
                    <a:pt x="117" y="23"/>
                    <a:pt x="116" y="21"/>
                    <a:pt x="115" y="21"/>
                  </a:cubicBezTo>
                  <a:cubicBezTo>
                    <a:pt x="114" y="21"/>
                    <a:pt x="111" y="19"/>
                    <a:pt x="109" y="18"/>
                  </a:cubicBezTo>
                  <a:cubicBezTo>
                    <a:pt x="108" y="16"/>
                    <a:pt x="101" y="16"/>
                    <a:pt x="100" y="18"/>
                  </a:cubicBezTo>
                  <a:cubicBezTo>
                    <a:pt x="99" y="19"/>
                    <a:pt x="96" y="18"/>
                    <a:pt x="94" y="18"/>
                  </a:cubicBezTo>
                  <a:cubicBezTo>
                    <a:pt x="92" y="18"/>
                    <a:pt x="88" y="22"/>
                    <a:pt x="87" y="23"/>
                  </a:cubicBezTo>
                  <a:cubicBezTo>
                    <a:pt x="86" y="24"/>
                    <a:pt x="83" y="25"/>
                    <a:pt x="81" y="25"/>
                  </a:cubicBezTo>
                  <a:cubicBezTo>
                    <a:pt x="81" y="27"/>
                    <a:pt x="81" y="28"/>
                    <a:pt x="80" y="29"/>
                  </a:cubicBezTo>
                  <a:cubicBezTo>
                    <a:pt x="79" y="31"/>
                    <a:pt x="70" y="32"/>
                    <a:pt x="63" y="33"/>
                  </a:cubicBezTo>
                  <a:cubicBezTo>
                    <a:pt x="56" y="33"/>
                    <a:pt x="56" y="24"/>
                    <a:pt x="48" y="24"/>
                  </a:cubicBezTo>
                  <a:cubicBezTo>
                    <a:pt x="43" y="24"/>
                    <a:pt x="39" y="19"/>
                    <a:pt x="38" y="14"/>
                  </a:cubicBezTo>
                  <a:cubicBezTo>
                    <a:pt x="35" y="13"/>
                    <a:pt x="32" y="11"/>
                    <a:pt x="33" y="10"/>
                  </a:cubicBezTo>
                  <a:cubicBezTo>
                    <a:pt x="33" y="9"/>
                    <a:pt x="35" y="1"/>
                    <a:pt x="31" y="3"/>
                  </a:cubicBezTo>
                  <a:cubicBezTo>
                    <a:pt x="27" y="5"/>
                    <a:pt x="22" y="11"/>
                    <a:pt x="15" y="10"/>
                  </a:cubicBezTo>
                  <a:cubicBezTo>
                    <a:pt x="8" y="9"/>
                    <a:pt x="13" y="8"/>
                    <a:pt x="10" y="7"/>
                  </a:cubicBezTo>
                  <a:cubicBezTo>
                    <a:pt x="6" y="5"/>
                    <a:pt x="8" y="1"/>
                    <a:pt x="5" y="1"/>
                  </a:cubicBezTo>
                  <a:cubicBezTo>
                    <a:pt x="1" y="0"/>
                    <a:pt x="4" y="5"/>
                    <a:pt x="2" y="5"/>
                  </a:cubicBezTo>
                  <a:cubicBezTo>
                    <a:pt x="0" y="5"/>
                    <a:pt x="2" y="10"/>
                    <a:pt x="2" y="11"/>
                  </a:cubicBezTo>
                  <a:cubicBezTo>
                    <a:pt x="3" y="13"/>
                    <a:pt x="1" y="20"/>
                    <a:pt x="2" y="20"/>
                  </a:cubicBezTo>
                  <a:cubicBezTo>
                    <a:pt x="4" y="20"/>
                    <a:pt x="6" y="25"/>
                    <a:pt x="6" y="26"/>
                  </a:cubicBezTo>
                  <a:cubicBezTo>
                    <a:pt x="6" y="27"/>
                    <a:pt x="9" y="31"/>
                    <a:pt x="9" y="33"/>
                  </a:cubicBezTo>
                  <a:cubicBezTo>
                    <a:pt x="9" y="35"/>
                    <a:pt x="12" y="37"/>
                    <a:pt x="13" y="37"/>
                  </a:cubicBezTo>
                  <a:cubicBezTo>
                    <a:pt x="15" y="37"/>
                    <a:pt x="17" y="38"/>
                    <a:pt x="17" y="40"/>
                  </a:cubicBezTo>
                  <a:cubicBezTo>
                    <a:pt x="16" y="42"/>
                    <a:pt x="17" y="45"/>
                    <a:pt x="16" y="45"/>
                  </a:cubicBezTo>
                  <a:cubicBezTo>
                    <a:pt x="14" y="45"/>
                    <a:pt x="14" y="51"/>
                    <a:pt x="12" y="51"/>
                  </a:cubicBezTo>
                  <a:cubicBezTo>
                    <a:pt x="11" y="52"/>
                    <a:pt x="12" y="58"/>
                    <a:pt x="13" y="59"/>
                  </a:cubicBezTo>
                  <a:cubicBezTo>
                    <a:pt x="15" y="59"/>
                    <a:pt x="17" y="61"/>
                    <a:pt x="17" y="63"/>
                  </a:cubicBezTo>
                  <a:cubicBezTo>
                    <a:pt x="17" y="65"/>
                    <a:pt x="24" y="69"/>
                    <a:pt x="26" y="69"/>
                  </a:cubicBezTo>
                  <a:cubicBezTo>
                    <a:pt x="28" y="70"/>
                    <a:pt x="29" y="73"/>
                    <a:pt x="30" y="74"/>
                  </a:cubicBezTo>
                  <a:cubicBezTo>
                    <a:pt x="31" y="75"/>
                    <a:pt x="29" y="78"/>
                    <a:pt x="29" y="79"/>
                  </a:cubicBezTo>
                  <a:cubicBezTo>
                    <a:pt x="30" y="81"/>
                    <a:pt x="32" y="82"/>
                    <a:pt x="32" y="85"/>
                  </a:cubicBezTo>
                  <a:cubicBezTo>
                    <a:pt x="32" y="86"/>
                    <a:pt x="34" y="89"/>
                    <a:pt x="37" y="91"/>
                  </a:cubicBezTo>
                  <a:cubicBezTo>
                    <a:pt x="37" y="91"/>
                    <a:pt x="38" y="91"/>
                    <a:pt x="39" y="91"/>
                  </a:cubicBezTo>
                  <a:cubicBezTo>
                    <a:pt x="41" y="91"/>
                    <a:pt x="41" y="88"/>
                    <a:pt x="42" y="90"/>
                  </a:cubicBezTo>
                  <a:cubicBezTo>
                    <a:pt x="44" y="91"/>
                    <a:pt x="46" y="90"/>
                    <a:pt x="48" y="90"/>
                  </a:cubicBezTo>
                  <a:cubicBezTo>
                    <a:pt x="50" y="89"/>
                    <a:pt x="54" y="98"/>
                    <a:pt x="56" y="102"/>
                  </a:cubicBezTo>
                  <a:cubicBezTo>
                    <a:pt x="58" y="106"/>
                    <a:pt x="58" y="108"/>
                    <a:pt x="61" y="110"/>
                  </a:cubicBezTo>
                  <a:cubicBezTo>
                    <a:pt x="63" y="111"/>
                    <a:pt x="67" y="110"/>
                    <a:pt x="70" y="114"/>
                  </a:cubicBezTo>
                  <a:cubicBezTo>
                    <a:pt x="74" y="118"/>
                    <a:pt x="84" y="121"/>
                    <a:pt x="89" y="121"/>
                  </a:cubicBezTo>
                  <a:cubicBezTo>
                    <a:pt x="93" y="122"/>
                    <a:pt x="96" y="117"/>
                    <a:pt x="102" y="118"/>
                  </a:cubicBezTo>
                  <a:cubicBezTo>
                    <a:pt x="107" y="119"/>
                    <a:pt x="106" y="126"/>
                    <a:pt x="108" y="128"/>
                  </a:cubicBezTo>
                  <a:cubicBezTo>
                    <a:pt x="110" y="131"/>
                    <a:pt x="132" y="133"/>
                    <a:pt x="136" y="134"/>
                  </a:cubicBezTo>
                  <a:cubicBezTo>
                    <a:pt x="137" y="134"/>
                    <a:pt x="141" y="134"/>
                    <a:pt x="144" y="134"/>
                  </a:cubicBezTo>
                  <a:cubicBezTo>
                    <a:pt x="144" y="134"/>
                    <a:pt x="144" y="133"/>
                    <a:pt x="144" y="132"/>
                  </a:cubicBezTo>
                  <a:cubicBezTo>
                    <a:pt x="144" y="129"/>
                    <a:pt x="147" y="125"/>
                    <a:pt x="149" y="124"/>
                  </a:cubicBezTo>
                  <a:cubicBezTo>
                    <a:pt x="152" y="123"/>
                    <a:pt x="154" y="122"/>
                    <a:pt x="157" y="122"/>
                  </a:cubicBezTo>
                  <a:cubicBezTo>
                    <a:pt x="159" y="122"/>
                    <a:pt x="157" y="117"/>
                    <a:pt x="155" y="116"/>
                  </a:cubicBezTo>
                  <a:close/>
                </a:path>
              </a:pathLst>
            </a:custGeom>
            <a:grpFill/>
            <a:ln w="9525" cap="flat">
              <a:solidFill>
                <a:schemeClr val="bg1">
                  <a:lumMod val="85000"/>
                </a:schemeClr>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2400" dirty="0"/>
            </a:p>
          </p:txBody>
        </p:sp>
        <p:sp>
          <p:nvSpPr>
            <p:cNvPr id="190" name="Freeform 161">
              <a:extLst>
                <a:ext uri="{FF2B5EF4-FFF2-40B4-BE49-F238E27FC236}">
                  <a16:creationId xmlns:a16="http://schemas.microsoft.com/office/drawing/2014/main" id="{C1F0FD5F-C175-4404-8FF7-190B5A636201}"/>
                </a:ext>
              </a:extLst>
            </p:cNvPr>
            <p:cNvSpPr>
              <a:spLocks noEditPoints="1"/>
            </p:cNvSpPr>
            <p:nvPr/>
          </p:nvSpPr>
          <p:spPr bwMode="auto">
            <a:xfrm>
              <a:off x="5286376" y="1833563"/>
              <a:ext cx="822325" cy="388938"/>
            </a:xfrm>
            <a:custGeom>
              <a:avLst/>
              <a:gdLst>
                <a:gd name="T0" fmla="*/ 316 w 327"/>
                <a:gd name="T1" fmla="*/ 64 h 154"/>
                <a:gd name="T2" fmla="*/ 305 w 327"/>
                <a:gd name="T3" fmla="*/ 53 h 154"/>
                <a:gd name="T4" fmla="*/ 284 w 327"/>
                <a:gd name="T5" fmla="*/ 50 h 154"/>
                <a:gd name="T6" fmla="*/ 265 w 327"/>
                <a:gd name="T7" fmla="*/ 36 h 154"/>
                <a:gd name="T8" fmla="*/ 243 w 327"/>
                <a:gd name="T9" fmla="*/ 12 h 154"/>
                <a:gd name="T10" fmla="*/ 220 w 327"/>
                <a:gd name="T11" fmla="*/ 21 h 154"/>
                <a:gd name="T12" fmla="*/ 215 w 327"/>
                <a:gd name="T13" fmla="*/ 15 h 154"/>
                <a:gd name="T14" fmla="*/ 203 w 327"/>
                <a:gd name="T15" fmla="*/ 14 h 154"/>
                <a:gd name="T16" fmla="*/ 197 w 327"/>
                <a:gd name="T17" fmla="*/ 2 h 154"/>
                <a:gd name="T18" fmla="*/ 169 w 327"/>
                <a:gd name="T19" fmla="*/ 7 h 154"/>
                <a:gd name="T20" fmla="*/ 137 w 327"/>
                <a:gd name="T21" fmla="*/ 14 h 154"/>
                <a:gd name="T22" fmla="*/ 121 w 327"/>
                <a:gd name="T23" fmla="*/ 22 h 154"/>
                <a:gd name="T24" fmla="*/ 118 w 327"/>
                <a:gd name="T25" fmla="*/ 33 h 154"/>
                <a:gd name="T26" fmla="*/ 121 w 327"/>
                <a:gd name="T27" fmla="*/ 43 h 154"/>
                <a:gd name="T28" fmla="*/ 112 w 327"/>
                <a:gd name="T29" fmla="*/ 49 h 154"/>
                <a:gd name="T30" fmla="*/ 100 w 327"/>
                <a:gd name="T31" fmla="*/ 48 h 154"/>
                <a:gd name="T32" fmla="*/ 80 w 327"/>
                <a:gd name="T33" fmla="*/ 50 h 154"/>
                <a:gd name="T34" fmla="*/ 65 w 327"/>
                <a:gd name="T35" fmla="*/ 50 h 154"/>
                <a:gd name="T36" fmla="*/ 44 w 327"/>
                <a:gd name="T37" fmla="*/ 41 h 154"/>
                <a:gd name="T38" fmla="*/ 25 w 327"/>
                <a:gd name="T39" fmla="*/ 47 h 154"/>
                <a:gd name="T40" fmla="*/ 18 w 327"/>
                <a:gd name="T41" fmla="*/ 60 h 154"/>
                <a:gd name="T42" fmla="*/ 2 w 327"/>
                <a:gd name="T43" fmla="*/ 63 h 154"/>
                <a:gd name="T44" fmla="*/ 0 w 327"/>
                <a:gd name="T45" fmla="*/ 74 h 154"/>
                <a:gd name="T46" fmla="*/ 12 w 327"/>
                <a:gd name="T47" fmla="*/ 81 h 154"/>
                <a:gd name="T48" fmla="*/ 20 w 327"/>
                <a:gd name="T49" fmla="*/ 95 h 154"/>
                <a:gd name="T50" fmla="*/ 41 w 327"/>
                <a:gd name="T51" fmla="*/ 90 h 154"/>
                <a:gd name="T52" fmla="*/ 46 w 327"/>
                <a:gd name="T53" fmla="*/ 107 h 154"/>
                <a:gd name="T54" fmla="*/ 31 w 327"/>
                <a:gd name="T55" fmla="*/ 117 h 154"/>
                <a:gd name="T56" fmla="*/ 46 w 327"/>
                <a:gd name="T57" fmla="*/ 132 h 154"/>
                <a:gd name="T58" fmla="*/ 53 w 327"/>
                <a:gd name="T59" fmla="*/ 141 h 154"/>
                <a:gd name="T60" fmla="*/ 77 w 327"/>
                <a:gd name="T61" fmla="*/ 145 h 154"/>
                <a:gd name="T62" fmla="*/ 99 w 327"/>
                <a:gd name="T63" fmla="*/ 103 h 154"/>
                <a:gd name="T64" fmla="*/ 111 w 327"/>
                <a:gd name="T65" fmla="*/ 104 h 154"/>
                <a:gd name="T66" fmla="*/ 136 w 327"/>
                <a:gd name="T67" fmla="*/ 124 h 154"/>
                <a:gd name="T68" fmla="*/ 160 w 327"/>
                <a:gd name="T69" fmla="*/ 137 h 154"/>
                <a:gd name="T70" fmla="*/ 178 w 327"/>
                <a:gd name="T71" fmla="*/ 151 h 154"/>
                <a:gd name="T72" fmla="*/ 195 w 327"/>
                <a:gd name="T73" fmla="*/ 143 h 154"/>
                <a:gd name="T74" fmla="*/ 213 w 327"/>
                <a:gd name="T75" fmla="*/ 133 h 154"/>
                <a:gd name="T76" fmla="*/ 239 w 327"/>
                <a:gd name="T77" fmla="*/ 132 h 154"/>
                <a:gd name="T78" fmla="*/ 274 w 327"/>
                <a:gd name="T79" fmla="*/ 138 h 154"/>
                <a:gd name="T80" fmla="*/ 275 w 327"/>
                <a:gd name="T81" fmla="*/ 119 h 154"/>
                <a:gd name="T82" fmla="*/ 286 w 327"/>
                <a:gd name="T83" fmla="*/ 108 h 154"/>
                <a:gd name="T84" fmla="*/ 296 w 327"/>
                <a:gd name="T85" fmla="*/ 90 h 154"/>
                <a:gd name="T86" fmla="*/ 317 w 327"/>
                <a:gd name="T87" fmla="*/ 88 h 154"/>
                <a:gd name="T88" fmla="*/ 324 w 327"/>
                <a:gd name="T89" fmla="*/ 71 h 154"/>
                <a:gd name="T90" fmla="*/ 122 w 327"/>
                <a:gd name="T91" fmla="*/ 98 h 154"/>
                <a:gd name="T92" fmla="*/ 257 w 327"/>
                <a:gd name="T93" fmla="*/ 97 h 154"/>
                <a:gd name="T94" fmla="*/ 224 w 327"/>
                <a:gd name="T95" fmla="*/ 97 h 154"/>
                <a:gd name="T96" fmla="*/ 257 w 327"/>
                <a:gd name="T97" fmla="*/ 97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27" h="154">
                  <a:moveTo>
                    <a:pt x="325" y="63"/>
                  </a:moveTo>
                  <a:cubicBezTo>
                    <a:pt x="325" y="61"/>
                    <a:pt x="324" y="62"/>
                    <a:pt x="323" y="63"/>
                  </a:cubicBezTo>
                  <a:cubicBezTo>
                    <a:pt x="321" y="63"/>
                    <a:pt x="318" y="64"/>
                    <a:pt x="316" y="64"/>
                  </a:cubicBezTo>
                  <a:cubicBezTo>
                    <a:pt x="315" y="64"/>
                    <a:pt x="312" y="62"/>
                    <a:pt x="312" y="60"/>
                  </a:cubicBezTo>
                  <a:cubicBezTo>
                    <a:pt x="312" y="59"/>
                    <a:pt x="312" y="57"/>
                    <a:pt x="310" y="57"/>
                  </a:cubicBezTo>
                  <a:cubicBezTo>
                    <a:pt x="309" y="57"/>
                    <a:pt x="307" y="57"/>
                    <a:pt x="305" y="53"/>
                  </a:cubicBezTo>
                  <a:cubicBezTo>
                    <a:pt x="304" y="50"/>
                    <a:pt x="302" y="50"/>
                    <a:pt x="300" y="49"/>
                  </a:cubicBezTo>
                  <a:cubicBezTo>
                    <a:pt x="299" y="48"/>
                    <a:pt x="294" y="51"/>
                    <a:pt x="292" y="51"/>
                  </a:cubicBezTo>
                  <a:cubicBezTo>
                    <a:pt x="290" y="52"/>
                    <a:pt x="287" y="51"/>
                    <a:pt x="284" y="50"/>
                  </a:cubicBezTo>
                  <a:cubicBezTo>
                    <a:pt x="282" y="50"/>
                    <a:pt x="280" y="45"/>
                    <a:pt x="278" y="46"/>
                  </a:cubicBezTo>
                  <a:cubicBezTo>
                    <a:pt x="276" y="46"/>
                    <a:pt x="275" y="51"/>
                    <a:pt x="273" y="51"/>
                  </a:cubicBezTo>
                  <a:cubicBezTo>
                    <a:pt x="272" y="51"/>
                    <a:pt x="268" y="41"/>
                    <a:pt x="265" y="36"/>
                  </a:cubicBezTo>
                  <a:cubicBezTo>
                    <a:pt x="262" y="31"/>
                    <a:pt x="256" y="21"/>
                    <a:pt x="250" y="19"/>
                  </a:cubicBezTo>
                  <a:cubicBezTo>
                    <a:pt x="245" y="17"/>
                    <a:pt x="247" y="14"/>
                    <a:pt x="248" y="13"/>
                  </a:cubicBezTo>
                  <a:cubicBezTo>
                    <a:pt x="249" y="11"/>
                    <a:pt x="245" y="11"/>
                    <a:pt x="243" y="12"/>
                  </a:cubicBezTo>
                  <a:cubicBezTo>
                    <a:pt x="240" y="13"/>
                    <a:pt x="238" y="16"/>
                    <a:pt x="235" y="16"/>
                  </a:cubicBezTo>
                  <a:cubicBezTo>
                    <a:pt x="233" y="17"/>
                    <a:pt x="229" y="21"/>
                    <a:pt x="227" y="20"/>
                  </a:cubicBezTo>
                  <a:cubicBezTo>
                    <a:pt x="224" y="19"/>
                    <a:pt x="223" y="23"/>
                    <a:pt x="220" y="21"/>
                  </a:cubicBezTo>
                  <a:cubicBezTo>
                    <a:pt x="218" y="19"/>
                    <a:pt x="223" y="18"/>
                    <a:pt x="223" y="16"/>
                  </a:cubicBezTo>
                  <a:cubicBezTo>
                    <a:pt x="223" y="14"/>
                    <a:pt x="220" y="17"/>
                    <a:pt x="219" y="16"/>
                  </a:cubicBezTo>
                  <a:cubicBezTo>
                    <a:pt x="218" y="15"/>
                    <a:pt x="215" y="13"/>
                    <a:pt x="215" y="15"/>
                  </a:cubicBezTo>
                  <a:cubicBezTo>
                    <a:pt x="215" y="17"/>
                    <a:pt x="213" y="16"/>
                    <a:pt x="213" y="15"/>
                  </a:cubicBezTo>
                  <a:cubicBezTo>
                    <a:pt x="213" y="13"/>
                    <a:pt x="211" y="11"/>
                    <a:pt x="210" y="13"/>
                  </a:cubicBezTo>
                  <a:cubicBezTo>
                    <a:pt x="209" y="14"/>
                    <a:pt x="204" y="15"/>
                    <a:pt x="203" y="14"/>
                  </a:cubicBezTo>
                  <a:cubicBezTo>
                    <a:pt x="202" y="13"/>
                    <a:pt x="203" y="12"/>
                    <a:pt x="204" y="10"/>
                  </a:cubicBezTo>
                  <a:cubicBezTo>
                    <a:pt x="204" y="9"/>
                    <a:pt x="202" y="7"/>
                    <a:pt x="202" y="5"/>
                  </a:cubicBezTo>
                  <a:cubicBezTo>
                    <a:pt x="202" y="3"/>
                    <a:pt x="199" y="1"/>
                    <a:pt x="197" y="2"/>
                  </a:cubicBezTo>
                  <a:cubicBezTo>
                    <a:pt x="195" y="2"/>
                    <a:pt x="193" y="2"/>
                    <a:pt x="191" y="1"/>
                  </a:cubicBezTo>
                  <a:cubicBezTo>
                    <a:pt x="189" y="0"/>
                    <a:pt x="181" y="1"/>
                    <a:pt x="181" y="3"/>
                  </a:cubicBezTo>
                  <a:cubicBezTo>
                    <a:pt x="180" y="5"/>
                    <a:pt x="171" y="6"/>
                    <a:pt x="169" y="7"/>
                  </a:cubicBezTo>
                  <a:cubicBezTo>
                    <a:pt x="167" y="8"/>
                    <a:pt x="160" y="9"/>
                    <a:pt x="158" y="9"/>
                  </a:cubicBezTo>
                  <a:cubicBezTo>
                    <a:pt x="155" y="9"/>
                    <a:pt x="153" y="12"/>
                    <a:pt x="149" y="12"/>
                  </a:cubicBezTo>
                  <a:cubicBezTo>
                    <a:pt x="146" y="12"/>
                    <a:pt x="140" y="12"/>
                    <a:pt x="137" y="14"/>
                  </a:cubicBezTo>
                  <a:cubicBezTo>
                    <a:pt x="134" y="16"/>
                    <a:pt x="130" y="14"/>
                    <a:pt x="128" y="15"/>
                  </a:cubicBezTo>
                  <a:cubicBezTo>
                    <a:pt x="125" y="16"/>
                    <a:pt x="122" y="15"/>
                    <a:pt x="121" y="15"/>
                  </a:cubicBezTo>
                  <a:cubicBezTo>
                    <a:pt x="120" y="16"/>
                    <a:pt x="120" y="20"/>
                    <a:pt x="121" y="22"/>
                  </a:cubicBezTo>
                  <a:cubicBezTo>
                    <a:pt x="122" y="24"/>
                    <a:pt x="128" y="25"/>
                    <a:pt x="128" y="26"/>
                  </a:cubicBezTo>
                  <a:cubicBezTo>
                    <a:pt x="129" y="27"/>
                    <a:pt x="123" y="27"/>
                    <a:pt x="120" y="27"/>
                  </a:cubicBezTo>
                  <a:cubicBezTo>
                    <a:pt x="117" y="28"/>
                    <a:pt x="118" y="31"/>
                    <a:pt x="118" y="33"/>
                  </a:cubicBezTo>
                  <a:cubicBezTo>
                    <a:pt x="119" y="35"/>
                    <a:pt x="115" y="36"/>
                    <a:pt x="113" y="37"/>
                  </a:cubicBezTo>
                  <a:cubicBezTo>
                    <a:pt x="111" y="38"/>
                    <a:pt x="113" y="41"/>
                    <a:pt x="115" y="41"/>
                  </a:cubicBezTo>
                  <a:cubicBezTo>
                    <a:pt x="118" y="41"/>
                    <a:pt x="119" y="43"/>
                    <a:pt x="121" y="43"/>
                  </a:cubicBezTo>
                  <a:cubicBezTo>
                    <a:pt x="123" y="43"/>
                    <a:pt x="123" y="47"/>
                    <a:pt x="123" y="49"/>
                  </a:cubicBezTo>
                  <a:cubicBezTo>
                    <a:pt x="123" y="51"/>
                    <a:pt x="121" y="52"/>
                    <a:pt x="118" y="52"/>
                  </a:cubicBezTo>
                  <a:cubicBezTo>
                    <a:pt x="115" y="52"/>
                    <a:pt x="114" y="50"/>
                    <a:pt x="112" y="49"/>
                  </a:cubicBezTo>
                  <a:cubicBezTo>
                    <a:pt x="110" y="49"/>
                    <a:pt x="111" y="53"/>
                    <a:pt x="109" y="53"/>
                  </a:cubicBezTo>
                  <a:cubicBezTo>
                    <a:pt x="108" y="54"/>
                    <a:pt x="108" y="51"/>
                    <a:pt x="105" y="51"/>
                  </a:cubicBezTo>
                  <a:cubicBezTo>
                    <a:pt x="103" y="51"/>
                    <a:pt x="101" y="50"/>
                    <a:pt x="100" y="48"/>
                  </a:cubicBezTo>
                  <a:cubicBezTo>
                    <a:pt x="99" y="46"/>
                    <a:pt x="94" y="46"/>
                    <a:pt x="92" y="48"/>
                  </a:cubicBezTo>
                  <a:cubicBezTo>
                    <a:pt x="90" y="50"/>
                    <a:pt x="89" y="49"/>
                    <a:pt x="88" y="48"/>
                  </a:cubicBezTo>
                  <a:cubicBezTo>
                    <a:pt x="86" y="46"/>
                    <a:pt x="80" y="48"/>
                    <a:pt x="80" y="50"/>
                  </a:cubicBezTo>
                  <a:cubicBezTo>
                    <a:pt x="79" y="52"/>
                    <a:pt x="75" y="53"/>
                    <a:pt x="72" y="51"/>
                  </a:cubicBezTo>
                  <a:cubicBezTo>
                    <a:pt x="69" y="49"/>
                    <a:pt x="68" y="48"/>
                    <a:pt x="68" y="51"/>
                  </a:cubicBezTo>
                  <a:cubicBezTo>
                    <a:pt x="68" y="53"/>
                    <a:pt x="65" y="51"/>
                    <a:pt x="65" y="50"/>
                  </a:cubicBezTo>
                  <a:cubicBezTo>
                    <a:pt x="65" y="48"/>
                    <a:pt x="61" y="45"/>
                    <a:pt x="59" y="44"/>
                  </a:cubicBezTo>
                  <a:cubicBezTo>
                    <a:pt x="57" y="43"/>
                    <a:pt x="50" y="43"/>
                    <a:pt x="49" y="41"/>
                  </a:cubicBezTo>
                  <a:cubicBezTo>
                    <a:pt x="49" y="40"/>
                    <a:pt x="45" y="39"/>
                    <a:pt x="44" y="41"/>
                  </a:cubicBezTo>
                  <a:cubicBezTo>
                    <a:pt x="43" y="44"/>
                    <a:pt x="41" y="42"/>
                    <a:pt x="39" y="41"/>
                  </a:cubicBezTo>
                  <a:cubicBezTo>
                    <a:pt x="38" y="40"/>
                    <a:pt x="35" y="42"/>
                    <a:pt x="33" y="43"/>
                  </a:cubicBezTo>
                  <a:cubicBezTo>
                    <a:pt x="32" y="44"/>
                    <a:pt x="27" y="47"/>
                    <a:pt x="25" y="47"/>
                  </a:cubicBezTo>
                  <a:cubicBezTo>
                    <a:pt x="22" y="47"/>
                    <a:pt x="24" y="50"/>
                    <a:pt x="21" y="51"/>
                  </a:cubicBezTo>
                  <a:cubicBezTo>
                    <a:pt x="17" y="51"/>
                    <a:pt x="18" y="54"/>
                    <a:pt x="18" y="55"/>
                  </a:cubicBezTo>
                  <a:cubicBezTo>
                    <a:pt x="19" y="56"/>
                    <a:pt x="21" y="59"/>
                    <a:pt x="18" y="60"/>
                  </a:cubicBezTo>
                  <a:cubicBezTo>
                    <a:pt x="15" y="61"/>
                    <a:pt x="14" y="56"/>
                    <a:pt x="11" y="55"/>
                  </a:cubicBezTo>
                  <a:cubicBezTo>
                    <a:pt x="9" y="53"/>
                    <a:pt x="7" y="55"/>
                    <a:pt x="7" y="58"/>
                  </a:cubicBezTo>
                  <a:cubicBezTo>
                    <a:pt x="7" y="60"/>
                    <a:pt x="4" y="60"/>
                    <a:pt x="2" y="63"/>
                  </a:cubicBezTo>
                  <a:cubicBezTo>
                    <a:pt x="1" y="65"/>
                    <a:pt x="5" y="65"/>
                    <a:pt x="5" y="66"/>
                  </a:cubicBezTo>
                  <a:cubicBezTo>
                    <a:pt x="5" y="68"/>
                    <a:pt x="3" y="69"/>
                    <a:pt x="2" y="69"/>
                  </a:cubicBezTo>
                  <a:cubicBezTo>
                    <a:pt x="1" y="69"/>
                    <a:pt x="0" y="73"/>
                    <a:pt x="0" y="74"/>
                  </a:cubicBezTo>
                  <a:cubicBezTo>
                    <a:pt x="1" y="75"/>
                    <a:pt x="5" y="75"/>
                    <a:pt x="5" y="77"/>
                  </a:cubicBezTo>
                  <a:cubicBezTo>
                    <a:pt x="5" y="80"/>
                    <a:pt x="4" y="82"/>
                    <a:pt x="6" y="81"/>
                  </a:cubicBezTo>
                  <a:cubicBezTo>
                    <a:pt x="8" y="81"/>
                    <a:pt x="11" y="81"/>
                    <a:pt x="12" y="81"/>
                  </a:cubicBezTo>
                  <a:cubicBezTo>
                    <a:pt x="13" y="81"/>
                    <a:pt x="14" y="84"/>
                    <a:pt x="17" y="87"/>
                  </a:cubicBezTo>
                  <a:cubicBezTo>
                    <a:pt x="19" y="90"/>
                    <a:pt x="21" y="91"/>
                    <a:pt x="18" y="92"/>
                  </a:cubicBezTo>
                  <a:cubicBezTo>
                    <a:pt x="16" y="92"/>
                    <a:pt x="17" y="94"/>
                    <a:pt x="20" y="95"/>
                  </a:cubicBezTo>
                  <a:cubicBezTo>
                    <a:pt x="21" y="96"/>
                    <a:pt x="22" y="96"/>
                    <a:pt x="22" y="97"/>
                  </a:cubicBezTo>
                  <a:cubicBezTo>
                    <a:pt x="23" y="97"/>
                    <a:pt x="23" y="96"/>
                    <a:pt x="24" y="96"/>
                  </a:cubicBezTo>
                  <a:cubicBezTo>
                    <a:pt x="28" y="92"/>
                    <a:pt x="35" y="89"/>
                    <a:pt x="41" y="90"/>
                  </a:cubicBezTo>
                  <a:cubicBezTo>
                    <a:pt x="46" y="92"/>
                    <a:pt x="51" y="89"/>
                    <a:pt x="53" y="93"/>
                  </a:cubicBezTo>
                  <a:cubicBezTo>
                    <a:pt x="56" y="96"/>
                    <a:pt x="53" y="102"/>
                    <a:pt x="54" y="105"/>
                  </a:cubicBezTo>
                  <a:cubicBezTo>
                    <a:pt x="55" y="107"/>
                    <a:pt x="50" y="107"/>
                    <a:pt x="46" y="107"/>
                  </a:cubicBezTo>
                  <a:cubicBezTo>
                    <a:pt x="43" y="106"/>
                    <a:pt x="35" y="108"/>
                    <a:pt x="36" y="110"/>
                  </a:cubicBezTo>
                  <a:cubicBezTo>
                    <a:pt x="37" y="112"/>
                    <a:pt x="40" y="117"/>
                    <a:pt x="35" y="115"/>
                  </a:cubicBezTo>
                  <a:cubicBezTo>
                    <a:pt x="30" y="112"/>
                    <a:pt x="28" y="117"/>
                    <a:pt x="31" y="117"/>
                  </a:cubicBezTo>
                  <a:cubicBezTo>
                    <a:pt x="34" y="117"/>
                    <a:pt x="37" y="121"/>
                    <a:pt x="37" y="123"/>
                  </a:cubicBezTo>
                  <a:cubicBezTo>
                    <a:pt x="37" y="125"/>
                    <a:pt x="37" y="130"/>
                    <a:pt x="40" y="129"/>
                  </a:cubicBezTo>
                  <a:cubicBezTo>
                    <a:pt x="42" y="128"/>
                    <a:pt x="42" y="132"/>
                    <a:pt x="46" y="132"/>
                  </a:cubicBezTo>
                  <a:cubicBezTo>
                    <a:pt x="49" y="132"/>
                    <a:pt x="52" y="133"/>
                    <a:pt x="49" y="136"/>
                  </a:cubicBezTo>
                  <a:cubicBezTo>
                    <a:pt x="47" y="139"/>
                    <a:pt x="51" y="148"/>
                    <a:pt x="52" y="146"/>
                  </a:cubicBezTo>
                  <a:cubicBezTo>
                    <a:pt x="53" y="145"/>
                    <a:pt x="52" y="142"/>
                    <a:pt x="53" y="141"/>
                  </a:cubicBezTo>
                  <a:cubicBezTo>
                    <a:pt x="51" y="136"/>
                    <a:pt x="59" y="136"/>
                    <a:pt x="61" y="136"/>
                  </a:cubicBezTo>
                  <a:cubicBezTo>
                    <a:pt x="64" y="136"/>
                    <a:pt x="68" y="140"/>
                    <a:pt x="71" y="144"/>
                  </a:cubicBezTo>
                  <a:cubicBezTo>
                    <a:pt x="74" y="148"/>
                    <a:pt x="77" y="145"/>
                    <a:pt x="77" y="145"/>
                  </a:cubicBezTo>
                  <a:cubicBezTo>
                    <a:pt x="78" y="109"/>
                    <a:pt x="78" y="109"/>
                    <a:pt x="78" y="109"/>
                  </a:cubicBezTo>
                  <a:cubicBezTo>
                    <a:pt x="98" y="104"/>
                    <a:pt x="98" y="104"/>
                    <a:pt x="98" y="104"/>
                  </a:cubicBezTo>
                  <a:cubicBezTo>
                    <a:pt x="98" y="104"/>
                    <a:pt x="99" y="103"/>
                    <a:pt x="99" y="103"/>
                  </a:cubicBezTo>
                  <a:cubicBezTo>
                    <a:pt x="101" y="99"/>
                    <a:pt x="105" y="102"/>
                    <a:pt x="106" y="103"/>
                  </a:cubicBezTo>
                  <a:cubicBezTo>
                    <a:pt x="107" y="104"/>
                    <a:pt x="107" y="99"/>
                    <a:pt x="109" y="99"/>
                  </a:cubicBezTo>
                  <a:cubicBezTo>
                    <a:pt x="112" y="99"/>
                    <a:pt x="109" y="104"/>
                    <a:pt x="111" y="104"/>
                  </a:cubicBezTo>
                  <a:cubicBezTo>
                    <a:pt x="113" y="104"/>
                    <a:pt x="117" y="110"/>
                    <a:pt x="116" y="114"/>
                  </a:cubicBezTo>
                  <a:cubicBezTo>
                    <a:pt x="119" y="117"/>
                    <a:pt x="125" y="123"/>
                    <a:pt x="125" y="125"/>
                  </a:cubicBezTo>
                  <a:cubicBezTo>
                    <a:pt x="126" y="127"/>
                    <a:pt x="134" y="123"/>
                    <a:pt x="136" y="124"/>
                  </a:cubicBezTo>
                  <a:cubicBezTo>
                    <a:pt x="137" y="125"/>
                    <a:pt x="150" y="125"/>
                    <a:pt x="152" y="125"/>
                  </a:cubicBezTo>
                  <a:cubicBezTo>
                    <a:pt x="154" y="125"/>
                    <a:pt x="156" y="129"/>
                    <a:pt x="158" y="129"/>
                  </a:cubicBezTo>
                  <a:cubicBezTo>
                    <a:pt x="161" y="130"/>
                    <a:pt x="160" y="134"/>
                    <a:pt x="160" y="137"/>
                  </a:cubicBezTo>
                  <a:cubicBezTo>
                    <a:pt x="160" y="140"/>
                    <a:pt x="164" y="143"/>
                    <a:pt x="164" y="145"/>
                  </a:cubicBezTo>
                  <a:cubicBezTo>
                    <a:pt x="165" y="148"/>
                    <a:pt x="169" y="147"/>
                    <a:pt x="171" y="147"/>
                  </a:cubicBezTo>
                  <a:cubicBezTo>
                    <a:pt x="174" y="148"/>
                    <a:pt x="178" y="149"/>
                    <a:pt x="178" y="151"/>
                  </a:cubicBezTo>
                  <a:cubicBezTo>
                    <a:pt x="178" y="154"/>
                    <a:pt x="182" y="152"/>
                    <a:pt x="182" y="150"/>
                  </a:cubicBezTo>
                  <a:cubicBezTo>
                    <a:pt x="182" y="148"/>
                    <a:pt x="185" y="146"/>
                    <a:pt x="190" y="144"/>
                  </a:cubicBezTo>
                  <a:cubicBezTo>
                    <a:pt x="192" y="143"/>
                    <a:pt x="194" y="143"/>
                    <a:pt x="195" y="143"/>
                  </a:cubicBezTo>
                  <a:cubicBezTo>
                    <a:pt x="196" y="141"/>
                    <a:pt x="197" y="139"/>
                    <a:pt x="197" y="139"/>
                  </a:cubicBezTo>
                  <a:cubicBezTo>
                    <a:pt x="199" y="138"/>
                    <a:pt x="202" y="136"/>
                    <a:pt x="202" y="133"/>
                  </a:cubicBezTo>
                  <a:cubicBezTo>
                    <a:pt x="202" y="131"/>
                    <a:pt x="209" y="131"/>
                    <a:pt x="213" y="133"/>
                  </a:cubicBezTo>
                  <a:cubicBezTo>
                    <a:pt x="217" y="135"/>
                    <a:pt x="220" y="135"/>
                    <a:pt x="220" y="132"/>
                  </a:cubicBezTo>
                  <a:cubicBezTo>
                    <a:pt x="221" y="129"/>
                    <a:pt x="227" y="128"/>
                    <a:pt x="229" y="129"/>
                  </a:cubicBezTo>
                  <a:cubicBezTo>
                    <a:pt x="231" y="130"/>
                    <a:pt x="236" y="133"/>
                    <a:pt x="239" y="132"/>
                  </a:cubicBezTo>
                  <a:cubicBezTo>
                    <a:pt x="242" y="131"/>
                    <a:pt x="256" y="132"/>
                    <a:pt x="260" y="133"/>
                  </a:cubicBezTo>
                  <a:cubicBezTo>
                    <a:pt x="264" y="134"/>
                    <a:pt x="265" y="131"/>
                    <a:pt x="268" y="135"/>
                  </a:cubicBezTo>
                  <a:cubicBezTo>
                    <a:pt x="270" y="138"/>
                    <a:pt x="271" y="135"/>
                    <a:pt x="274" y="138"/>
                  </a:cubicBezTo>
                  <a:cubicBezTo>
                    <a:pt x="274" y="137"/>
                    <a:pt x="274" y="136"/>
                    <a:pt x="274" y="134"/>
                  </a:cubicBezTo>
                  <a:cubicBezTo>
                    <a:pt x="274" y="132"/>
                    <a:pt x="278" y="130"/>
                    <a:pt x="278" y="128"/>
                  </a:cubicBezTo>
                  <a:cubicBezTo>
                    <a:pt x="279" y="127"/>
                    <a:pt x="275" y="121"/>
                    <a:pt x="275" y="119"/>
                  </a:cubicBezTo>
                  <a:cubicBezTo>
                    <a:pt x="275" y="118"/>
                    <a:pt x="275" y="113"/>
                    <a:pt x="273" y="112"/>
                  </a:cubicBezTo>
                  <a:cubicBezTo>
                    <a:pt x="272" y="112"/>
                    <a:pt x="277" y="109"/>
                    <a:pt x="278" y="109"/>
                  </a:cubicBezTo>
                  <a:cubicBezTo>
                    <a:pt x="281" y="109"/>
                    <a:pt x="284" y="107"/>
                    <a:pt x="286" y="108"/>
                  </a:cubicBezTo>
                  <a:cubicBezTo>
                    <a:pt x="287" y="109"/>
                    <a:pt x="289" y="109"/>
                    <a:pt x="291" y="109"/>
                  </a:cubicBezTo>
                  <a:cubicBezTo>
                    <a:pt x="294" y="109"/>
                    <a:pt x="293" y="107"/>
                    <a:pt x="291" y="106"/>
                  </a:cubicBezTo>
                  <a:cubicBezTo>
                    <a:pt x="290" y="104"/>
                    <a:pt x="296" y="94"/>
                    <a:pt x="296" y="90"/>
                  </a:cubicBezTo>
                  <a:cubicBezTo>
                    <a:pt x="297" y="86"/>
                    <a:pt x="299" y="90"/>
                    <a:pt x="302" y="90"/>
                  </a:cubicBezTo>
                  <a:cubicBezTo>
                    <a:pt x="304" y="90"/>
                    <a:pt x="308" y="90"/>
                    <a:pt x="309" y="91"/>
                  </a:cubicBezTo>
                  <a:cubicBezTo>
                    <a:pt x="311" y="92"/>
                    <a:pt x="316" y="90"/>
                    <a:pt x="317" y="88"/>
                  </a:cubicBezTo>
                  <a:cubicBezTo>
                    <a:pt x="318" y="86"/>
                    <a:pt x="315" y="86"/>
                    <a:pt x="316" y="81"/>
                  </a:cubicBezTo>
                  <a:cubicBezTo>
                    <a:pt x="316" y="77"/>
                    <a:pt x="318" y="75"/>
                    <a:pt x="321" y="75"/>
                  </a:cubicBezTo>
                  <a:cubicBezTo>
                    <a:pt x="323" y="75"/>
                    <a:pt x="324" y="73"/>
                    <a:pt x="324" y="71"/>
                  </a:cubicBezTo>
                  <a:cubicBezTo>
                    <a:pt x="324" y="69"/>
                    <a:pt x="326" y="68"/>
                    <a:pt x="327" y="66"/>
                  </a:cubicBezTo>
                  <a:cubicBezTo>
                    <a:pt x="326" y="65"/>
                    <a:pt x="326" y="64"/>
                    <a:pt x="325" y="63"/>
                  </a:cubicBezTo>
                  <a:close/>
                  <a:moveTo>
                    <a:pt x="122" y="98"/>
                  </a:moveTo>
                  <a:cubicBezTo>
                    <a:pt x="121" y="99"/>
                    <a:pt x="112" y="96"/>
                    <a:pt x="111" y="95"/>
                  </a:cubicBezTo>
                  <a:cubicBezTo>
                    <a:pt x="110" y="93"/>
                    <a:pt x="124" y="95"/>
                    <a:pt x="122" y="98"/>
                  </a:cubicBezTo>
                  <a:close/>
                  <a:moveTo>
                    <a:pt x="257" y="97"/>
                  </a:moveTo>
                  <a:cubicBezTo>
                    <a:pt x="250" y="97"/>
                    <a:pt x="236" y="93"/>
                    <a:pt x="230" y="100"/>
                  </a:cubicBezTo>
                  <a:cubicBezTo>
                    <a:pt x="224" y="106"/>
                    <a:pt x="228" y="110"/>
                    <a:pt x="225" y="110"/>
                  </a:cubicBezTo>
                  <a:cubicBezTo>
                    <a:pt x="222" y="111"/>
                    <a:pt x="221" y="100"/>
                    <a:pt x="224" y="97"/>
                  </a:cubicBezTo>
                  <a:cubicBezTo>
                    <a:pt x="228" y="94"/>
                    <a:pt x="238" y="92"/>
                    <a:pt x="245" y="94"/>
                  </a:cubicBezTo>
                  <a:cubicBezTo>
                    <a:pt x="252" y="96"/>
                    <a:pt x="264" y="92"/>
                    <a:pt x="265" y="93"/>
                  </a:cubicBezTo>
                  <a:cubicBezTo>
                    <a:pt x="267" y="93"/>
                    <a:pt x="264" y="97"/>
                    <a:pt x="257" y="97"/>
                  </a:cubicBezTo>
                  <a:close/>
                </a:path>
              </a:pathLst>
            </a:custGeom>
            <a:grpFill/>
            <a:ln w="9525" cap="flat">
              <a:solidFill>
                <a:schemeClr val="bg1">
                  <a:lumMod val="85000"/>
                </a:schemeClr>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2400" dirty="0"/>
            </a:p>
          </p:txBody>
        </p:sp>
        <p:sp>
          <p:nvSpPr>
            <p:cNvPr id="191" name="Freeform 162">
              <a:extLst>
                <a:ext uri="{FF2B5EF4-FFF2-40B4-BE49-F238E27FC236}">
                  <a16:creationId xmlns:a16="http://schemas.microsoft.com/office/drawing/2014/main" id="{1F6A9079-DF10-45C5-AAFB-9AEAA0D6527B}"/>
                </a:ext>
              </a:extLst>
            </p:cNvPr>
            <p:cNvSpPr>
              <a:spLocks noEditPoints="1"/>
            </p:cNvSpPr>
            <p:nvPr/>
          </p:nvSpPr>
          <p:spPr bwMode="auto">
            <a:xfrm>
              <a:off x="4743451" y="881063"/>
              <a:ext cx="3454400" cy="1325563"/>
            </a:xfrm>
            <a:custGeom>
              <a:avLst/>
              <a:gdLst>
                <a:gd name="T0" fmla="*/ 361 w 1374"/>
                <a:gd name="T1" fmla="*/ 10 h 527"/>
                <a:gd name="T2" fmla="*/ 611 w 1374"/>
                <a:gd name="T3" fmla="*/ 5 h 527"/>
                <a:gd name="T4" fmla="*/ 481 w 1374"/>
                <a:gd name="T5" fmla="*/ 150 h 527"/>
                <a:gd name="T6" fmla="*/ 663 w 1374"/>
                <a:gd name="T7" fmla="*/ 49 h 527"/>
                <a:gd name="T8" fmla="*/ 1003 w 1374"/>
                <a:gd name="T9" fmla="*/ 110 h 527"/>
                <a:gd name="T10" fmla="*/ 1054 w 1374"/>
                <a:gd name="T11" fmla="*/ 117 h 527"/>
                <a:gd name="T12" fmla="*/ 982 w 1374"/>
                <a:gd name="T13" fmla="*/ 426 h 527"/>
                <a:gd name="T14" fmla="*/ 244 w 1374"/>
                <a:gd name="T15" fmla="*/ 22 h 527"/>
                <a:gd name="T16" fmla="*/ 1332 w 1374"/>
                <a:gd name="T17" fmla="*/ 242 h 527"/>
                <a:gd name="T18" fmla="*/ 1194 w 1374"/>
                <a:gd name="T19" fmla="*/ 202 h 527"/>
                <a:gd name="T20" fmla="*/ 1063 w 1374"/>
                <a:gd name="T21" fmla="*/ 177 h 527"/>
                <a:gd name="T22" fmla="*/ 974 w 1374"/>
                <a:gd name="T23" fmla="*/ 150 h 527"/>
                <a:gd name="T24" fmla="*/ 903 w 1374"/>
                <a:gd name="T25" fmla="*/ 167 h 527"/>
                <a:gd name="T26" fmla="*/ 845 w 1374"/>
                <a:gd name="T27" fmla="*/ 138 h 527"/>
                <a:gd name="T28" fmla="*/ 748 w 1374"/>
                <a:gd name="T29" fmla="*/ 136 h 527"/>
                <a:gd name="T30" fmla="*/ 738 w 1374"/>
                <a:gd name="T31" fmla="*/ 118 h 527"/>
                <a:gd name="T32" fmla="*/ 699 w 1374"/>
                <a:gd name="T33" fmla="*/ 83 h 527"/>
                <a:gd name="T34" fmla="*/ 631 w 1374"/>
                <a:gd name="T35" fmla="*/ 96 h 527"/>
                <a:gd name="T36" fmla="*/ 547 w 1374"/>
                <a:gd name="T37" fmla="*/ 114 h 527"/>
                <a:gd name="T38" fmla="*/ 519 w 1374"/>
                <a:gd name="T39" fmla="*/ 137 h 527"/>
                <a:gd name="T40" fmla="*/ 479 w 1374"/>
                <a:gd name="T41" fmla="*/ 177 h 527"/>
                <a:gd name="T42" fmla="*/ 456 w 1374"/>
                <a:gd name="T43" fmla="*/ 204 h 527"/>
                <a:gd name="T44" fmla="*/ 422 w 1374"/>
                <a:gd name="T45" fmla="*/ 243 h 527"/>
                <a:gd name="T46" fmla="*/ 438 w 1374"/>
                <a:gd name="T47" fmla="*/ 213 h 527"/>
                <a:gd name="T48" fmla="*/ 387 w 1374"/>
                <a:gd name="T49" fmla="*/ 187 h 527"/>
                <a:gd name="T50" fmla="*/ 326 w 1374"/>
                <a:gd name="T51" fmla="*/ 196 h 527"/>
                <a:gd name="T52" fmla="*/ 269 w 1374"/>
                <a:gd name="T53" fmla="*/ 210 h 527"/>
                <a:gd name="T54" fmla="*/ 196 w 1374"/>
                <a:gd name="T55" fmla="*/ 214 h 527"/>
                <a:gd name="T56" fmla="*/ 150 w 1374"/>
                <a:gd name="T57" fmla="*/ 262 h 527"/>
                <a:gd name="T58" fmla="*/ 103 w 1374"/>
                <a:gd name="T59" fmla="*/ 233 h 527"/>
                <a:gd name="T60" fmla="*/ 107 w 1374"/>
                <a:gd name="T61" fmla="*/ 200 h 527"/>
                <a:gd name="T62" fmla="*/ 79 w 1374"/>
                <a:gd name="T63" fmla="*/ 230 h 527"/>
                <a:gd name="T64" fmla="*/ 70 w 1374"/>
                <a:gd name="T65" fmla="*/ 315 h 527"/>
                <a:gd name="T66" fmla="*/ 74 w 1374"/>
                <a:gd name="T67" fmla="*/ 370 h 527"/>
                <a:gd name="T68" fmla="*/ 115 w 1374"/>
                <a:gd name="T69" fmla="*/ 412 h 527"/>
                <a:gd name="T70" fmla="*/ 161 w 1374"/>
                <a:gd name="T71" fmla="*/ 450 h 527"/>
                <a:gd name="T72" fmla="*/ 165 w 1374"/>
                <a:gd name="T73" fmla="*/ 503 h 527"/>
                <a:gd name="T74" fmla="*/ 238 w 1374"/>
                <a:gd name="T75" fmla="*/ 476 h 527"/>
                <a:gd name="T76" fmla="*/ 237 w 1374"/>
                <a:gd name="T77" fmla="*/ 430 h 527"/>
                <a:gd name="T78" fmla="*/ 325 w 1374"/>
                <a:gd name="T79" fmla="*/ 432 h 527"/>
                <a:gd name="T80" fmla="*/ 374 w 1374"/>
                <a:gd name="T81" fmla="*/ 388 h 527"/>
                <a:gd name="T82" fmla="*/ 451 w 1374"/>
                <a:gd name="T83" fmla="*/ 395 h 527"/>
                <a:gd name="T84" fmla="*/ 541 w 1374"/>
                <a:gd name="T85" fmla="*/ 442 h 527"/>
                <a:gd name="T86" fmla="*/ 625 w 1374"/>
                <a:gd name="T87" fmla="*/ 432 h 527"/>
                <a:gd name="T88" fmla="*/ 697 w 1374"/>
                <a:gd name="T89" fmla="*/ 437 h 527"/>
                <a:gd name="T90" fmla="*/ 804 w 1374"/>
                <a:gd name="T91" fmla="*/ 419 h 527"/>
                <a:gd name="T92" fmla="*/ 888 w 1374"/>
                <a:gd name="T93" fmla="*/ 453 h 527"/>
                <a:gd name="T94" fmla="*/ 899 w 1374"/>
                <a:gd name="T95" fmla="*/ 508 h 527"/>
                <a:gd name="T96" fmla="*/ 961 w 1374"/>
                <a:gd name="T97" fmla="*/ 393 h 527"/>
                <a:gd name="T98" fmla="*/ 970 w 1374"/>
                <a:gd name="T99" fmla="*/ 348 h 527"/>
                <a:gd name="T100" fmla="*/ 1078 w 1374"/>
                <a:gd name="T101" fmla="*/ 337 h 527"/>
                <a:gd name="T102" fmla="*/ 1152 w 1374"/>
                <a:gd name="T103" fmla="*/ 299 h 527"/>
                <a:gd name="T104" fmla="*/ 1098 w 1374"/>
                <a:gd name="T105" fmla="*/ 424 h 527"/>
                <a:gd name="T106" fmla="*/ 1151 w 1374"/>
                <a:gd name="T107" fmla="*/ 352 h 527"/>
                <a:gd name="T108" fmla="*/ 1235 w 1374"/>
                <a:gd name="T109" fmla="*/ 309 h 527"/>
                <a:gd name="T110" fmla="*/ 1292 w 1374"/>
                <a:gd name="T111" fmla="*/ 262 h 527"/>
                <a:gd name="T112" fmla="*/ 1347 w 1374"/>
                <a:gd name="T113" fmla="*/ 267 h 527"/>
                <a:gd name="T114" fmla="*/ 707 w 1374"/>
                <a:gd name="T115" fmla="*/ 392 h 527"/>
                <a:gd name="T116" fmla="*/ 277 w 1374"/>
                <a:gd name="T117" fmla="*/ 23 h 527"/>
                <a:gd name="T118" fmla="*/ 282 w 1374"/>
                <a:gd name="T119" fmla="*/ 14 h 527"/>
                <a:gd name="T120" fmla="*/ 300 w 1374"/>
                <a:gd name="T121" fmla="*/ 145 h 527"/>
                <a:gd name="T122" fmla="*/ 301 w 1374"/>
                <a:gd name="T123" fmla="*/ 111 h 5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74" h="527">
                  <a:moveTo>
                    <a:pt x="21" y="381"/>
                  </a:moveTo>
                  <a:cubicBezTo>
                    <a:pt x="20" y="381"/>
                    <a:pt x="17" y="380"/>
                    <a:pt x="16" y="379"/>
                  </a:cubicBezTo>
                  <a:cubicBezTo>
                    <a:pt x="16" y="378"/>
                    <a:pt x="13" y="378"/>
                    <a:pt x="11" y="378"/>
                  </a:cubicBezTo>
                  <a:cubicBezTo>
                    <a:pt x="12" y="379"/>
                    <a:pt x="12" y="379"/>
                    <a:pt x="13" y="380"/>
                  </a:cubicBezTo>
                  <a:cubicBezTo>
                    <a:pt x="14" y="382"/>
                    <a:pt x="8" y="382"/>
                    <a:pt x="10" y="384"/>
                  </a:cubicBezTo>
                  <a:cubicBezTo>
                    <a:pt x="12" y="386"/>
                    <a:pt x="6" y="386"/>
                    <a:pt x="6" y="384"/>
                  </a:cubicBezTo>
                  <a:cubicBezTo>
                    <a:pt x="6" y="382"/>
                    <a:pt x="1" y="383"/>
                    <a:pt x="1" y="384"/>
                  </a:cubicBezTo>
                  <a:cubicBezTo>
                    <a:pt x="1" y="385"/>
                    <a:pt x="1" y="386"/>
                    <a:pt x="0" y="386"/>
                  </a:cubicBezTo>
                  <a:cubicBezTo>
                    <a:pt x="2" y="387"/>
                    <a:pt x="4" y="388"/>
                    <a:pt x="4" y="388"/>
                  </a:cubicBezTo>
                  <a:cubicBezTo>
                    <a:pt x="5" y="388"/>
                    <a:pt x="20" y="390"/>
                    <a:pt x="25" y="389"/>
                  </a:cubicBezTo>
                  <a:cubicBezTo>
                    <a:pt x="25" y="388"/>
                    <a:pt x="26" y="385"/>
                    <a:pt x="26" y="383"/>
                  </a:cubicBezTo>
                  <a:cubicBezTo>
                    <a:pt x="26" y="382"/>
                    <a:pt x="22" y="380"/>
                    <a:pt x="21" y="381"/>
                  </a:cubicBezTo>
                  <a:close/>
                  <a:moveTo>
                    <a:pt x="365" y="14"/>
                  </a:moveTo>
                  <a:cubicBezTo>
                    <a:pt x="374" y="13"/>
                    <a:pt x="374" y="8"/>
                    <a:pt x="369" y="8"/>
                  </a:cubicBezTo>
                  <a:cubicBezTo>
                    <a:pt x="364" y="7"/>
                    <a:pt x="364" y="10"/>
                    <a:pt x="361" y="10"/>
                  </a:cubicBezTo>
                  <a:cubicBezTo>
                    <a:pt x="359" y="10"/>
                    <a:pt x="350" y="12"/>
                    <a:pt x="352" y="14"/>
                  </a:cubicBezTo>
                  <a:cubicBezTo>
                    <a:pt x="354" y="16"/>
                    <a:pt x="361" y="15"/>
                    <a:pt x="365" y="14"/>
                  </a:cubicBezTo>
                  <a:close/>
                  <a:moveTo>
                    <a:pt x="411" y="147"/>
                  </a:moveTo>
                  <a:cubicBezTo>
                    <a:pt x="414" y="147"/>
                    <a:pt x="423" y="145"/>
                    <a:pt x="423" y="144"/>
                  </a:cubicBezTo>
                  <a:cubicBezTo>
                    <a:pt x="424" y="142"/>
                    <a:pt x="420" y="140"/>
                    <a:pt x="415" y="140"/>
                  </a:cubicBezTo>
                  <a:cubicBezTo>
                    <a:pt x="409" y="140"/>
                    <a:pt x="408" y="146"/>
                    <a:pt x="411" y="147"/>
                  </a:cubicBezTo>
                  <a:close/>
                  <a:moveTo>
                    <a:pt x="587" y="25"/>
                  </a:moveTo>
                  <a:cubicBezTo>
                    <a:pt x="591" y="27"/>
                    <a:pt x="590" y="28"/>
                    <a:pt x="585" y="28"/>
                  </a:cubicBezTo>
                  <a:cubicBezTo>
                    <a:pt x="580" y="28"/>
                    <a:pt x="576" y="30"/>
                    <a:pt x="579" y="31"/>
                  </a:cubicBezTo>
                  <a:cubicBezTo>
                    <a:pt x="582" y="32"/>
                    <a:pt x="581" y="35"/>
                    <a:pt x="586" y="36"/>
                  </a:cubicBezTo>
                  <a:cubicBezTo>
                    <a:pt x="591" y="37"/>
                    <a:pt x="596" y="33"/>
                    <a:pt x="596" y="30"/>
                  </a:cubicBezTo>
                  <a:cubicBezTo>
                    <a:pt x="595" y="27"/>
                    <a:pt x="613" y="25"/>
                    <a:pt x="618" y="23"/>
                  </a:cubicBezTo>
                  <a:cubicBezTo>
                    <a:pt x="623" y="22"/>
                    <a:pt x="615" y="17"/>
                    <a:pt x="620" y="17"/>
                  </a:cubicBezTo>
                  <a:cubicBezTo>
                    <a:pt x="625" y="16"/>
                    <a:pt x="623" y="14"/>
                    <a:pt x="617" y="13"/>
                  </a:cubicBezTo>
                  <a:cubicBezTo>
                    <a:pt x="610" y="12"/>
                    <a:pt x="613" y="7"/>
                    <a:pt x="611" y="5"/>
                  </a:cubicBezTo>
                  <a:cubicBezTo>
                    <a:pt x="609" y="3"/>
                    <a:pt x="608" y="7"/>
                    <a:pt x="599" y="9"/>
                  </a:cubicBezTo>
                  <a:cubicBezTo>
                    <a:pt x="591" y="10"/>
                    <a:pt x="587" y="13"/>
                    <a:pt x="590" y="14"/>
                  </a:cubicBezTo>
                  <a:cubicBezTo>
                    <a:pt x="593" y="16"/>
                    <a:pt x="590" y="20"/>
                    <a:pt x="587" y="20"/>
                  </a:cubicBezTo>
                  <a:cubicBezTo>
                    <a:pt x="583" y="19"/>
                    <a:pt x="582" y="23"/>
                    <a:pt x="587" y="25"/>
                  </a:cubicBezTo>
                  <a:close/>
                  <a:moveTo>
                    <a:pt x="599" y="32"/>
                  </a:moveTo>
                  <a:cubicBezTo>
                    <a:pt x="599" y="34"/>
                    <a:pt x="592" y="37"/>
                    <a:pt x="594" y="39"/>
                  </a:cubicBezTo>
                  <a:cubicBezTo>
                    <a:pt x="596" y="41"/>
                    <a:pt x="598" y="40"/>
                    <a:pt x="600" y="41"/>
                  </a:cubicBezTo>
                  <a:cubicBezTo>
                    <a:pt x="602" y="41"/>
                    <a:pt x="603" y="47"/>
                    <a:pt x="608" y="46"/>
                  </a:cubicBezTo>
                  <a:cubicBezTo>
                    <a:pt x="612" y="45"/>
                    <a:pt x="624" y="51"/>
                    <a:pt x="631" y="51"/>
                  </a:cubicBezTo>
                  <a:cubicBezTo>
                    <a:pt x="637" y="51"/>
                    <a:pt x="638" y="45"/>
                    <a:pt x="636" y="45"/>
                  </a:cubicBezTo>
                  <a:cubicBezTo>
                    <a:pt x="634" y="45"/>
                    <a:pt x="636" y="41"/>
                    <a:pt x="640" y="36"/>
                  </a:cubicBezTo>
                  <a:cubicBezTo>
                    <a:pt x="643" y="30"/>
                    <a:pt x="628" y="26"/>
                    <a:pt x="628" y="31"/>
                  </a:cubicBezTo>
                  <a:cubicBezTo>
                    <a:pt x="628" y="35"/>
                    <a:pt x="623" y="30"/>
                    <a:pt x="622" y="27"/>
                  </a:cubicBezTo>
                  <a:cubicBezTo>
                    <a:pt x="620" y="24"/>
                    <a:pt x="599" y="29"/>
                    <a:pt x="599" y="32"/>
                  </a:cubicBezTo>
                  <a:close/>
                  <a:moveTo>
                    <a:pt x="481" y="150"/>
                  </a:moveTo>
                  <a:cubicBezTo>
                    <a:pt x="484" y="152"/>
                    <a:pt x="487" y="151"/>
                    <a:pt x="487" y="148"/>
                  </a:cubicBezTo>
                  <a:cubicBezTo>
                    <a:pt x="486" y="144"/>
                    <a:pt x="478" y="149"/>
                    <a:pt x="481" y="150"/>
                  </a:cubicBezTo>
                  <a:close/>
                  <a:moveTo>
                    <a:pt x="581" y="8"/>
                  </a:moveTo>
                  <a:cubicBezTo>
                    <a:pt x="582" y="5"/>
                    <a:pt x="566" y="6"/>
                    <a:pt x="570" y="10"/>
                  </a:cubicBezTo>
                  <a:cubicBezTo>
                    <a:pt x="571" y="11"/>
                    <a:pt x="580" y="12"/>
                    <a:pt x="581" y="8"/>
                  </a:cubicBezTo>
                  <a:close/>
                  <a:moveTo>
                    <a:pt x="1280" y="181"/>
                  </a:moveTo>
                  <a:cubicBezTo>
                    <a:pt x="1285" y="183"/>
                    <a:pt x="1288" y="178"/>
                    <a:pt x="1292" y="180"/>
                  </a:cubicBezTo>
                  <a:cubicBezTo>
                    <a:pt x="1296" y="183"/>
                    <a:pt x="1305" y="179"/>
                    <a:pt x="1309" y="179"/>
                  </a:cubicBezTo>
                  <a:cubicBezTo>
                    <a:pt x="1313" y="178"/>
                    <a:pt x="1311" y="173"/>
                    <a:pt x="1300" y="172"/>
                  </a:cubicBezTo>
                  <a:cubicBezTo>
                    <a:pt x="1289" y="170"/>
                    <a:pt x="1275" y="178"/>
                    <a:pt x="1280" y="181"/>
                  </a:cubicBezTo>
                  <a:close/>
                  <a:moveTo>
                    <a:pt x="636" y="65"/>
                  </a:moveTo>
                  <a:cubicBezTo>
                    <a:pt x="640" y="67"/>
                    <a:pt x="650" y="63"/>
                    <a:pt x="657" y="63"/>
                  </a:cubicBezTo>
                  <a:cubicBezTo>
                    <a:pt x="665" y="63"/>
                    <a:pt x="685" y="58"/>
                    <a:pt x="685" y="54"/>
                  </a:cubicBezTo>
                  <a:cubicBezTo>
                    <a:pt x="686" y="50"/>
                    <a:pt x="678" y="50"/>
                    <a:pt x="675" y="47"/>
                  </a:cubicBezTo>
                  <a:cubicBezTo>
                    <a:pt x="672" y="44"/>
                    <a:pt x="665" y="47"/>
                    <a:pt x="663" y="49"/>
                  </a:cubicBezTo>
                  <a:cubicBezTo>
                    <a:pt x="661" y="52"/>
                    <a:pt x="660" y="50"/>
                    <a:pt x="664" y="45"/>
                  </a:cubicBezTo>
                  <a:cubicBezTo>
                    <a:pt x="669" y="41"/>
                    <a:pt x="660" y="37"/>
                    <a:pt x="659" y="40"/>
                  </a:cubicBezTo>
                  <a:cubicBezTo>
                    <a:pt x="659" y="43"/>
                    <a:pt x="651" y="40"/>
                    <a:pt x="651" y="43"/>
                  </a:cubicBezTo>
                  <a:cubicBezTo>
                    <a:pt x="651" y="46"/>
                    <a:pt x="648" y="47"/>
                    <a:pt x="648" y="49"/>
                  </a:cubicBezTo>
                  <a:cubicBezTo>
                    <a:pt x="648" y="52"/>
                    <a:pt x="642" y="48"/>
                    <a:pt x="642" y="54"/>
                  </a:cubicBezTo>
                  <a:cubicBezTo>
                    <a:pt x="642" y="60"/>
                    <a:pt x="633" y="63"/>
                    <a:pt x="636" y="65"/>
                  </a:cubicBezTo>
                  <a:close/>
                  <a:moveTo>
                    <a:pt x="943" y="114"/>
                  </a:moveTo>
                  <a:cubicBezTo>
                    <a:pt x="946" y="116"/>
                    <a:pt x="948" y="118"/>
                    <a:pt x="949" y="120"/>
                  </a:cubicBezTo>
                  <a:cubicBezTo>
                    <a:pt x="951" y="121"/>
                    <a:pt x="958" y="119"/>
                    <a:pt x="961" y="118"/>
                  </a:cubicBezTo>
                  <a:cubicBezTo>
                    <a:pt x="964" y="117"/>
                    <a:pt x="964" y="122"/>
                    <a:pt x="969" y="119"/>
                  </a:cubicBezTo>
                  <a:cubicBezTo>
                    <a:pt x="973" y="116"/>
                    <a:pt x="978" y="118"/>
                    <a:pt x="983" y="118"/>
                  </a:cubicBezTo>
                  <a:cubicBezTo>
                    <a:pt x="988" y="118"/>
                    <a:pt x="982" y="111"/>
                    <a:pt x="983" y="108"/>
                  </a:cubicBezTo>
                  <a:cubicBezTo>
                    <a:pt x="983" y="106"/>
                    <a:pt x="989" y="107"/>
                    <a:pt x="987" y="110"/>
                  </a:cubicBezTo>
                  <a:cubicBezTo>
                    <a:pt x="985" y="112"/>
                    <a:pt x="990" y="118"/>
                    <a:pt x="997" y="117"/>
                  </a:cubicBezTo>
                  <a:cubicBezTo>
                    <a:pt x="1005" y="117"/>
                    <a:pt x="999" y="112"/>
                    <a:pt x="1003" y="110"/>
                  </a:cubicBezTo>
                  <a:cubicBezTo>
                    <a:pt x="1007" y="109"/>
                    <a:pt x="1006" y="107"/>
                    <a:pt x="1001" y="103"/>
                  </a:cubicBezTo>
                  <a:cubicBezTo>
                    <a:pt x="995" y="100"/>
                    <a:pt x="988" y="102"/>
                    <a:pt x="983" y="100"/>
                  </a:cubicBezTo>
                  <a:cubicBezTo>
                    <a:pt x="978" y="98"/>
                    <a:pt x="972" y="98"/>
                    <a:pt x="972" y="103"/>
                  </a:cubicBezTo>
                  <a:cubicBezTo>
                    <a:pt x="972" y="108"/>
                    <a:pt x="962" y="97"/>
                    <a:pt x="957" y="96"/>
                  </a:cubicBezTo>
                  <a:cubicBezTo>
                    <a:pt x="951" y="94"/>
                    <a:pt x="935" y="110"/>
                    <a:pt x="943" y="114"/>
                  </a:cubicBezTo>
                  <a:close/>
                  <a:moveTo>
                    <a:pt x="993" y="145"/>
                  </a:moveTo>
                  <a:cubicBezTo>
                    <a:pt x="997" y="144"/>
                    <a:pt x="990" y="136"/>
                    <a:pt x="982" y="135"/>
                  </a:cubicBezTo>
                  <a:cubicBezTo>
                    <a:pt x="975" y="134"/>
                    <a:pt x="968" y="140"/>
                    <a:pt x="969" y="141"/>
                  </a:cubicBezTo>
                  <a:cubicBezTo>
                    <a:pt x="971" y="144"/>
                    <a:pt x="988" y="146"/>
                    <a:pt x="993" y="145"/>
                  </a:cubicBezTo>
                  <a:close/>
                  <a:moveTo>
                    <a:pt x="974" y="129"/>
                  </a:moveTo>
                  <a:cubicBezTo>
                    <a:pt x="974" y="125"/>
                    <a:pt x="961" y="130"/>
                    <a:pt x="966" y="132"/>
                  </a:cubicBezTo>
                  <a:cubicBezTo>
                    <a:pt x="969" y="133"/>
                    <a:pt x="974" y="133"/>
                    <a:pt x="974" y="129"/>
                  </a:cubicBezTo>
                  <a:close/>
                  <a:moveTo>
                    <a:pt x="1015" y="114"/>
                  </a:moveTo>
                  <a:cubicBezTo>
                    <a:pt x="1021" y="115"/>
                    <a:pt x="1024" y="120"/>
                    <a:pt x="1035" y="121"/>
                  </a:cubicBezTo>
                  <a:cubicBezTo>
                    <a:pt x="1046" y="121"/>
                    <a:pt x="1054" y="119"/>
                    <a:pt x="1054" y="117"/>
                  </a:cubicBezTo>
                  <a:cubicBezTo>
                    <a:pt x="1054" y="115"/>
                    <a:pt x="1044" y="111"/>
                    <a:pt x="1041" y="113"/>
                  </a:cubicBezTo>
                  <a:cubicBezTo>
                    <a:pt x="1038" y="115"/>
                    <a:pt x="1035" y="110"/>
                    <a:pt x="1032" y="111"/>
                  </a:cubicBezTo>
                  <a:cubicBezTo>
                    <a:pt x="1028" y="112"/>
                    <a:pt x="1022" y="112"/>
                    <a:pt x="1021" y="109"/>
                  </a:cubicBezTo>
                  <a:cubicBezTo>
                    <a:pt x="1019" y="105"/>
                    <a:pt x="1012" y="114"/>
                    <a:pt x="1015" y="114"/>
                  </a:cubicBezTo>
                  <a:close/>
                  <a:moveTo>
                    <a:pt x="221" y="18"/>
                  </a:moveTo>
                  <a:cubicBezTo>
                    <a:pt x="226" y="13"/>
                    <a:pt x="233" y="17"/>
                    <a:pt x="234" y="15"/>
                  </a:cubicBezTo>
                  <a:cubicBezTo>
                    <a:pt x="235" y="13"/>
                    <a:pt x="224" y="12"/>
                    <a:pt x="220" y="14"/>
                  </a:cubicBezTo>
                  <a:cubicBezTo>
                    <a:pt x="216" y="16"/>
                    <a:pt x="206" y="14"/>
                    <a:pt x="208" y="17"/>
                  </a:cubicBezTo>
                  <a:cubicBezTo>
                    <a:pt x="208" y="19"/>
                    <a:pt x="215" y="23"/>
                    <a:pt x="221" y="18"/>
                  </a:cubicBezTo>
                  <a:close/>
                  <a:moveTo>
                    <a:pt x="991" y="419"/>
                  </a:moveTo>
                  <a:cubicBezTo>
                    <a:pt x="988" y="413"/>
                    <a:pt x="995" y="406"/>
                    <a:pt x="990" y="402"/>
                  </a:cubicBezTo>
                  <a:cubicBezTo>
                    <a:pt x="985" y="399"/>
                    <a:pt x="987" y="391"/>
                    <a:pt x="985" y="393"/>
                  </a:cubicBezTo>
                  <a:cubicBezTo>
                    <a:pt x="982" y="394"/>
                    <a:pt x="985" y="401"/>
                    <a:pt x="981" y="401"/>
                  </a:cubicBezTo>
                  <a:cubicBezTo>
                    <a:pt x="977" y="402"/>
                    <a:pt x="981" y="405"/>
                    <a:pt x="979" y="410"/>
                  </a:cubicBezTo>
                  <a:cubicBezTo>
                    <a:pt x="978" y="415"/>
                    <a:pt x="980" y="422"/>
                    <a:pt x="982" y="426"/>
                  </a:cubicBezTo>
                  <a:cubicBezTo>
                    <a:pt x="984" y="430"/>
                    <a:pt x="979" y="453"/>
                    <a:pt x="981" y="457"/>
                  </a:cubicBezTo>
                  <a:cubicBezTo>
                    <a:pt x="983" y="461"/>
                    <a:pt x="978" y="477"/>
                    <a:pt x="980" y="479"/>
                  </a:cubicBezTo>
                  <a:cubicBezTo>
                    <a:pt x="983" y="483"/>
                    <a:pt x="981" y="475"/>
                    <a:pt x="985" y="474"/>
                  </a:cubicBezTo>
                  <a:cubicBezTo>
                    <a:pt x="989" y="473"/>
                    <a:pt x="989" y="479"/>
                    <a:pt x="992" y="480"/>
                  </a:cubicBezTo>
                  <a:cubicBezTo>
                    <a:pt x="994" y="481"/>
                    <a:pt x="993" y="472"/>
                    <a:pt x="990" y="473"/>
                  </a:cubicBezTo>
                  <a:cubicBezTo>
                    <a:pt x="988" y="473"/>
                    <a:pt x="986" y="467"/>
                    <a:pt x="985" y="463"/>
                  </a:cubicBezTo>
                  <a:cubicBezTo>
                    <a:pt x="984" y="460"/>
                    <a:pt x="987" y="455"/>
                    <a:pt x="987" y="450"/>
                  </a:cubicBezTo>
                  <a:cubicBezTo>
                    <a:pt x="987" y="446"/>
                    <a:pt x="993" y="446"/>
                    <a:pt x="997" y="449"/>
                  </a:cubicBezTo>
                  <a:cubicBezTo>
                    <a:pt x="1000" y="453"/>
                    <a:pt x="1001" y="451"/>
                    <a:pt x="999" y="448"/>
                  </a:cubicBezTo>
                  <a:cubicBezTo>
                    <a:pt x="998" y="445"/>
                    <a:pt x="993" y="426"/>
                    <a:pt x="991" y="419"/>
                  </a:cubicBezTo>
                  <a:close/>
                  <a:moveTo>
                    <a:pt x="243" y="15"/>
                  </a:moveTo>
                  <a:cubicBezTo>
                    <a:pt x="246" y="18"/>
                    <a:pt x="234" y="17"/>
                    <a:pt x="232" y="19"/>
                  </a:cubicBezTo>
                  <a:cubicBezTo>
                    <a:pt x="230" y="22"/>
                    <a:pt x="223" y="21"/>
                    <a:pt x="224" y="24"/>
                  </a:cubicBezTo>
                  <a:cubicBezTo>
                    <a:pt x="226" y="27"/>
                    <a:pt x="238" y="27"/>
                    <a:pt x="238" y="24"/>
                  </a:cubicBezTo>
                  <a:cubicBezTo>
                    <a:pt x="238" y="22"/>
                    <a:pt x="244" y="24"/>
                    <a:pt x="244" y="22"/>
                  </a:cubicBezTo>
                  <a:cubicBezTo>
                    <a:pt x="244" y="20"/>
                    <a:pt x="247" y="18"/>
                    <a:pt x="254" y="17"/>
                  </a:cubicBezTo>
                  <a:cubicBezTo>
                    <a:pt x="260" y="17"/>
                    <a:pt x="260" y="14"/>
                    <a:pt x="254" y="11"/>
                  </a:cubicBezTo>
                  <a:cubicBezTo>
                    <a:pt x="248" y="8"/>
                    <a:pt x="240" y="13"/>
                    <a:pt x="243" y="15"/>
                  </a:cubicBezTo>
                  <a:close/>
                  <a:moveTo>
                    <a:pt x="233" y="208"/>
                  </a:moveTo>
                  <a:cubicBezTo>
                    <a:pt x="239" y="213"/>
                    <a:pt x="245" y="205"/>
                    <a:pt x="248" y="204"/>
                  </a:cubicBezTo>
                  <a:cubicBezTo>
                    <a:pt x="251" y="204"/>
                    <a:pt x="246" y="201"/>
                    <a:pt x="241" y="199"/>
                  </a:cubicBezTo>
                  <a:cubicBezTo>
                    <a:pt x="235" y="198"/>
                    <a:pt x="228" y="203"/>
                    <a:pt x="233" y="208"/>
                  </a:cubicBezTo>
                  <a:close/>
                  <a:moveTo>
                    <a:pt x="1372" y="248"/>
                  </a:moveTo>
                  <a:cubicBezTo>
                    <a:pt x="1370" y="247"/>
                    <a:pt x="1362" y="242"/>
                    <a:pt x="1360" y="240"/>
                  </a:cubicBezTo>
                  <a:cubicBezTo>
                    <a:pt x="1358" y="237"/>
                    <a:pt x="1349" y="236"/>
                    <a:pt x="1349" y="237"/>
                  </a:cubicBezTo>
                  <a:cubicBezTo>
                    <a:pt x="1349" y="238"/>
                    <a:pt x="1346" y="237"/>
                    <a:pt x="1345" y="235"/>
                  </a:cubicBezTo>
                  <a:cubicBezTo>
                    <a:pt x="1345" y="234"/>
                    <a:pt x="1335" y="233"/>
                    <a:pt x="1335" y="235"/>
                  </a:cubicBezTo>
                  <a:cubicBezTo>
                    <a:pt x="1335" y="237"/>
                    <a:pt x="1337" y="237"/>
                    <a:pt x="1338" y="239"/>
                  </a:cubicBezTo>
                  <a:cubicBezTo>
                    <a:pt x="1340" y="241"/>
                    <a:pt x="1337" y="242"/>
                    <a:pt x="1337" y="244"/>
                  </a:cubicBezTo>
                  <a:cubicBezTo>
                    <a:pt x="1338" y="246"/>
                    <a:pt x="1334" y="243"/>
                    <a:pt x="1332" y="242"/>
                  </a:cubicBezTo>
                  <a:cubicBezTo>
                    <a:pt x="1331" y="240"/>
                    <a:pt x="1331" y="236"/>
                    <a:pt x="1332" y="233"/>
                  </a:cubicBezTo>
                  <a:cubicBezTo>
                    <a:pt x="1332" y="231"/>
                    <a:pt x="1329" y="231"/>
                    <a:pt x="1329" y="229"/>
                  </a:cubicBezTo>
                  <a:cubicBezTo>
                    <a:pt x="1328" y="227"/>
                    <a:pt x="1318" y="222"/>
                    <a:pt x="1313" y="220"/>
                  </a:cubicBezTo>
                  <a:cubicBezTo>
                    <a:pt x="1309" y="218"/>
                    <a:pt x="1303" y="216"/>
                    <a:pt x="1301" y="214"/>
                  </a:cubicBezTo>
                  <a:cubicBezTo>
                    <a:pt x="1300" y="212"/>
                    <a:pt x="1292" y="211"/>
                    <a:pt x="1289" y="208"/>
                  </a:cubicBezTo>
                  <a:cubicBezTo>
                    <a:pt x="1285" y="205"/>
                    <a:pt x="1272" y="199"/>
                    <a:pt x="1266" y="199"/>
                  </a:cubicBezTo>
                  <a:cubicBezTo>
                    <a:pt x="1260" y="198"/>
                    <a:pt x="1262" y="195"/>
                    <a:pt x="1259" y="196"/>
                  </a:cubicBezTo>
                  <a:cubicBezTo>
                    <a:pt x="1256" y="196"/>
                    <a:pt x="1244" y="196"/>
                    <a:pt x="1240" y="195"/>
                  </a:cubicBezTo>
                  <a:cubicBezTo>
                    <a:pt x="1236" y="194"/>
                    <a:pt x="1235" y="197"/>
                    <a:pt x="1232" y="196"/>
                  </a:cubicBezTo>
                  <a:cubicBezTo>
                    <a:pt x="1230" y="195"/>
                    <a:pt x="1216" y="190"/>
                    <a:pt x="1214" y="192"/>
                  </a:cubicBezTo>
                  <a:cubicBezTo>
                    <a:pt x="1212" y="194"/>
                    <a:pt x="1213" y="197"/>
                    <a:pt x="1211" y="197"/>
                  </a:cubicBezTo>
                  <a:cubicBezTo>
                    <a:pt x="1210" y="198"/>
                    <a:pt x="1211" y="200"/>
                    <a:pt x="1215" y="203"/>
                  </a:cubicBezTo>
                  <a:cubicBezTo>
                    <a:pt x="1219" y="207"/>
                    <a:pt x="1217" y="210"/>
                    <a:pt x="1213" y="211"/>
                  </a:cubicBezTo>
                  <a:cubicBezTo>
                    <a:pt x="1210" y="213"/>
                    <a:pt x="1204" y="210"/>
                    <a:pt x="1202" y="207"/>
                  </a:cubicBezTo>
                  <a:cubicBezTo>
                    <a:pt x="1200" y="204"/>
                    <a:pt x="1195" y="206"/>
                    <a:pt x="1194" y="202"/>
                  </a:cubicBezTo>
                  <a:cubicBezTo>
                    <a:pt x="1193" y="198"/>
                    <a:pt x="1196" y="198"/>
                    <a:pt x="1198" y="200"/>
                  </a:cubicBezTo>
                  <a:cubicBezTo>
                    <a:pt x="1200" y="202"/>
                    <a:pt x="1204" y="200"/>
                    <a:pt x="1204" y="198"/>
                  </a:cubicBezTo>
                  <a:cubicBezTo>
                    <a:pt x="1204" y="195"/>
                    <a:pt x="1198" y="193"/>
                    <a:pt x="1194" y="194"/>
                  </a:cubicBezTo>
                  <a:cubicBezTo>
                    <a:pt x="1190" y="194"/>
                    <a:pt x="1188" y="199"/>
                    <a:pt x="1184" y="201"/>
                  </a:cubicBezTo>
                  <a:cubicBezTo>
                    <a:pt x="1181" y="203"/>
                    <a:pt x="1166" y="200"/>
                    <a:pt x="1164" y="199"/>
                  </a:cubicBezTo>
                  <a:cubicBezTo>
                    <a:pt x="1163" y="197"/>
                    <a:pt x="1142" y="199"/>
                    <a:pt x="1140" y="200"/>
                  </a:cubicBezTo>
                  <a:cubicBezTo>
                    <a:pt x="1138" y="202"/>
                    <a:pt x="1139" y="207"/>
                    <a:pt x="1138" y="208"/>
                  </a:cubicBezTo>
                  <a:cubicBezTo>
                    <a:pt x="1137" y="208"/>
                    <a:pt x="1136" y="201"/>
                    <a:pt x="1136" y="200"/>
                  </a:cubicBezTo>
                  <a:cubicBezTo>
                    <a:pt x="1136" y="199"/>
                    <a:pt x="1134" y="198"/>
                    <a:pt x="1130" y="198"/>
                  </a:cubicBezTo>
                  <a:cubicBezTo>
                    <a:pt x="1126" y="198"/>
                    <a:pt x="1124" y="198"/>
                    <a:pt x="1126" y="196"/>
                  </a:cubicBezTo>
                  <a:cubicBezTo>
                    <a:pt x="1127" y="194"/>
                    <a:pt x="1124" y="193"/>
                    <a:pt x="1127" y="191"/>
                  </a:cubicBezTo>
                  <a:cubicBezTo>
                    <a:pt x="1130" y="189"/>
                    <a:pt x="1122" y="183"/>
                    <a:pt x="1114" y="179"/>
                  </a:cubicBezTo>
                  <a:cubicBezTo>
                    <a:pt x="1106" y="176"/>
                    <a:pt x="1088" y="178"/>
                    <a:pt x="1084" y="180"/>
                  </a:cubicBezTo>
                  <a:cubicBezTo>
                    <a:pt x="1079" y="181"/>
                    <a:pt x="1069" y="181"/>
                    <a:pt x="1065" y="181"/>
                  </a:cubicBezTo>
                  <a:cubicBezTo>
                    <a:pt x="1060" y="181"/>
                    <a:pt x="1064" y="179"/>
                    <a:pt x="1063" y="177"/>
                  </a:cubicBezTo>
                  <a:cubicBezTo>
                    <a:pt x="1061" y="175"/>
                    <a:pt x="1054" y="172"/>
                    <a:pt x="1053" y="174"/>
                  </a:cubicBezTo>
                  <a:cubicBezTo>
                    <a:pt x="1052" y="176"/>
                    <a:pt x="1050" y="174"/>
                    <a:pt x="1050" y="172"/>
                  </a:cubicBezTo>
                  <a:cubicBezTo>
                    <a:pt x="1050" y="171"/>
                    <a:pt x="1042" y="169"/>
                    <a:pt x="1039" y="169"/>
                  </a:cubicBezTo>
                  <a:cubicBezTo>
                    <a:pt x="1037" y="170"/>
                    <a:pt x="1035" y="167"/>
                    <a:pt x="1039" y="167"/>
                  </a:cubicBezTo>
                  <a:cubicBezTo>
                    <a:pt x="1042" y="167"/>
                    <a:pt x="1048" y="167"/>
                    <a:pt x="1045" y="163"/>
                  </a:cubicBezTo>
                  <a:cubicBezTo>
                    <a:pt x="1043" y="160"/>
                    <a:pt x="1021" y="158"/>
                    <a:pt x="1019" y="159"/>
                  </a:cubicBezTo>
                  <a:cubicBezTo>
                    <a:pt x="1017" y="160"/>
                    <a:pt x="1019" y="163"/>
                    <a:pt x="1015" y="167"/>
                  </a:cubicBezTo>
                  <a:cubicBezTo>
                    <a:pt x="1010" y="171"/>
                    <a:pt x="1005" y="168"/>
                    <a:pt x="1006" y="166"/>
                  </a:cubicBezTo>
                  <a:cubicBezTo>
                    <a:pt x="1007" y="164"/>
                    <a:pt x="1012" y="164"/>
                    <a:pt x="1012" y="162"/>
                  </a:cubicBezTo>
                  <a:cubicBezTo>
                    <a:pt x="1012" y="160"/>
                    <a:pt x="1004" y="161"/>
                    <a:pt x="1003" y="160"/>
                  </a:cubicBezTo>
                  <a:cubicBezTo>
                    <a:pt x="1002" y="158"/>
                    <a:pt x="1005" y="157"/>
                    <a:pt x="1008" y="157"/>
                  </a:cubicBezTo>
                  <a:cubicBezTo>
                    <a:pt x="1011" y="158"/>
                    <a:pt x="1016" y="159"/>
                    <a:pt x="1016" y="157"/>
                  </a:cubicBezTo>
                  <a:cubicBezTo>
                    <a:pt x="1016" y="156"/>
                    <a:pt x="1013" y="156"/>
                    <a:pt x="1008" y="155"/>
                  </a:cubicBezTo>
                  <a:cubicBezTo>
                    <a:pt x="1003" y="154"/>
                    <a:pt x="992" y="152"/>
                    <a:pt x="986" y="152"/>
                  </a:cubicBezTo>
                  <a:cubicBezTo>
                    <a:pt x="980" y="153"/>
                    <a:pt x="977" y="150"/>
                    <a:pt x="974" y="150"/>
                  </a:cubicBezTo>
                  <a:cubicBezTo>
                    <a:pt x="970" y="149"/>
                    <a:pt x="970" y="151"/>
                    <a:pt x="972" y="153"/>
                  </a:cubicBezTo>
                  <a:cubicBezTo>
                    <a:pt x="973" y="155"/>
                    <a:pt x="969" y="156"/>
                    <a:pt x="965" y="156"/>
                  </a:cubicBezTo>
                  <a:cubicBezTo>
                    <a:pt x="961" y="155"/>
                    <a:pt x="955" y="158"/>
                    <a:pt x="957" y="161"/>
                  </a:cubicBezTo>
                  <a:cubicBezTo>
                    <a:pt x="960" y="164"/>
                    <a:pt x="962" y="160"/>
                    <a:pt x="964" y="161"/>
                  </a:cubicBezTo>
                  <a:cubicBezTo>
                    <a:pt x="966" y="162"/>
                    <a:pt x="959" y="164"/>
                    <a:pt x="962" y="165"/>
                  </a:cubicBezTo>
                  <a:cubicBezTo>
                    <a:pt x="964" y="167"/>
                    <a:pt x="964" y="169"/>
                    <a:pt x="964" y="171"/>
                  </a:cubicBezTo>
                  <a:cubicBezTo>
                    <a:pt x="964" y="172"/>
                    <a:pt x="959" y="173"/>
                    <a:pt x="958" y="171"/>
                  </a:cubicBezTo>
                  <a:cubicBezTo>
                    <a:pt x="956" y="169"/>
                    <a:pt x="953" y="170"/>
                    <a:pt x="950" y="170"/>
                  </a:cubicBezTo>
                  <a:cubicBezTo>
                    <a:pt x="947" y="170"/>
                    <a:pt x="944" y="172"/>
                    <a:pt x="948" y="172"/>
                  </a:cubicBezTo>
                  <a:cubicBezTo>
                    <a:pt x="951" y="172"/>
                    <a:pt x="952" y="175"/>
                    <a:pt x="948" y="175"/>
                  </a:cubicBezTo>
                  <a:cubicBezTo>
                    <a:pt x="943" y="176"/>
                    <a:pt x="944" y="171"/>
                    <a:pt x="941" y="171"/>
                  </a:cubicBezTo>
                  <a:cubicBezTo>
                    <a:pt x="938" y="172"/>
                    <a:pt x="932" y="169"/>
                    <a:pt x="929" y="169"/>
                  </a:cubicBezTo>
                  <a:cubicBezTo>
                    <a:pt x="926" y="169"/>
                    <a:pt x="924" y="172"/>
                    <a:pt x="920" y="172"/>
                  </a:cubicBezTo>
                  <a:cubicBezTo>
                    <a:pt x="915" y="173"/>
                    <a:pt x="909" y="170"/>
                    <a:pt x="907" y="168"/>
                  </a:cubicBezTo>
                  <a:cubicBezTo>
                    <a:pt x="906" y="165"/>
                    <a:pt x="905" y="165"/>
                    <a:pt x="903" y="167"/>
                  </a:cubicBezTo>
                  <a:cubicBezTo>
                    <a:pt x="901" y="170"/>
                    <a:pt x="901" y="175"/>
                    <a:pt x="899" y="176"/>
                  </a:cubicBezTo>
                  <a:cubicBezTo>
                    <a:pt x="896" y="176"/>
                    <a:pt x="896" y="181"/>
                    <a:pt x="893" y="182"/>
                  </a:cubicBezTo>
                  <a:cubicBezTo>
                    <a:pt x="891" y="183"/>
                    <a:pt x="891" y="180"/>
                    <a:pt x="888" y="180"/>
                  </a:cubicBezTo>
                  <a:cubicBezTo>
                    <a:pt x="886" y="181"/>
                    <a:pt x="877" y="172"/>
                    <a:pt x="876" y="169"/>
                  </a:cubicBezTo>
                  <a:cubicBezTo>
                    <a:pt x="876" y="167"/>
                    <a:pt x="871" y="162"/>
                    <a:pt x="869" y="161"/>
                  </a:cubicBezTo>
                  <a:cubicBezTo>
                    <a:pt x="868" y="160"/>
                    <a:pt x="871" y="160"/>
                    <a:pt x="872" y="161"/>
                  </a:cubicBezTo>
                  <a:cubicBezTo>
                    <a:pt x="874" y="163"/>
                    <a:pt x="876" y="163"/>
                    <a:pt x="878" y="162"/>
                  </a:cubicBezTo>
                  <a:cubicBezTo>
                    <a:pt x="880" y="161"/>
                    <a:pt x="880" y="157"/>
                    <a:pt x="877" y="157"/>
                  </a:cubicBezTo>
                  <a:cubicBezTo>
                    <a:pt x="873" y="156"/>
                    <a:pt x="875" y="154"/>
                    <a:pt x="876" y="153"/>
                  </a:cubicBezTo>
                  <a:cubicBezTo>
                    <a:pt x="878" y="153"/>
                    <a:pt x="873" y="148"/>
                    <a:pt x="875" y="148"/>
                  </a:cubicBezTo>
                  <a:cubicBezTo>
                    <a:pt x="876" y="147"/>
                    <a:pt x="876" y="145"/>
                    <a:pt x="873" y="145"/>
                  </a:cubicBezTo>
                  <a:cubicBezTo>
                    <a:pt x="870" y="145"/>
                    <a:pt x="868" y="142"/>
                    <a:pt x="868" y="141"/>
                  </a:cubicBezTo>
                  <a:cubicBezTo>
                    <a:pt x="867" y="140"/>
                    <a:pt x="856" y="139"/>
                    <a:pt x="857" y="141"/>
                  </a:cubicBezTo>
                  <a:cubicBezTo>
                    <a:pt x="857" y="143"/>
                    <a:pt x="853" y="142"/>
                    <a:pt x="854" y="141"/>
                  </a:cubicBezTo>
                  <a:cubicBezTo>
                    <a:pt x="854" y="139"/>
                    <a:pt x="850" y="140"/>
                    <a:pt x="845" y="138"/>
                  </a:cubicBezTo>
                  <a:cubicBezTo>
                    <a:pt x="839" y="137"/>
                    <a:pt x="839" y="133"/>
                    <a:pt x="838" y="133"/>
                  </a:cubicBezTo>
                  <a:cubicBezTo>
                    <a:pt x="836" y="133"/>
                    <a:pt x="836" y="138"/>
                    <a:pt x="834" y="137"/>
                  </a:cubicBezTo>
                  <a:cubicBezTo>
                    <a:pt x="831" y="136"/>
                    <a:pt x="828" y="138"/>
                    <a:pt x="830" y="141"/>
                  </a:cubicBezTo>
                  <a:cubicBezTo>
                    <a:pt x="831" y="144"/>
                    <a:pt x="830" y="145"/>
                    <a:pt x="830" y="147"/>
                  </a:cubicBezTo>
                  <a:cubicBezTo>
                    <a:pt x="829" y="150"/>
                    <a:pt x="828" y="149"/>
                    <a:pt x="825" y="148"/>
                  </a:cubicBezTo>
                  <a:cubicBezTo>
                    <a:pt x="822" y="147"/>
                    <a:pt x="822" y="150"/>
                    <a:pt x="815" y="149"/>
                  </a:cubicBezTo>
                  <a:cubicBezTo>
                    <a:pt x="808" y="147"/>
                    <a:pt x="805" y="149"/>
                    <a:pt x="804" y="147"/>
                  </a:cubicBezTo>
                  <a:cubicBezTo>
                    <a:pt x="803" y="144"/>
                    <a:pt x="801" y="144"/>
                    <a:pt x="801" y="146"/>
                  </a:cubicBezTo>
                  <a:cubicBezTo>
                    <a:pt x="801" y="148"/>
                    <a:pt x="790" y="147"/>
                    <a:pt x="790" y="144"/>
                  </a:cubicBezTo>
                  <a:cubicBezTo>
                    <a:pt x="789" y="142"/>
                    <a:pt x="791" y="141"/>
                    <a:pt x="793" y="141"/>
                  </a:cubicBezTo>
                  <a:cubicBezTo>
                    <a:pt x="794" y="140"/>
                    <a:pt x="791" y="139"/>
                    <a:pt x="786" y="139"/>
                  </a:cubicBezTo>
                  <a:cubicBezTo>
                    <a:pt x="780" y="140"/>
                    <a:pt x="776" y="136"/>
                    <a:pt x="771" y="137"/>
                  </a:cubicBezTo>
                  <a:cubicBezTo>
                    <a:pt x="765" y="138"/>
                    <a:pt x="752" y="139"/>
                    <a:pt x="751" y="140"/>
                  </a:cubicBezTo>
                  <a:cubicBezTo>
                    <a:pt x="749" y="140"/>
                    <a:pt x="752" y="144"/>
                    <a:pt x="749" y="144"/>
                  </a:cubicBezTo>
                  <a:cubicBezTo>
                    <a:pt x="747" y="144"/>
                    <a:pt x="749" y="139"/>
                    <a:pt x="748" y="136"/>
                  </a:cubicBezTo>
                  <a:cubicBezTo>
                    <a:pt x="748" y="133"/>
                    <a:pt x="744" y="133"/>
                    <a:pt x="744" y="135"/>
                  </a:cubicBezTo>
                  <a:cubicBezTo>
                    <a:pt x="745" y="137"/>
                    <a:pt x="738" y="138"/>
                    <a:pt x="736" y="136"/>
                  </a:cubicBezTo>
                  <a:cubicBezTo>
                    <a:pt x="734" y="135"/>
                    <a:pt x="731" y="133"/>
                    <a:pt x="727" y="131"/>
                  </a:cubicBezTo>
                  <a:cubicBezTo>
                    <a:pt x="722" y="130"/>
                    <a:pt x="716" y="135"/>
                    <a:pt x="717" y="137"/>
                  </a:cubicBezTo>
                  <a:cubicBezTo>
                    <a:pt x="719" y="138"/>
                    <a:pt x="722" y="137"/>
                    <a:pt x="722" y="138"/>
                  </a:cubicBezTo>
                  <a:cubicBezTo>
                    <a:pt x="723" y="140"/>
                    <a:pt x="713" y="139"/>
                    <a:pt x="713" y="141"/>
                  </a:cubicBezTo>
                  <a:cubicBezTo>
                    <a:pt x="713" y="142"/>
                    <a:pt x="703" y="145"/>
                    <a:pt x="700" y="145"/>
                  </a:cubicBezTo>
                  <a:cubicBezTo>
                    <a:pt x="692" y="146"/>
                    <a:pt x="691" y="146"/>
                    <a:pt x="687" y="149"/>
                  </a:cubicBezTo>
                  <a:cubicBezTo>
                    <a:pt x="683" y="152"/>
                    <a:pt x="686" y="146"/>
                    <a:pt x="689" y="144"/>
                  </a:cubicBezTo>
                  <a:cubicBezTo>
                    <a:pt x="692" y="141"/>
                    <a:pt x="695" y="142"/>
                    <a:pt x="697" y="140"/>
                  </a:cubicBezTo>
                  <a:cubicBezTo>
                    <a:pt x="698" y="137"/>
                    <a:pt x="701" y="138"/>
                    <a:pt x="705" y="137"/>
                  </a:cubicBezTo>
                  <a:cubicBezTo>
                    <a:pt x="710" y="136"/>
                    <a:pt x="710" y="134"/>
                    <a:pt x="712" y="133"/>
                  </a:cubicBezTo>
                  <a:cubicBezTo>
                    <a:pt x="714" y="132"/>
                    <a:pt x="719" y="130"/>
                    <a:pt x="720" y="128"/>
                  </a:cubicBezTo>
                  <a:cubicBezTo>
                    <a:pt x="721" y="125"/>
                    <a:pt x="732" y="122"/>
                    <a:pt x="734" y="122"/>
                  </a:cubicBezTo>
                  <a:cubicBezTo>
                    <a:pt x="736" y="122"/>
                    <a:pt x="737" y="118"/>
                    <a:pt x="738" y="118"/>
                  </a:cubicBezTo>
                  <a:cubicBezTo>
                    <a:pt x="739" y="118"/>
                    <a:pt x="745" y="115"/>
                    <a:pt x="747" y="114"/>
                  </a:cubicBezTo>
                  <a:cubicBezTo>
                    <a:pt x="750" y="113"/>
                    <a:pt x="751" y="111"/>
                    <a:pt x="751" y="109"/>
                  </a:cubicBezTo>
                  <a:cubicBezTo>
                    <a:pt x="751" y="107"/>
                    <a:pt x="748" y="108"/>
                    <a:pt x="748" y="106"/>
                  </a:cubicBezTo>
                  <a:cubicBezTo>
                    <a:pt x="747" y="105"/>
                    <a:pt x="749" y="106"/>
                    <a:pt x="752" y="105"/>
                  </a:cubicBezTo>
                  <a:cubicBezTo>
                    <a:pt x="754" y="104"/>
                    <a:pt x="752" y="101"/>
                    <a:pt x="750" y="101"/>
                  </a:cubicBezTo>
                  <a:cubicBezTo>
                    <a:pt x="748" y="102"/>
                    <a:pt x="751" y="99"/>
                    <a:pt x="749" y="97"/>
                  </a:cubicBezTo>
                  <a:cubicBezTo>
                    <a:pt x="747" y="95"/>
                    <a:pt x="744" y="99"/>
                    <a:pt x="744" y="96"/>
                  </a:cubicBezTo>
                  <a:cubicBezTo>
                    <a:pt x="744" y="94"/>
                    <a:pt x="743" y="91"/>
                    <a:pt x="742" y="90"/>
                  </a:cubicBezTo>
                  <a:cubicBezTo>
                    <a:pt x="741" y="88"/>
                    <a:pt x="738" y="92"/>
                    <a:pt x="735" y="90"/>
                  </a:cubicBezTo>
                  <a:cubicBezTo>
                    <a:pt x="732" y="88"/>
                    <a:pt x="723" y="86"/>
                    <a:pt x="723" y="87"/>
                  </a:cubicBezTo>
                  <a:cubicBezTo>
                    <a:pt x="723" y="88"/>
                    <a:pt x="719" y="86"/>
                    <a:pt x="718" y="87"/>
                  </a:cubicBezTo>
                  <a:cubicBezTo>
                    <a:pt x="717" y="88"/>
                    <a:pt x="711" y="88"/>
                    <a:pt x="708" y="87"/>
                  </a:cubicBezTo>
                  <a:cubicBezTo>
                    <a:pt x="706" y="86"/>
                    <a:pt x="703" y="88"/>
                    <a:pt x="703" y="90"/>
                  </a:cubicBezTo>
                  <a:cubicBezTo>
                    <a:pt x="703" y="92"/>
                    <a:pt x="695" y="91"/>
                    <a:pt x="693" y="91"/>
                  </a:cubicBezTo>
                  <a:cubicBezTo>
                    <a:pt x="692" y="91"/>
                    <a:pt x="699" y="84"/>
                    <a:pt x="699" y="83"/>
                  </a:cubicBezTo>
                  <a:cubicBezTo>
                    <a:pt x="699" y="82"/>
                    <a:pt x="686" y="84"/>
                    <a:pt x="686" y="82"/>
                  </a:cubicBezTo>
                  <a:cubicBezTo>
                    <a:pt x="685" y="81"/>
                    <a:pt x="679" y="81"/>
                    <a:pt x="676" y="81"/>
                  </a:cubicBezTo>
                  <a:cubicBezTo>
                    <a:pt x="674" y="81"/>
                    <a:pt x="676" y="80"/>
                    <a:pt x="679" y="80"/>
                  </a:cubicBezTo>
                  <a:cubicBezTo>
                    <a:pt x="681" y="80"/>
                    <a:pt x="683" y="78"/>
                    <a:pt x="686" y="77"/>
                  </a:cubicBezTo>
                  <a:cubicBezTo>
                    <a:pt x="689" y="77"/>
                    <a:pt x="688" y="76"/>
                    <a:pt x="687" y="74"/>
                  </a:cubicBezTo>
                  <a:cubicBezTo>
                    <a:pt x="686" y="72"/>
                    <a:pt x="683" y="73"/>
                    <a:pt x="680" y="72"/>
                  </a:cubicBezTo>
                  <a:cubicBezTo>
                    <a:pt x="678" y="72"/>
                    <a:pt x="674" y="70"/>
                    <a:pt x="672" y="70"/>
                  </a:cubicBezTo>
                  <a:cubicBezTo>
                    <a:pt x="669" y="70"/>
                    <a:pt x="667" y="72"/>
                    <a:pt x="661" y="73"/>
                  </a:cubicBezTo>
                  <a:cubicBezTo>
                    <a:pt x="656" y="74"/>
                    <a:pt x="655" y="78"/>
                    <a:pt x="652" y="79"/>
                  </a:cubicBezTo>
                  <a:cubicBezTo>
                    <a:pt x="649" y="81"/>
                    <a:pt x="644" y="86"/>
                    <a:pt x="647" y="86"/>
                  </a:cubicBezTo>
                  <a:cubicBezTo>
                    <a:pt x="649" y="87"/>
                    <a:pt x="648" y="88"/>
                    <a:pt x="648" y="90"/>
                  </a:cubicBezTo>
                  <a:cubicBezTo>
                    <a:pt x="649" y="91"/>
                    <a:pt x="647" y="92"/>
                    <a:pt x="644" y="91"/>
                  </a:cubicBezTo>
                  <a:cubicBezTo>
                    <a:pt x="641" y="91"/>
                    <a:pt x="632" y="91"/>
                    <a:pt x="632" y="93"/>
                  </a:cubicBezTo>
                  <a:cubicBezTo>
                    <a:pt x="632" y="95"/>
                    <a:pt x="637" y="96"/>
                    <a:pt x="637" y="97"/>
                  </a:cubicBezTo>
                  <a:cubicBezTo>
                    <a:pt x="637" y="98"/>
                    <a:pt x="633" y="97"/>
                    <a:pt x="631" y="96"/>
                  </a:cubicBezTo>
                  <a:cubicBezTo>
                    <a:pt x="629" y="95"/>
                    <a:pt x="625" y="95"/>
                    <a:pt x="624" y="97"/>
                  </a:cubicBezTo>
                  <a:cubicBezTo>
                    <a:pt x="623" y="99"/>
                    <a:pt x="620" y="99"/>
                    <a:pt x="619" y="98"/>
                  </a:cubicBezTo>
                  <a:cubicBezTo>
                    <a:pt x="618" y="98"/>
                    <a:pt x="615" y="99"/>
                    <a:pt x="613" y="99"/>
                  </a:cubicBezTo>
                  <a:cubicBezTo>
                    <a:pt x="612" y="98"/>
                    <a:pt x="617" y="95"/>
                    <a:pt x="616" y="94"/>
                  </a:cubicBezTo>
                  <a:cubicBezTo>
                    <a:pt x="614" y="93"/>
                    <a:pt x="609" y="94"/>
                    <a:pt x="608" y="96"/>
                  </a:cubicBezTo>
                  <a:cubicBezTo>
                    <a:pt x="607" y="98"/>
                    <a:pt x="604" y="95"/>
                    <a:pt x="603" y="95"/>
                  </a:cubicBezTo>
                  <a:cubicBezTo>
                    <a:pt x="601" y="96"/>
                    <a:pt x="600" y="97"/>
                    <a:pt x="597" y="98"/>
                  </a:cubicBezTo>
                  <a:cubicBezTo>
                    <a:pt x="595" y="99"/>
                    <a:pt x="591" y="97"/>
                    <a:pt x="590" y="99"/>
                  </a:cubicBezTo>
                  <a:cubicBezTo>
                    <a:pt x="589" y="101"/>
                    <a:pt x="594" y="101"/>
                    <a:pt x="595" y="102"/>
                  </a:cubicBezTo>
                  <a:cubicBezTo>
                    <a:pt x="595" y="103"/>
                    <a:pt x="582" y="103"/>
                    <a:pt x="581" y="104"/>
                  </a:cubicBezTo>
                  <a:cubicBezTo>
                    <a:pt x="581" y="105"/>
                    <a:pt x="576" y="105"/>
                    <a:pt x="571" y="105"/>
                  </a:cubicBezTo>
                  <a:cubicBezTo>
                    <a:pt x="566" y="106"/>
                    <a:pt x="568" y="108"/>
                    <a:pt x="564" y="109"/>
                  </a:cubicBezTo>
                  <a:cubicBezTo>
                    <a:pt x="559" y="110"/>
                    <a:pt x="557" y="110"/>
                    <a:pt x="556" y="112"/>
                  </a:cubicBezTo>
                  <a:cubicBezTo>
                    <a:pt x="555" y="114"/>
                    <a:pt x="551" y="115"/>
                    <a:pt x="550" y="113"/>
                  </a:cubicBezTo>
                  <a:cubicBezTo>
                    <a:pt x="548" y="111"/>
                    <a:pt x="544" y="114"/>
                    <a:pt x="547" y="114"/>
                  </a:cubicBezTo>
                  <a:cubicBezTo>
                    <a:pt x="549" y="114"/>
                    <a:pt x="547" y="116"/>
                    <a:pt x="545" y="116"/>
                  </a:cubicBezTo>
                  <a:cubicBezTo>
                    <a:pt x="544" y="115"/>
                    <a:pt x="540" y="118"/>
                    <a:pt x="542" y="118"/>
                  </a:cubicBezTo>
                  <a:cubicBezTo>
                    <a:pt x="545" y="118"/>
                    <a:pt x="546" y="119"/>
                    <a:pt x="545" y="121"/>
                  </a:cubicBezTo>
                  <a:cubicBezTo>
                    <a:pt x="544" y="122"/>
                    <a:pt x="539" y="119"/>
                    <a:pt x="538" y="120"/>
                  </a:cubicBezTo>
                  <a:cubicBezTo>
                    <a:pt x="537" y="122"/>
                    <a:pt x="540" y="123"/>
                    <a:pt x="542" y="123"/>
                  </a:cubicBezTo>
                  <a:cubicBezTo>
                    <a:pt x="544" y="123"/>
                    <a:pt x="545" y="124"/>
                    <a:pt x="546" y="126"/>
                  </a:cubicBezTo>
                  <a:cubicBezTo>
                    <a:pt x="546" y="127"/>
                    <a:pt x="541" y="125"/>
                    <a:pt x="540" y="126"/>
                  </a:cubicBezTo>
                  <a:cubicBezTo>
                    <a:pt x="539" y="127"/>
                    <a:pt x="540" y="128"/>
                    <a:pt x="543" y="128"/>
                  </a:cubicBezTo>
                  <a:cubicBezTo>
                    <a:pt x="545" y="128"/>
                    <a:pt x="543" y="129"/>
                    <a:pt x="545" y="131"/>
                  </a:cubicBezTo>
                  <a:cubicBezTo>
                    <a:pt x="545" y="131"/>
                    <a:pt x="546" y="131"/>
                    <a:pt x="546" y="131"/>
                  </a:cubicBezTo>
                  <a:cubicBezTo>
                    <a:pt x="547" y="133"/>
                    <a:pt x="545" y="133"/>
                    <a:pt x="545" y="135"/>
                  </a:cubicBezTo>
                  <a:cubicBezTo>
                    <a:pt x="545" y="136"/>
                    <a:pt x="543" y="137"/>
                    <a:pt x="543" y="135"/>
                  </a:cubicBezTo>
                  <a:cubicBezTo>
                    <a:pt x="543" y="134"/>
                    <a:pt x="536" y="134"/>
                    <a:pt x="535" y="135"/>
                  </a:cubicBezTo>
                  <a:cubicBezTo>
                    <a:pt x="534" y="137"/>
                    <a:pt x="533" y="138"/>
                    <a:pt x="531" y="136"/>
                  </a:cubicBezTo>
                  <a:cubicBezTo>
                    <a:pt x="530" y="135"/>
                    <a:pt x="525" y="137"/>
                    <a:pt x="519" y="137"/>
                  </a:cubicBezTo>
                  <a:cubicBezTo>
                    <a:pt x="513" y="137"/>
                    <a:pt x="501" y="138"/>
                    <a:pt x="498" y="139"/>
                  </a:cubicBezTo>
                  <a:cubicBezTo>
                    <a:pt x="496" y="140"/>
                    <a:pt x="493" y="144"/>
                    <a:pt x="496" y="147"/>
                  </a:cubicBezTo>
                  <a:cubicBezTo>
                    <a:pt x="498" y="150"/>
                    <a:pt x="496" y="151"/>
                    <a:pt x="496" y="152"/>
                  </a:cubicBezTo>
                  <a:cubicBezTo>
                    <a:pt x="496" y="154"/>
                    <a:pt x="503" y="158"/>
                    <a:pt x="507" y="158"/>
                  </a:cubicBezTo>
                  <a:cubicBezTo>
                    <a:pt x="511" y="159"/>
                    <a:pt x="514" y="163"/>
                    <a:pt x="511" y="166"/>
                  </a:cubicBezTo>
                  <a:cubicBezTo>
                    <a:pt x="509" y="169"/>
                    <a:pt x="502" y="165"/>
                    <a:pt x="498" y="162"/>
                  </a:cubicBezTo>
                  <a:cubicBezTo>
                    <a:pt x="493" y="158"/>
                    <a:pt x="483" y="157"/>
                    <a:pt x="479" y="157"/>
                  </a:cubicBezTo>
                  <a:cubicBezTo>
                    <a:pt x="476" y="157"/>
                    <a:pt x="478" y="154"/>
                    <a:pt x="474" y="154"/>
                  </a:cubicBezTo>
                  <a:cubicBezTo>
                    <a:pt x="469" y="154"/>
                    <a:pt x="465" y="158"/>
                    <a:pt x="468" y="158"/>
                  </a:cubicBezTo>
                  <a:cubicBezTo>
                    <a:pt x="471" y="158"/>
                    <a:pt x="473" y="158"/>
                    <a:pt x="472" y="159"/>
                  </a:cubicBezTo>
                  <a:cubicBezTo>
                    <a:pt x="470" y="161"/>
                    <a:pt x="473" y="160"/>
                    <a:pt x="476" y="162"/>
                  </a:cubicBezTo>
                  <a:cubicBezTo>
                    <a:pt x="480" y="163"/>
                    <a:pt x="473" y="166"/>
                    <a:pt x="469" y="163"/>
                  </a:cubicBezTo>
                  <a:cubicBezTo>
                    <a:pt x="466" y="161"/>
                    <a:pt x="462" y="163"/>
                    <a:pt x="461" y="165"/>
                  </a:cubicBezTo>
                  <a:cubicBezTo>
                    <a:pt x="460" y="167"/>
                    <a:pt x="465" y="172"/>
                    <a:pt x="471" y="173"/>
                  </a:cubicBezTo>
                  <a:cubicBezTo>
                    <a:pt x="478" y="174"/>
                    <a:pt x="476" y="176"/>
                    <a:pt x="479" y="177"/>
                  </a:cubicBezTo>
                  <a:cubicBezTo>
                    <a:pt x="482" y="178"/>
                    <a:pt x="480" y="179"/>
                    <a:pt x="478" y="180"/>
                  </a:cubicBezTo>
                  <a:cubicBezTo>
                    <a:pt x="476" y="180"/>
                    <a:pt x="471" y="177"/>
                    <a:pt x="468" y="175"/>
                  </a:cubicBezTo>
                  <a:cubicBezTo>
                    <a:pt x="465" y="173"/>
                    <a:pt x="456" y="176"/>
                    <a:pt x="455" y="174"/>
                  </a:cubicBezTo>
                  <a:cubicBezTo>
                    <a:pt x="453" y="172"/>
                    <a:pt x="456" y="170"/>
                    <a:pt x="454" y="168"/>
                  </a:cubicBezTo>
                  <a:cubicBezTo>
                    <a:pt x="452" y="167"/>
                    <a:pt x="454" y="164"/>
                    <a:pt x="456" y="160"/>
                  </a:cubicBezTo>
                  <a:cubicBezTo>
                    <a:pt x="458" y="157"/>
                    <a:pt x="456" y="151"/>
                    <a:pt x="453" y="150"/>
                  </a:cubicBezTo>
                  <a:cubicBezTo>
                    <a:pt x="450" y="150"/>
                    <a:pt x="450" y="153"/>
                    <a:pt x="450" y="154"/>
                  </a:cubicBezTo>
                  <a:cubicBezTo>
                    <a:pt x="451" y="155"/>
                    <a:pt x="451" y="159"/>
                    <a:pt x="448" y="162"/>
                  </a:cubicBezTo>
                  <a:cubicBezTo>
                    <a:pt x="446" y="165"/>
                    <a:pt x="439" y="165"/>
                    <a:pt x="439" y="167"/>
                  </a:cubicBezTo>
                  <a:cubicBezTo>
                    <a:pt x="439" y="169"/>
                    <a:pt x="434" y="171"/>
                    <a:pt x="436" y="172"/>
                  </a:cubicBezTo>
                  <a:cubicBezTo>
                    <a:pt x="437" y="174"/>
                    <a:pt x="444" y="181"/>
                    <a:pt x="445" y="183"/>
                  </a:cubicBezTo>
                  <a:cubicBezTo>
                    <a:pt x="446" y="185"/>
                    <a:pt x="439" y="193"/>
                    <a:pt x="440" y="197"/>
                  </a:cubicBezTo>
                  <a:cubicBezTo>
                    <a:pt x="441" y="201"/>
                    <a:pt x="439" y="203"/>
                    <a:pt x="440" y="205"/>
                  </a:cubicBezTo>
                  <a:cubicBezTo>
                    <a:pt x="442" y="207"/>
                    <a:pt x="445" y="205"/>
                    <a:pt x="447" y="206"/>
                  </a:cubicBezTo>
                  <a:cubicBezTo>
                    <a:pt x="448" y="207"/>
                    <a:pt x="452" y="205"/>
                    <a:pt x="456" y="204"/>
                  </a:cubicBezTo>
                  <a:cubicBezTo>
                    <a:pt x="460" y="203"/>
                    <a:pt x="468" y="208"/>
                    <a:pt x="471" y="209"/>
                  </a:cubicBezTo>
                  <a:cubicBezTo>
                    <a:pt x="474" y="211"/>
                    <a:pt x="473" y="213"/>
                    <a:pt x="474" y="215"/>
                  </a:cubicBezTo>
                  <a:cubicBezTo>
                    <a:pt x="476" y="218"/>
                    <a:pt x="471" y="218"/>
                    <a:pt x="471" y="221"/>
                  </a:cubicBezTo>
                  <a:cubicBezTo>
                    <a:pt x="471" y="225"/>
                    <a:pt x="480" y="226"/>
                    <a:pt x="480" y="227"/>
                  </a:cubicBezTo>
                  <a:cubicBezTo>
                    <a:pt x="480" y="228"/>
                    <a:pt x="474" y="228"/>
                    <a:pt x="471" y="227"/>
                  </a:cubicBezTo>
                  <a:cubicBezTo>
                    <a:pt x="468" y="226"/>
                    <a:pt x="468" y="222"/>
                    <a:pt x="467" y="222"/>
                  </a:cubicBezTo>
                  <a:cubicBezTo>
                    <a:pt x="466" y="221"/>
                    <a:pt x="469" y="218"/>
                    <a:pt x="469" y="216"/>
                  </a:cubicBezTo>
                  <a:cubicBezTo>
                    <a:pt x="469" y="213"/>
                    <a:pt x="466" y="212"/>
                    <a:pt x="465" y="211"/>
                  </a:cubicBezTo>
                  <a:cubicBezTo>
                    <a:pt x="464" y="209"/>
                    <a:pt x="462" y="207"/>
                    <a:pt x="460" y="207"/>
                  </a:cubicBezTo>
                  <a:cubicBezTo>
                    <a:pt x="458" y="208"/>
                    <a:pt x="450" y="208"/>
                    <a:pt x="448" y="211"/>
                  </a:cubicBezTo>
                  <a:cubicBezTo>
                    <a:pt x="445" y="213"/>
                    <a:pt x="448" y="219"/>
                    <a:pt x="449" y="222"/>
                  </a:cubicBezTo>
                  <a:cubicBezTo>
                    <a:pt x="451" y="225"/>
                    <a:pt x="442" y="229"/>
                    <a:pt x="443" y="231"/>
                  </a:cubicBezTo>
                  <a:cubicBezTo>
                    <a:pt x="443" y="234"/>
                    <a:pt x="440" y="235"/>
                    <a:pt x="437" y="237"/>
                  </a:cubicBezTo>
                  <a:cubicBezTo>
                    <a:pt x="433" y="239"/>
                    <a:pt x="429" y="240"/>
                    <a:pt x="429" y="243"/>
                  </a:cubicBezTo>
                  <a:cubicBezTo>
                    <a:pt x="429" y="246"/>
                    <a:pt x="425" y="245"/>
                    <a:pt x="422" y="243"/>
                  </a:cubicBezTo>
                  <a:cubicBezTo>
                    <a:pt x="420" y="242"/>
                    <a:pt x="416" y="244"/>
                    <a:pt x="413" y="244"/>
                  </a:cubicBezTo>
                  <a:cubicBezTo>
                    <a:pt x="409" y="244"/>
                    <a:pt x="409" y="241"/>
                    <a:pt x="406" y="242"/>
                  </a:cubicBezTo>
                  <a:cubicBezTo>
                    <a:pt x="403" y="243"/>
                    <a:pt x="402" y="240"/>
                    <a:pt x="402" y="238"/>
                  </a:cubicBezTo>
                  <a:cubicBezTo>
                    <a:pt x="403" y="236"/>
                    <a:pt x="406" y="238"/>
                    <a:pt x="407" y="239"/>
                  </a:cubicBezTo>
                  <a:cubicBezTo>
                    <a:pt x="407" y="241"/>
                    <a:pt x="409" y="240"/>
                    <a:pt x="411" y="239"/>
                  </a:cubicBezTo>
                  <a:cubicBezTo>
                    <a:pt x="414" y="238"/>
                    <a:pt x="413" y="241"/>
                    <a:pt x="416" y="241"/>
                  </a:cubicBezTo>
                  <a:cubicBezTo>
                    <a:pt x="419" y="241"/>
                    <a:pt x="418" y="239"/>
                    <a:pt x="420" y="239"/>
                  </a:cubicBezTo>
                  <a:cubicBezTo>
                    <a:pt x="423" y="240"/>
                    <a:pt x="423" y="239"/>
                    <a:pt x="422" y="237"/>
                  </a:cubicBezTo>
                  <a:cubicBezTo>
                    <a:pt x="421" y="236"/>
                    <a:pt x="424" y="235"/>
                    <a:pt x="426" y="234"/>
                  </a:cubicBezTo>
                  <a:cubicBezTo>
                    <a:pt x="427" y="234"/>
                    <a:pt x="427" y="231"/>
                    <a:pt x="428" y="230"/>
                  </a:cubicBezTo>
                  <a:cubicBezTo>
                    <a:pt x="430" y="229"/>
                    <a:pt x="429" y="228"/>
                    <a:pt x="430" y="228"/>
                  </a:cubicBezTo>
                  <a:cubicBezTo>
                    <a:pt x="432" y="227"/>
                    <a:pt x="433" y="225"/>
                    <a:pt x="434" y="225"/>
                  </a:cubicBezTo>
                  <a:cubicBezTo>
                    <a:pt x="436" y="225"/>
                    <a:pt x="437" y="222"/>
                    <a:pt x="436" y="221"/>
                  </a:cubicBezTo>
                  <a:cubicBezTo>
                    <a:pt x="435" y="220"/>
                    <a:pt x="436" y="216"/>
                    <a:pt x="438" y="216"/>
                  </a:cubicBezTo>
                  <a:cubicBezTo>
                    <a:pt x="439" y="215"/>
                    <a:pt x="439" y="214"/>
                    <a:pt x="438" y="213"/>
                  </a:cubicBezTo>
                  <a:cubicBezTo>
                    <a:pt x="437" y="212"/>
                    <a:pt x="431" y="208"/>
                    <a:pt x="432" y="206"/>
                  </a:cubicBezTo>
                  <a:cubicBezTo>
                    <a:pt x="432" y="204"/>
                    <a:pt x="431" y="199"/>
                    <a:pt x="431" y="198"/>
                  </a:cubicBezTo>
                  <a:cubicBezTo>
                    <a:pt x="432" y="196"/>
                    <a:pt x="432" y="192"/>
                    <a:pt x="431" y="190"/>
                  </a:cubicBezTo>
                  <a:cubicBezTo>
                    <a:pt x="431" y="188"/>
                    <a:pt x="433" y="186"/>
                    <a:pt x="433" y="182"/>
                  </a:cubicBezTo>
                  <a:cubicBezTo>
                    <a:pt x="434" y="178"/>
                    <a:pt x="429" y="174"/>
                    <a:pt x="427" y="172"/>
                  </a:cubicBezTo>
                  <a:cubicBezTo>
                    <a:pt x="424" y="171"/>
                    <a:pt x="426" y="169"/>
                    <a:pt x="429" y="166"/>
                  </a:cubicBezTo>
                  <a:cubicBezTo>
                    <a:pt x="433" y="164"/>
                    <a:pt x="433" y="155"/>
                    <a:pt x="433" y="153"/>
                  </a:cubicBezTo>
                  <a:cubicBezTo>
                    <a:pt x="433" y="151"/>
                    <a:pt x="426" y="149"/>
                    <a:pt x="423" y="149"/>
                  </a:cubicBezTo>
                  <a:cubicBezTo>
                    <a:pt x="420" y="150"/>
                    <a:pt x="410" y="149"/>
                    <a:pt x="408" y="149"/>
                  </a:cubicBezTo>
                  <a:cubicBezTo>
                    <a:pt x="405" y="148"/>
                    <a:pt x="404" y="151"/>
                    <a:pt x="403" y="153"/>
                  </a:cubicBezTo>
                  <a:cubicBezTo>
                    <a:pt x="402" y="156"/>
                    <a:pt x="399" y="159"/>
                    <a:pt x="398" y="165"/>
                  </a:cubicBezTo>
                  <a:cubicBezTo>
                    <a:pt x="396" y="170"/>
                    <a:pt x="390" y="172"/>
                    <a:pt x="387" y="173"/>
                  </a:cubicBezTo>
                  <a:cubicBezTo>
                    <a:pt x="384" y="174"/>
                    <a:pt x="382" y="178"/>
                    <a:pt x="384" y="180"/>
                  </a:cubicBezTo>
                  <a:cubicBezTo>
                    <a:pt x="385" y="182"/>
                    <a:pt x="387" y="180"/>
                    <a:pt x="388" y="181"/>
                  </a:cubicBezTo>
                  <a:cubicBezTo>
                    <a:pt x="389" y="182"/>
                    <a:pt x="388" y="187"/>
                    <a:pt x="387" y="187"/>
                  </a:cubicBezTo>
                  <a:cubicBezTo>
                    <a:pt x="386" y="188"/>
                    <a:pt x="389" y="190"/>
                    <a:pt x="387" y="191"/>
                  </a:cubicBezTo>
                  <a:cubicBezTo>
                    <a:pt x="385" y="192"/>
                    <a:pt x="383" y="195"/>
                    <a:pt x="384" y="197"/>
                  </a:cubicBezTo>
                  <a:cubicBezTo>
                    <a:pt x="385" y="198"/>
                    <a:pt x="391" y="199"/>
                    <a:pt x="393" y="200"/>
                  </a:cubicBezTo>
                  <a:cubicBezTo>
                    <a:pt x="396" y="202"/>
                    <a:pt x="395" y="204"/>
                    <a:pt x="397" y="207"/>
                  </a:cubicBezTo>
                  <a:cubicBezTo>
                    <a:pt x="399" y="209"/>
                    <a:pt x="401" y="208"/>
                    <a:pt x="402" y="209"/>
                  </a:cubicBezTo>
                  <a:cubicBezTo>
                    <a:pt x="403" y="211"/>
                    <a:pt x="398" y="217"/>
                    <a:pt x="397" y="217"/>
                  </a:cubicBezTo>
                  <a:cubicBezTo>
                    <a:pt x="395" y="217"/>
                    <a:pt x="389" y="211"/>
                    <a:pt x="387" y="209"/>
                  </a:cubicBezTo>
                  <a:cubicBezTo>
                    <a:pt x="385" y="208"/>
                    <a:pt x="378" y="206"/>
                    <a:pt x="374" y="204"/>
                  </a:cubicBezTo>
                  <a:cubicBezTo>
                    <a:pt x="370" y="202"/>
                    <a:pt x="367" y="202"/>
                    <a:pt x="363" y="199"/>
                  </a:cubicBezTo>
                  <a:cubicBezTo>
                    <a:pt x="359" y="197"/>
                    <a:pt x="356" y="195"/>
                    <a:pt x="349" y="196"/>
                  </a:cubicBezTo>
                  <a:cubicBezTo>
                    <a:pt x="341" y="196"/>
                    <a:pt x="336" y="194"/>
                    <a:pt x="334" y="194"/>
                  </a:cubicBezTo>
                  <a:cubicBezTo>
                    <a:pt x="331" y="195"/>
                    <a:pt x="332" y="192"/>
                    <a:pt x="328" y="190"/>
                  </a:cubicBezTo>
                  <a:cubicBezTo>
                    <a:pt x="324" y="188"/>
                    <a:pt x="321" y="185"/>
                    <a:pt x="318" y="187"/>
                  </a:cubicBezTo>
                  <a:cubicBezTo>
                    <a:pt x="316" y="188"/>
                    <a:pt x="317" y="193"/>
                    <a:pt x="321" y="193"/>
                  </a:cubicBezTo>
                  <a:cubicBezTo>
                    <a:pt x="324" y="194"/>
                    <a:pt x="322" y="196"/>
                    <a:pt x="326" y="196"/>
                  </a:cubicBezTo>
                  <a:cubicBezTo>
                    <a:pt x="330" y="195"/>
                    <a:pt x="332" y="197"/>
                    <a:pt x="332" y="199"/>
                  </a:cubicBezTo>
                  <a:cubicBezTo>
                    <a:pt x="331" y="202"/>
                    <a:pt x="333" y="204"/>
                    <a:pt x="335" y="206"/>
                  </a:cubicBezTo>
                  <a:cubicBezTo>
                    <a:pt x="337" y="208"/>
                    <a:pt x="336" y="210"/>
                    <a:pt x="333" y="210"/>
                  </a:cubicBezTo>
                  <a:cubicBezTo>
                    <a:pt x="330" y="210"/>
                    <a:pt x="326" y="211"/>
                    <a:pt x="327" y="213"/>
                  </a:cubicBezTo>
                  <a:cubicBezTo>
                    <a:pt x="329" y="215"/>
                    <a:pt x="326" y="216"/>
                    <a:pt x="323" y="215"/>
                  </a:cubicBezTo>
                  <a:cubicBezTo>
                    <a:pt x="320" y="214"/>
                    <a:pt x="322" y="211"/>
                    <a:pt x="323" y="210"/>
                  </a:cubicBezTo>
                  <a:cubicBezTo>
                    <a:pt x="324" y="209"/>
                    <a:pt x="320" y="207"/>
                    <a:pt x="318" y="206"/>
                  </a:cubicBezTo>
                  <a:cubicBezTo>
                    <a:pt x="316" y="206"/>
                    <a:pt x="308" y="212"/>
                    <a:pt x="306" y="213"/>
                  </a:cubicBezTo>
                  <a:cubicBezTo>
                    <a:pt x="304" y="213"/>
                    <a:pt x="298" y="211"/>
                    <a:pt x="292" y="213"/>
                  </a:cubicBezTo>
                  <a:cubicBezTo>
                    <a:pt x="287" y="214"/>
                    <a:pt x="287" y="218"/>
                    <a:pt x="285" y="218"/>
                  </a:cubicBezTo>
                  <a:cubicBezTo>
                    <a:pt x="283" y="218"/>
                    <a:pt x="276" y="219"/>
                    <a:pt x="274" y="217"/>
                  </a:cubicBezTo>
                  <a:cubicBezTo>
                    <a:pt x="272" y="216"/>
                    <a:pt x="274" y="215"/>
                    <a:pt x="276" y="215"/>
                  </a:cubicBezTo>
                  <a:cubicBezTo>
                    <a:pt x="279" y="215"/>
                    <a:pt x="279" y="214"/>
                    <a:pt x="278" y="213"/>
                  </a:cubicBezTo>
                  <a:cubicBezTo>
                    <a:pt x="277" y="211"/>
                    <a:pt x="280" y="208"/>
                    <a:pt x="280" y="207"/>
                  </a:cubicBezTo>
                  <a:cubicBezTo>
                    <a:pt x="280" y="206"/>
                    <a:pt x="270" y="209"/>
                    <a:pt x="269" y="210"/>
                  </a:cubicBezTo>
                  <a:cubicBezTo>
                    <a:pt x="267" y="212"/>
                    <a:pt x="269" y="214"/>
                    <a:pt x="267" y="215"/>
                  </a:cubicBezTo>
                  <a:cubicBezTo>
                    <a:pt x="266" y="216"/>
                    <a:pt x="266" y="213"/>
                    <a:pt x="264" y="213"/>
                  </a:cubicBezTo>
                  <a:cubicBezTo>
                    <a:pt x="262" y="212"/>
                    <a:pt x="248" y="215"/>
                    <a:pt x="245" y="218"/>
                  </a:cubicBezTo>
                  <a:cubicBezTo>
                    <a:pt x="243" y="221"/>
                    <a:pt x="238" y="221"/>
                    <a:pt x="238" y="223"/>
                  </a:cubicBezTo>
                  <a:cubicBezTo>
                    <a:pt x="238" y="225"/>
                    <a:pt x="231" y="225"/>
                    <a:pt x="229" y="226"/>
                  </a:cubicBezTo>
                  <a:cubicBezTo>
                    <a:pt x="226" y="227"/>
                    <a:pt x="228" y="232"/>
                    <a:pt x="227" y="234"/>
                  </a:cubicBezTo>
                  <a:cubicBezTo>
                    <a:pt x="226" y="237"/>
                    <a:pt x="216" y="236"/>
                    <a:pt x="213" y="236"/>
                  </a:cubicBezTo>
                  <a:cubicBezTo>
                    <a:pt x="210" y="236"/>
                    <a:pt x="209" y="230"/>
                    <a:pt x="207" y="230"/>
                  </a:cubicBezTo>
                  <a:cubicBezTo>
                    <a:pt x="204" y="230"/>
                    <a:pt x="206" y="226"/>
                    <a:pt x="207" y="225"/>
                  </a:cubicBezTo>
                  <a:cubicBezTo>
                    <a:pt x="207" y="223"/>
                    <a:pt x="209" y="225"/>
                    <a:pt x="212" y="223"/>
                  </a:cubicBezTo>
                  <a:cubicBezTo>
                    <a:pt x="215" y="221"/>
                    <a:pt x="218" y="224"/>
                    <a:pt x="219" y="222"/>
                  </a:cubicBezTo>
                  <a:cubicBezTo>
                    <a:pt x="221" y="221"/>
                    <a:pt x="215" y="218"/>
                    <a:pt x="214" y="215"/>
                  </a:cubicBezTo>
                  <a:cubicBezTo>
                    <a:pt x="214" y="212"/>
                    <a:pt x="208" y="211"/>
                    <a:pt x="204" y="212"/>
                  </a:cubicBezTo>
                  <a:cubicBezTo>
                    <a:pt x="201" y="213"/>
                    <a:pt x="197" y="212"/>
                    <a:pt x="194" y="211"/>
                  </a:cubicBezTo>
                  <a:cubicBezTo>
                    <a:pt x="192" y="209"/>
                    <a:pt x="192" y="213"/>
                    <a:pt x="196" y="214"/>
                  </a:cubicBezTo>
                  <a:cubicBezTo>
                    <a:pt x="199" y="215"/>
                    <a:pt x="197" y="218"/>
                    <a:pt x="198" y="219"/>
                  </a:cubicBezTo>
                  <a:cubicBezTo>
                    <a:pt x="199" y="221"/>
                    <a:pt x="197" y="225"/>
                    <a:pt x="195" y="228"/>
                  </a:cubicBezTo>
                  <a:cubicBezTo>
                    <a:pt x="193" y="231"/>
                    <a:pt x="194" y="231"/>
                    <a:pt x="198" y="231"/>
                  </a:cubicBezTo>
                  <a:cubicBezTo>
                    <a:pt x="201" y="231"/>
                    <a:pt x="201" y="235"/>
                    <a:pt x="201" y="238"/>
                  </a:cubicBezTo>
                  <a:cubicBezTo>
                    <a:pt x="201" y="241"/>
                    <a:pt x="198" y="242"/>
                    <a:pt x="198" y="244"/>
                  </a:cubicBezTo>
                  <a:cubicBezTo>
                    <a:pt x="198" y="247"/>
                    <a:pt x="195" y="243"/>
                    <a:pt x="195" y="244"/>
                  </a:cubicBezTo>
                  <a:cubicBezTo>
                    <a:pt x="194" y="245"/>
                    <a:pt x="193" y="244"/>
                    <a:pt x="192" y="242"/>
                  </a:cubicBezTo>
                  <a:cubicBezTo>
                    <a:pt x="192" y="240"/>
                    <a:pt x="187" y="241"/>
                    <a:pt x="184" y="240"/>
                  </a:cubicBezTo>
                  <a:cubicBezTo>
                    <a:pt x="181" y="240"/>
                    <a:pt x="180" y="241"/>
                    <a:pt x="179" y="243"/>
                  </a:cubicBezTo>
                  <a:cubicBezTo>
                    <a:pt x="178" y="245"/>
                    <a:pt x="174" y="246"/>
                    <a:pt x="172" y="246"/>
                  </a:cubicBezTo>
                  <a:cubicBezTo>
                    <a:pt x="170" y="246"/>
                    <a:pt x="166" y="250"/>
                    <a:pt x="164" y="252"/>
                  </a:cubicBezTo>
                  <a:cubicBezTo>
                    <a:pt x="162" y="253"/>
                    <a:pt x="162" y="256"/>
                    <a:pt x="165" y="259"/>
                  </a:cubicBezTo>
                  <a:cubicBezTo>
                    <a:pt x="168" y="261"/>
                    <a:pt x="168" y="263"/>
                    <a:pt x="168" y="265"/>
                  </a:cubicBezTo>
                  <a:cubicBezTo>
                    <a:pt x="168" y="266"/>
                    <a:pt x="160" y="266"/>
                    <a:pt x="158" y="264"/>
                  </a:cubicBezTo>
                  <a:cubicBezTo>
                    <a:pt x="157" y="263"/>
                    <a:pt x="152" y="262"/>
                    <a:pt x="150" y="262"/>
                  </a:cubicBezTo>
                  <a:cubicBezTo>
                    <a:pt x="148" y="263"/>
                    <a:pt x="143" y="257"/>
                    <a:pt x="141" y="257"/>
                  </a:cubicBezTo>
                  <a:cubicBezTo>
                    <a:pt x="138" y="257"/>
                    <a:pt x="137" y="260"/>
                    <a:pt x="136" y="261"/>
                  </a:cubicBezTo>
                  <a:cubicBezTo>
                    <a:pt x="135" y="263"/>
                    <a:pt x="137" y="263"/>
                    <a:pt x="138" y="266"/>
                  </a:cubicBezTo>
                  <a:cubicBezTo>
                    <a:pt x="140" y="269"/>
                    <a:pt x="144" y="269"/>
                    <a:pt x="146" y="269"/>
                  </a:cubicBezTo>
                  <a:cubicBezTo>
                    <a:pt x="148" y="269"/>
                    <a:pt x="148" y="272"/>
                    <a:pt x="147" y="274"/>
                  </a:cubicBezTo>
                  <a:cubicBezTo>
                    <a:pt x="146" y="275"/>
                    <a:pt x="142" y="276"/>
                    <a:pt x="141" y="275"/>
                  </a:cubicBezTo>
                  <a:cubicBezTo>
                    <a:pt x="140" y="273"/>
                    <a:pt x="135" y="275"/>
                    <a:pt x="135" y="273"/>
                  </a:cubicBezTo>
                  <a:cubicBezTo>
                    <a:pt x="134" y="271"/>
                    <a:pt x="131" y="268"/>
                    <a:pt x="127" y="269"/>
                  </a:cubicBezTo>
                  <a:cubicBezTo>
                    <a:pt x="123" y="269"/>
                    <a:pt x="123" y="267"/>
                    <a:pt x="123" y="264"/>
                  </a:cubicBezTo>
                  <a:cubicBezTo>
                    <a:pt x="123" y="261"/>
                    <a:pt x="121" y="259"/>
                    <a:pt x="121" y="258"/>
                  </a:cubicBezTo>
                  <a:cubicBezTo>
                    <a:pt x="121" y="257"/>
                    <a:pt x="119" y="254"/>
                    <a:pt x="121" y="253"/>
                  </a:cubicBezTo>
                  <a:cubicBezTo>
                    <a:pt x="123" y="252"/>
                    <a:pt x="122" y="250"/>
                    <a:pt x="122" y="248"/>
                  </a:cubicBezTo>
                  <a:cubicBezTo>
                    <a:pt x="122" y="246"/>
                    <a:pt x="119" y="243"/>
                    <a:pt x="116" y="243"/>
                  </a:cubicBezTo>
                  <a:cubicBezTo>
                    <a:pt x="113" y="243"/>
                    <a:pt x="113" y="240"/>
                    <a:pt x="111" y="240"/>
                  </a:cubicBezTo>
                  <a:cubicBezTo>
                    <a:pt x="108" y="239"/>
                    <a:pt x="103" y="235"/>
                    <a:pt x="103" y="233"/>
                  </a:cubicBezTo>
                  <a:cubicBezTo>
                    <a:pt x="103" y="231"/>
                    <a:pt x="99" y="231"/>
                    <a:pt x="100" y="230"/>
                  </a:cubicBezTo>
                  <a:cubicBezTo>
                    <a:pt x="101" y="230"/>
                    <a:pt x="104" y="231"/>
                    <a:pt x="107" y="233"/>
                  </a:cubicBezTo>
                  <a:cubicBezTo>
                    <a:pt x="109" y="235"/>
                    <a:pt x="112" y="237"/>
                    <a:pt x="118" y="238"/>
                  </a:cubicBezTo>
                  <a:cubicBezTo>
                    <a:pt x="123" y="238"/>
                    <a:pt x="126" y="241"/>
                    <a:pt x="132" y="242"/>
                  </a:cubicBezTo>
                  <a:cubicBezTo>
                    <a:pt x="138" y="243"/>
                    <a:pt x="142" y="244"/>
                    <a:pt x="151" y="245"/>
                  </a:cubicBezTo>
                  <a:cubicBezTo>
                    <a:pt x="160" y="246"/>
                    <a:pt x="171" y="237"/>
                    <a:pt x="174" y="235"/>
                  </a:cubicBezTo>
                  <a:cubicBezTo>
                    <a:pt x="176" y="232"/>
                    <a:pt x="173" y="227"/>
                    <a:pt x="173" y="225"/>
                  </a:cubicBezTo>
                  <a:cubicBezTo>
                    <a:pt x="173" y="223"/>
                    <a:pt x="169" y="223"/>
                    <a:pt x="169" y="222"/>
                  </a:cubicBezTo>
                  <a:cubicBezTo>
                    <a:pt x="168" y="220"/>
                    <a:pt x="165" y="218"/>
                    <a:pt x="162" y="218"/>
                  </a:cubicBezTo>
                  <a:cubicBezTo>
                    <a:pt x="158" y="218"/>
                    <a:pt x="158" y="214"/>
                    <a:pt x="155" y="214"/>
                  </a:cubicBezTo>
                  <a:cubicBezTo>
                    <a:pt x="152" y="214"/>
                    <a:pt x="151" y="213"/>
                    <a:pt x="143" y="208"/>
                  </a:cubicBezTo>
                  <a:cubicBezTo>
                    <a:pt x="136" y="203"/>
                    <a:pt x="126" y="200"/>
                    <a:pt x="125" y="201"/>
                  </a:cubicBezTo>
                  <a:cubicBezTo>
                    <a:pt x="123" y="202"/>
                    <a:pt x="122" y="202"/>
                    <a:pt x="121" y="200"/>
                  </a:cubicBezTo>
                  <a:cubicBezTo>
                    <a:pt x="119" y="198"/>
                    <a:pt x="117" y="199"/>
                    <a:pt x="115" y="200"/>
                  </a:cubicBezTo>
                  <a:cubicBezTo>
                    <a:pt x="113" y="202"/>
                    <a:pt x="111" y="199"/>
                    <a:pt x="107" y="200"/>
                  </a:cubicBezTo>
                  <a:cubicBezTo>
                    <a:pt x="104" y="201"/>
                    <a:pt x="102" y="198"/>
                    <a:pt x="103" y="197"/>
                  </a:cubicBezTo>
                  <a:cubicBezTo>
                    <a:pt x="104" y="196"/>
                    <a:pt x="109" y="197"/>
                    <a:pt x="109" y="195"/>
                  </a:cubicBezTo>
                  <a:cubicBezTo>
                    <a:pt x="109" y="193"/>
                    <a:pt x="107" y="195"/>
                    <a:pt x="103" y="193"/>
                  </a:cubicBezTo>
                  <a:cubicBezTo>
                    <a:pt x="100" y="191"/>
                    <a:pt x="98" y="192"/>
                    <a:pt x="98" y="194"/>
                  </a:cubicBezTo>
                  <a:cubicBezTo>
                    <a:pt x="97" y="196"/>
                    <a:pt x="94" y="195"/>
                    <a:pt x="93" y="194"/>
                  </a:cubicBezTo>
                  <a:cubicBezTo>
                    <a:pt x="93" y="194"/>
                    <a:pt x="92" y="194"/>
                    <a:pt x="92" y="193"/>
                  </a:cubicBezTo>
                  <a:cubicBezTo>
                    <a:pt x="92" y="196"/>
                    <a:pt x="90" y="197"/>
                    <a:pt x="88" y="196"/>
                  </a:cubicBezTo>
                  <a:cubicBezTo>
                    <a:pt x="86" y="196"/>
                    <a:pt x="84" y="199"/>
                    <a:pt x="82" y="199"/>
                  </a:cubicBezTo>
                  <a:cubicBezTo>
                    <a:pt x="79" y="199"/>
                    <a:pt x="77" y="202"/>
                    <a:pt x="76" y="204"/>
                  </a:cubicBezTo>
                  <a:cubicBezTo>
                    <a:pt x="76" y="206"/>
                    <a:pt x="73" y="205"/>
                    <a:pt x="73" y="207"/>
                  </a:cubicBezTo>
                  <a:cubicBezTo>
                    <a:pt x="73" y="208"/>
                    <a:pt x="73" y="209"/>
                    <a:pt x="72" y="211"/>
                  </a:cubicBezTo>
                  <a:cubicBezTo>
                    <a:pt x="71" y="212"/>
                    <a:pt x="72" y="213"/>
                    <a:pt x="73" y="215"/>
                  </a:cubicBezTo>
                  <a:cubicBezTo>
                    <a:pt x="74" y="218"/>
                    <a:pt x="77" y="218"/>
                    <a:pt x="78" y="218"/>
                  </a:cubicBezTo>
                  <a:cubicBezTo>
                    <a:pt x="79" y="219"/>
                    <a:pt x="84" y="223"/>
                    <a:pt x="84" y="224"/>
                  </a:cubicBezTo>
                  <a:cubicBezTo>
                    <a:pt x="84" y="226"/>
                    <a:pt x="80" y="229"/>
                    <a:pt x="79" y="230"/>
                  </a:cubicBezTo>
                  <a:cubicBezTo>
                    <a:pt x="77" y="231"/>
                    <a:pt x="75" y="233"/>
                    <a:pt x="76" y="235"/>
                  </a:cubicBezTo>
                  <a:cubicBezTo>
                    <a:pt x="77" y="236"/>
                    <a:pt x="81" y="242"/>
                    <a:pt x="84" y="247"/>
                  </a:cubicBezTo>
                  <a:cubicBezTo>
                    <a:pt x="87" y="252"/>
                    <a:pt x="83" y="250"/>
                    <a:pt x="81" y="252"/>
                  </a:cubicBezTo>
                  <a:cubicBezTo>
                    <a:pt x="80" y="254"/>
                    <a:pt x="82" y="257"/>
                    <a:pt x="82" y="258"/>
                  </a:cubicBezTo>
                  <a:cubicBezTo>
                    <a:pt x="83" y="259"/>
                    <a:pt x="80" y="259"/>
                    <a:pt x="81" y="260"/>
                  </a:cubicBezTo>
                  <a:cubicBezTo>
                    <a:pt x="81" y="262"/>
                    <a:pt x="84" y="262"/>
                    <a:pt x="85" y="263"/>
                  </a:cubicBezTo>
                  <a:cubicBezTo>
                    <a:pt x="85" y="264"/>
                    <a:pt x="82" y="265"/>
                    <a:pt x="83" y="267"/>
                  </a:cubicBezTo>
                  <a:cubicBezTo>
                    <a:pt x="85" y="269"/>
                    <a:pt x="87" y="269"/>
                    <a:pt x="88" y="271"/>
                  </a:cubicBezTo>
                  <a:cubicBezTo>
                    <a:pt x="88" y="274"/>
                    <a:pt x="82" y="274"/>
                    <a:pt x="83" y="276"/>
                  </a:cubicBezTo>
                  <a:cubicBezTo>
                    <a:pt x="83" y="278"/>
                    <a:pt x="90" y="280"/>
                    <a:pt x="93" y="284"/>
                  </a:cubicBezTo>
                  <a:cubicBezTo>
                    <a:pt x="96" y="287"/>
                    <a:pt x="96" y="288"/>
                    <a:pt x="95" y="290"/>
                  </a:cubicBezTo>
                  <a:cubicBezTo>
                    <a:pt x="94" y="294"/>
                    <a:pt x="85" y="297"/>
                    <a:pt x="83" y="301"/>
                  </a:cubicBezTo>
                  <a:cubicBezTo>
                    <a:pt x="81" y="306"/>
                    <a:pt x="74" y="308"/>
                    <a:pt x="71" y="311"/>
                  </a:cubicBezTo>
                  <a:cubicBezTo>
                    <a:pt x="69" y="313"/>
                    <a:pt x="68" y="315"/>
                    <a:pt x="67" y="316"/>
                  </a:cubicBezTo>
                  <a:cubicBezTo>
                    <a:pt x="68" y="316"/>
                    <a:pt x="70" y="316"/>
                    <a:pt x="70" y="315"/>
                  </a:cubicBezTo>
                  <a:cubicBezTo>
                    <a:pt x="72" y="314"/>
                    <a:pt x="74" y="319"/>
                    <a:pt x="75" y="320"/>
                  </a:cubicBezTo>
                  <a:cubicBezTo>
                    <a:pt x="77" y="322"/>
                    <a:pt x="81" y="320"/>
                    <a:pt x="82" y="322"/>
                  </a:cubicBezTo>
                  <a:cubicBezTo>
                    <a:pt x="84" y="323"/>
                    <a:pt x="81" y="323"/>
                    <a:pt x="79" y="323"/>
                  </a:cubicBezTo>
                  <a:cubicBezTo>
                    <a:pt x="76" y="323"/>
                    <a:pt x="75" y="324"/>
                    <a:pt x="71" y="326"/>
                  </a:cubicBezTo>
                  <a:cubicBezTo>
                    <a:pt x="68" y="327"/>
                    <a:pt x="68" y="328"/>
                    <a:pt x="67" y="329"/>
                  </a:cubicBezTo>
                  <a:cubicBezTo>
                    <a:pt x="69" y="331"/>
                    <a:pt x="66" y="332"/>
                    <a:pt x="65" y="334"/>
                  </a:cubicBezTo>
                  <a:cubicBezTo>
                    <a:pt x="64" y="336"/>
                    <a:pt x="63" y="337"/>
                    <a:pt x="63" y="338"/>
                  </a:cubicBezTo>
                  <a:cubicBezTo>
                    <a:pt x="62" y="340"/>
                    <a:pt x="63" y="341"/>
                    <a:pt x="63" y="343"/>
                  </a:cubicBezTo>
                  <a:cubicBezTo>
                    <a:pt x="63" y="345"/>
                    <a:pt x="64" y="345"/>
                    <a:pt x="65" y="347"/>
                  </a:cubicBezTo>
                  <a:cubicBezTo>
                    <a:pt x="66" y="349"/>
                    <a:pt x="64" y="349"/>
                    <a:pt x="63" y="350"/>
                  </a:cubicBezTo>
                  <a:cubicBezTo>
                    <a:pt x="62" y="351"/>
                    <a:pt x="62" y="353"/>
                    <a:pt x="64" y="354"/>
                  </a:cubicBezTo>
                  <a:cubicBezTo>
                    <a:pt x="65" y="355"/>
                    <a:pt x="65" y="357"/>
                    <a:pt x="65" y="358"/>
                  </a:cubicBezTo>
                  <a:cubicBezTo>
                    <a:pt x="64" y="360"/>
                    <a:pt x="66" y="362"/>
                    <a:pt x="67" y="363"/>
                  </a:cubicBezTo>
                  <a:cubicBezTo>
                    <a:pt x="69" y="364"/>
                    <a:pt x="68" y="368"/>
                    <a:pt x="69" y="369"/>
                  </a:cubicBezTo>
                  <a:cubicBezTo>
                    <a:pt x="71" y="369"/>
                    <a:pt x="72" y="370"/>
                    <a:pt x="74" y="370"/>
                  </a:cubicBezTo>
                  <a:cubicBezTo>
                    <a:pt x="76" y="369"/>
                    <a:pt x="77" y="370"/>
                    <a:pt x="78" y="372"/>
                  </a:cubicBezTo>
                  <a:cubicBezTo>
                    <a:pt x="79" y="373"/>
                    <a:pt x="80" y="373"/>
                    <a:pt x="82" y="372"/>
                  </a:cubicBezTo>
                  <a:cubicBezTo>
                    <a:pt x="84" y="371"/>
                    <a:pt x="89" y="373"/>
                    <a:pt x="90" y="374"/>
                  </a:cubicBezTo>
                  <a:cubicBezTo>
                    <a:pt x="91" y="374"/>
                    <a:pt x="90" y="377"/>
                    <a:pt x="90" y="379"/>
                  </a:cubicBezTo>
                  <a:cubicBezTo>
                    <a:pt x="90" y="381"/>
                    <a:pt x="89" y="384"/>
                    <a:pt x="91" y="385"/>
                  </a:cubicBezTo>
                  <a:cubicBezTo>
                    <a:pt x="93" y="386"/>
                    <a:pt x="93" y="389"/>
                    <a:pt x="95" y="390"/>
                  </a:cubicBezTo>
                  <a:cubicBezTo>
                    <a:pt x="97" y="391"/>
                    <a:pt x="98" y="394"/>
                    <a:pt x="100" y="395"/>
                  </a:cubicBezTo>
                  <a:cubicBezTo>
                    <a:pt x="101" y="395"/>
                    <a:pt x="104" y="397"/>
                    <a:pt x="104" y="399"/>
                  </a:cubicBezTo>
                  <a:cubicBezTo>
                    <a:pt x="104" y="400"/>
                    <a:pt x="102" y="402"/>
                    <a:pt x="100" y="402"/>
                  </a:cubicBezTo>
                  <a:cubicBezTo>
                    <a:pt x="98" y="403"/>
                    <a:pt x="95" y="400"/>
                    <a:pt x="94" y="402"/>
                  </a:cubicBezTo>
                  <a:cubicBezTo>
                    <a:pt x="93" y="403"/>
                    <a:pt x="95" y="405"/>
                    <a:pt x="95" y="409"/>
                  </a:cubicBezTo>
                  <a:cubicBezTo>
                    <a:pt x="96" y="413"/>
                    <a:pt x="97" y="413"/>
                    <a:pt x="99" y="413"/>
                  </a:cubicBezTo>
                  <a:cubicBezTo>
                    <a:pt x="101" y="413"/>
                    <a:pt x="101" y="412"/>
                    <a:pt x="103" y="411"/>
                  </a:cubicBezTo>
                  <a:cubicBezTo>
                    <a:pt x="104" y="411"/>
                    <a:pt x="107" y="412"/>
                    <a:pt x="108" y="411"/>
                  </a:cubicBezTo>
                  <a:cubicBezTo>
                    <a:pt x="109" y="411"/>
                    <a:pt x="114" y="410"/>
                    <a:pt x="115" y="412"/>
                  </a:cubicBezTo>
                  <a:cubicBezTo>
                    <a:pt x="115" y="413"/>
                    <a:pt x="116" y="417"/>
                    <a:pt x="116" y="418"/>
                  </a:cubicBezTo>
                  <a:cubicBezTo>
                    <a:pt x="115" y="419"/>
                    <a:pt x="117" y="421"/>
                    <a:pt x="117" y="422"/>
                  </a:cubicBezTo>
                  <a:cubicBezTo>
                    <a:pt x="118" y="424"/>
                    <a:pt x="122" y="423"/>
                    <a:pt x="123" y="424"/>
                  </a:cubicBezTo>
                  <a:cubicBezTo>
                    <a:pt x="125" y="424"/>
                    <a:pt x="127" y="428"/>
                    <a:pt x="127" y="430"/>
                  </a:cubicBezTo>
                  <a:cubicBezTo>
                    <a:pt x="126" y="432"/>
                    <a:pt x="129" y="432"/>
                    <a:pt x="130" y="432"/>
                  </a:cubicBezTo>
                  <a:cubicBezTo>
                    <a:pt x="131" y="431"/>
                    <a:pt x="132" y="433"/>
                    <a:pt x="134" y="433"/>
                  </a:cubicBezTo>
                  <a:cubicBezTo>
                    <a:pt x="135" y="434"/>
                    <a:pt x="137" y="434"/>
                    <a:pt x="138" y="433"/>
                  </a:cubicBezTo>
                  <a:cubicBezTo>
                    <a:pt x="139" y="432"/>
                    <a:pt x="142" y="432"/>
                    <a:pt x="142" y="433"/>
                  </a:cubicBezTo>
                  <a:cubicBezTo>
                    <a:pt x="143" y="434"/>
                    <a:pt x="146" y="436"/>
                    <a:pt x="146" y="437"/>
                  </a:cubicBezTo>
                  <a:cubicBezTo>
                    <a:pt x="146" y="438"/>
                    <a:pt x="150" y="437"/>
                    <a:pt x="153" y="438"/>
                  </a:cubicBezTo>
                  <a:cubicBezTo>
                    <a:pt x="155" y="439"/>
                    <a:pt x="157" y="439"/>
                    <a:pt x="159" y="440"/>
                  </a:cubicBezTo>
                  <a:cubicBezTo>
                    <a:pt x="162" y="441"/>
                    <a:pt x="164" y="441"/>
                    <a:pt x="164" y="443"/>
                  </a:cubicBezTo>
                  <a:cubicBezTo>
                    <a:pt x="164" y="444"/>
                    <a:pt x="162" y="445"/>
                    <a:pt x="162" y="446"/>
                  </a:cubicBezTo>
                  <a:cubicBezTo>
                    <a:pt x="162" y="447"/>
                    <a:pt x="164" y="447"/>
                    <a:pt x="164" y="448"/>
                  </a:cubicBezTo>
                  <a:cubicBezTo>
                    <a:pt x="164" y="450"/>
                    <a:pt x="161" y="450"/>
                    <a:pt x="161" y="450"/>
                  </a:cubicBezTo>
                  <a:cubicBezTo>
                    <a:pt x="160" y="451"/>
                    <a:pt x="162" y="453"/>
                    <a:pt x="163" y="453"/>
                  </a:cubicBezTo>
                  <a:cubicBezTo>
                    <a:pt x="163" y="454"/>
                    <a:pt x="161" y="457"/>
                    <a:pt x="161" y="458"/>
                  </a:cubicBezTo>
                  <a:cubicBezTo>
                    <a:pt x="161" y="459"/>
                    <a:pt x="156" y="458"/>
                    <a:pt x="155" y="458"/>
                  </a:cubicBezTo>
                  <a:cubicBezTo>
                    <a:pt x="153" y="458"/>
                    <a:pt x="150" y="462"/>
                    <a:pt x="148" y="462"/>
                  </a:cubicBezTo>
                  <a:cubicBezTo>
                    <a:pt x="147" y="463"/>
                    <a:pt x="148" y="465"/>
                    <a:pt x="148" y="466"/>
                  </a:cubicBezTo>
                  <a:cubicBezTo>
                    <a:pt x="152" y="465"/>
                    <a:pt x="156" y="465"/>
                    <a:pt x="156" y="466"/>
                  </a:cubicBezTo>
                  <a:cubicBezTo>
                    <a:pt x="157" y="467"/>
                    <a:pt x="148" y="471"/>
                    <a:pt x="146" y="472"/>
                  </a:cubicBezTo>
                  <a:cubicBezTo>
                    <a:pt x="145" y="472"/>
                    <a:pt x="150" y="475"/>
                    <a:pt x="149" y="476"/>
                  </a:cubicBezTo>
                  <a:cubicBezTo>
                    <a:pt x="149" y="478"/>
                    <a:pt x="144" y="478"/>
                    <a:pt x="145" y="481"/>
                  </a:cubicBezTo>
                  <a:cubicBezTo>
                    <a:pt x="145" y="484"/>
                    <a:pt x="143" y="484"/>
                    <a:pt x="140" y="484"/>
                  </a:cubicBezTo>
                  <a:cubicBezTo>
                    <a:pt x="138" y="484"/>
                    <a:pt x="137" y="486"/>
                    <a:pt x="138" y="486"/>
                  </a:cubicBezTo>
                  <a:cubicBezTo>
                    <a:pt x="139" y="487"/>
                    <a:pt x="139" y="490"/>
                    <a:pt x="144" y="491"/>
                  </a:cubicBezTo>
                  <a:cubicBezTo>
                    <a:pt x="150" y="493"/>
                    <a:pt x="155" y="498"/>
                    <a:pt x="159" y="502"/>
                  </a:cubicBezTo>
                  <a:cubicBezTo>
                    <a:pt x="160" y="503"/>
                    <a:pt x="161" y="503"/>
                    <a:pt x="161" y="504"/>
                  </a:cubicBezTo>
                  <a:cubicBezTo>
                    <a:pt x="163" y="503"/>
                    <a:pt x="164" y="503"/>
                    <a:pt x="165" y="503"/>
                  </a:cubicBezTo>
                  <a:cubicBezTo>
                    <a:pt x="167" y="502"/>
                    <a:pt x="172" y="504"/>
                    <a:pt x="174" y="505"/>
                  </a:cubicBezTo>
                  <a:cubicBezTo>
                    <a:pt x="177" y="507"/>
                    <a:pt x="186" y="505"/>
                    <a:pt x="187" y="506"/>
                  </a:cubicBezTo>
                  <a:cubicBezTo>
                    <a:pt x="188" y="508"/>
                    <a:pt x="190" y="510"/>
                    <a:pt x="192" y="510"/>
                  </a:cubicBezTo>
                  <a:cubicBezTo>
                    <a:pt x="193" y="510"/>
                    <a:pt x="195" y="513"/>
                    <a:pt x="197" y="512"/>
                  </a:cubicBezTo>
                  <a:cubicBezTo>
                    <a:pt x="198" y="511"/>
                    <a:pt x="203" y="511"/>
                    <a:pt x="205" y="511"/>
                  </a:cubicBezTo>
                  <a:cubicBezTo>
                    <a:pt x="206" y="511"/>
                    <a:pt x="206" y="512"/>
                    <a:pt x="208" y="512"/>
                  </a:cubicBezTo>
                  <a:cubicBezTo>
                    <a:pt x="209" y="512"/>
                    <a:pt x="209" y="517"/>
                    <a:pt x="210" y="517"/>
                  </a:cubicBezTo>
                  <a:cubicBezTo>
                    <a:pt x="211" y="517"/>
                    <a:pt x="215" y="520"/>
                    <a:pt x="218" y="521"/>
                  </a:cubicBezTo>
                  <a:cubicBezTo>
                    <a:pt x="220" y="521"/>
                    <a:pt x="223" y="525"/>
                    <a:pt x="224" y="525"/>
                  </a:cubicBezTo>
                  <a:cubicBezTo>
                    <a:pt x="225" y="525"/>
                    <a:pt x="227" y="527"/>
                    <a:pt x="227" y="525"/>
                  </a:cubicBezTo>
                  <a:cubicBezTo>
                    <a:pt x="228" y="523"/>
                    <a:pt x="231" y="524"/>
                    <a:pt x="232" y="521"/>
                  </a:cubicBezTo>
                  <a:cubicBezTo>
                    <a:pt x="228" y="516"/>
                    <a:pt x="223" y="510"/>
                    <a:pt x="223" y="507"/>
                  </a:cubicBezTo>
                  <a:cubicBezTo>
                    <a:pt x="223" y="503"/>
                    <a:pt x="225" y="500"/>
                    <a:pt x="220" y="496"/>
                  </a:cubicBezTo>
                  <a:cubicBezTo>
                    <a:pt x="215" y="492"/>
                    <a:pt x="221" y="489"/>
                    <a:pt x="224" y="485"/>
                  </a:cubicBezTo>
                  <a:cubicBezTo>
                    <a:pt x="227" y="481"/>
                    <a:pt x="234" y="479"/>
                    <a:pt x="238" y="476"/>
                  </a:cubicBezTo>
                  <a:cubicBezTo>
                    <a:pt x="238" y="475"/>
                    <a:pt x="237" y="475"/>
                    <a:pt x="236" y="474"/>
                  </a:cubicBezTo>
                  <a:cubicBezTo>
                    <a:pt x="233" y="473"/>
                    <a:pt x="232" y="471"/>
                    <a:pt x="234" y="471"/>
                  </a:cubicBezTo>
                  <a:cubicBezTo>
                    <a:pt x="237" y="470"/>
                    <a:pt x="235" y="469"/>
                    <a:pt x="233" y="466"/>
                  </a:cubicBezTo>
                  <a:cubicBezTo>
                    <a:pt x="230" y="463"/>
                    <a:pt x="229" y="460"/>
                    <a:pt x="228" y="460"/>
                  </a:cubicBezTo>
                  <a:cubicBezTo>
                    <a:pt x="227" y="460"/>
                    <a:pt x="224" y="460"/>
                    <a:pt x="222" y="460"/>
                  </a:cubicBezTo>
                  <a:cubicBezTo>
                    <a:pt x="220" y="461"/>
                    <a:pt x="221" y="459"/>
                    <a:pt x="221" y="456"/>
                  </a:cubicBezTo>
                  <a:cubicBezTo>
                    <a:pt x="221" y="454"/>
                    <a:pt x="217" y="454"/>
                    <a:pt x="216" y="453"/>
                  </a:cubicBezTo>
                  <a:cubicBezTo>
                    <a:pt x="216" y="452"/>
                    <a:pt x="217" y="448"/>
                    <a:pt x="218" y="448"/>
                  </a:cubicBezTo>
                  <a:cubicBezTo>
                    <a:pt x="219" y="448"/>
                    <a:pt x="221" y="447"/>
                    <a:pt x="221" y="445"/>
                  </a:cubicBezTo>
                  <a:cubicBezTo>
                    <a:pt x="221" y="444"/>
                    <a:pt x="217" y="444"/>
                    <a:pt x="218" y="442"/>
                  </a:cubicBezTo>
                  <a:cubicBezTo>
                    <a:pt x="220" y="439"/>
                    <a:pt x="223" y="439"/>
                    <a:pt x="223" y="437"/>
                  </a:cubicBezTo>
                  <a:cubicBezTo>
                    <a:pt x="223" y="434"/>
                    <a:pt x="225" y="432"/>
                    <a:pt x="227" y="434"/>
                  </a:cubicBezTo>
                  <a:cubicBezTo>
                    <a:pt x="230" y="435"/>
                    <a:pt x="231" y="440"/>
                    <a:pt x="234" y="439"/>
                  </a:cubicBezTo>
                  <a:cubicBezTo>
                    <a:pt x="237" y="438"/>
                    <a:pt x="235" y="435"/>
                    <a:pt x="234" y="434"/>
                  </a:cubicBezTo>
                  <a:cubicBezTo>
                    <a:pt x="234" y="433"/>
                    <a:pt x="233" y="430"/>
                    <a:pt x="237" y="430"/>
                  </a:cubicBezTo>
                  <a:cubicBezTo>
                    <a:pt x="240" y="429"/>
                    <a:pt x="238" y="426"/>
                    <a:pt x="241" y="426"/>
                  </a:cubicBezTo>
                  <a:cubicBezTo>
                    <a:pt x="243" y="426"/>
                    <a:pt x="248" y="423"/>
                    <a:pt x="249" y="422"/>
                  </a:cubicBezTo>
                  <a:cubicBezTo>
                    <a:pt x="251" y="421"/>
                    <a:pt x="254" y="419"/>
                    <a:pt x="255" y="420"/>
                  </a:cubicBezTo>
                  <a:cubicBezTo>
                    <a:pt x="257" y="421"/>
                    <a:pt x="259" y="423"/>
                    <a:pt x="260" y="420"/>
                  </a:cubicBezTo>
                  <a:cubicBezTo>
                    <a:pt x="261" y="418"/>
                    <a:pt x="265" y="419"/>
                    <a:pt x="265" y="420"/>
                  </a:cubicBezTo>
                  <a:cubicBezTo>
                    <a:pt x="266" y="422"/>
                    <a:pt x="273" y="422"/>
                    <a:pt x="275" y="423"/>
                  </a:cubicBezTo>
                  <a:cubicBezTo>
                    <a:pt x="277" y="424"/>
                    <a:pt x="281" y="427"/>
                    <a:pt x="281" y="429"/>
                  </a:cubicBezTo>
                  <a:cubicBezTo>
                    <a:pt x="281" y="430"/>
                    <a:pt x="284" y="432"/>
                    <a:pt x="284" y="430"/>
                  </a:cubicBezTo>
                  <a:cubicBezTo>
                    <a:pt x="284" y="427"/>
                    <a:pt x="285" y="428"/>
                    <a:pt x="288" y="430"/>
                  </a:cubicBezTo>
                  <a:cubicBezTo>
                    <a:pt x="291" y="432"/>
                    <a:pt x="295" y="431"/>
                    <a:pt x="296" y="429"/>
                  </a:cubicBezTo>
                  <a:cubicBezTo>
                    <a:pt x="296" y="427"/>
                    <a:pt x="302" y="425"/>
                    <a:pt x="304" y="427"/>
                  </a:cubicBezTo>
                  <a:cubicBezTo>
                    <a:pt x="305" y="428"/>
                    <a:pt x="306" y="429"/>
                    <a:pt x="308" y="427"/>
                  </a:cubicBezTo>
                  <a:cubicBezTo>
                    <a:pt x="310" y="425"/>
                    <a:pt x="315" y="425"/>
                    <a:pt x="316" y="427"/>
                  </a:cubicBezTo>
                  <a:cubicBezTo>
                    <a:pt x="317" y="429"/>
                    <a:pt x="319" y="430"/>
                    <a:pt x="321" y="430"/>
                  </a:cubicBezTo>
                  <a:cubicBezTo>
                    <a:pt x="324" y="430"/>
                    <a:pt x="324" y="433"/>
                    <a:pt x="325" y="432"/>
                  </a:cubicBezTo>
                  <a:cubicBezTo>
                    <a:pt x="327" y="432"/>
                    <a:pt x="326" y="428"/>
                    <a:pt x="328" y="428"/>
                  </a:cubicBezTo>
                  <a:cubicBezTo>
                    <a:pt x="330" y="429"/>
                    <a:pt x="331" y="431"/>
                    <a:pt x="334" y="431"/>
                  </a:cubicBezTo>
                  <a:cubicBezTo>
                    <a:pt x="337" y="431"/>
                    <a:pt x="339" y="430"/>
                    <a:pt x="339" y="428"/>
                  </a:cubicBezTo>
                  <a:cubicBezTo>
                    <a:pt x="339" y="426"/>
                    <a:pt x="339" y="422"/>
                    <a:pt x="337" y="422"/>
                  </a:cubicBezTo>
                  <a:cubicBezTo>
                    <a:pt x="335" y="422"/>
                    <a:pt x="334" y="420"/>
                    <a:pt x="331" y="420"/>
                  </a:cubicBezTo>
                  <a:cubicBezTo>
                    <a:pt x="329" y="420"/>
                    <a:pt x="327" y="417"/>
                    <a:pt x="329" y="416"/>
                  </a:cubicBezTo>
                  <a:cubicBezTo>
                    <a:pt x="331" y="415"/>
                    <a:pt x="335" y="414"/>
                    <a:pt x="334" y="412"/>
                  </a:cubicBezTo>
                  <a:cubicBezTo>
                    <a:pt x="334" y="410"/>
                    <a:pt x="333" y="407"/>
                    <a:pt x="336" y="406"/>
                  </a:cubicBezTo>
                  <a:cubicBezTo>
                    <a:pt x="339" y="406"/>
                    <a:pt x="345" y="406"/>
                    <a:pt x="344" y="405"/>
                  </a:cubicBezTo>
                  <a:cubicBezTo>
                    <a:pt x="344" y="404"/>
                    <a:pt x="338" y="403"/>
                    <a:pt x="337" y="401"/>
                  </a:cubicBezTo>
                  <a:cubicBezTo>
                    <a:pt x="336" y="399"/>
                    <a:pt x="336" y="395"/>
                    <a:pt x="337" y="394"/>
                  </a:cubicBezTo>
                  <a:cubicBezTo>
                    <a:pt x="338" y="394"/>
                    <a:pt x="341" y="395"/>
                    <a:pt x="344" y="394"/>
                  </a:cubicBezTo>
                  <a:cubicBezTo>
                    <a:pt x="346" y="393"/>
                    <a:pt x="350" y="395"/>
                    <a:pt x="353" y="393"/>
                  </a:cubicBezTo>
                  <a:cubicBezTo>
                    <a:pt x="356" y="391"/>
                    <a:pt x="362" y="391"/>
                    <a:pt x="365" y="391"/>
                  </a:cubicBezTo>
                  <a:cubicBezTo>
                    <a:pt x="369" y="391"/>
                    <a:pt x="371" y="388"/>
                    <a:pt x="374" y="388"/>
                  </a:cubicBezTo>
                  <a:cubicBezTo>
                    <a:pt x="376" y="388"/>
                    <a:pt x="383" y="387"/>
                    <a:pt x="385" y="386"/>
                  </a:cubicBezTo>
                  <a:cubicBezTo>
                    <a:pt x="387" y="385"/>
                    <a:pt x="396" y="384"/>
                    <a:pt x="397" y="382"/>
                  </a:cubicBezTo>
                  <a:cubicBezTo>
                    <a:pt x="397" y="380"/>
                    <a:pt x="405" y="379"/>
                    <a:pt x="407" y="380"/>
                  </a:cubicBezTo>
                  <a:cubicBezTo>
                    <a:pt x="409" y="381"/>
                    <a:pt x="411" y="381"/>
                    <a:pt x="413" y="381"/>
                  </a:cubicBezTo>
                  <a:cubicBezTo>
                    <a:pt x="415" y="380"/>
                    <a:pt x="418" y="382"/>
                    <a:pt x="418" y="384"/>
                  </a:cubicBezTo>
                  <a:cubicBezTo>
                    <a:pt x="418" y="386"/>
                    <a:pt x="420" y="388"/>
                    <a:pt x="420" y="389"/>
                  </a:cubicBezTo>
                  <a:cubicBezTo>
                    <a:pt x="419" y="391"/>
                    <a:pt x="418" y="392"/>
                    <a:pt x="419" y="393"/>
                  </a:cubicBezTo>
                  <a:cubicBezTo>
                    <a:pt x="420" y="394"/>
                    <a:pt x="425" y="393"/>
                    <a:pt x="426" y="392"/>
                  </a:cubicBezTo>
                  <a:cubicBezTo>
                    <a:pt x="427" y="390"/>
                    <a:pt x="429" y="392"/>
                    <a:pt x="429" y="394"/>
                  </a:cubicBezTo>
                  <a:cubicBezTo>
                    <a:pt x="429" y="395"/>
                    <a:pt x="431" y="396"/>
                    <a:pt x="431" y="394"/>
                  </a:cubicBezTo>
                  <a:cubicBezTo>
                    <a:pt x="431" y="392"/>
                    <a:pt x="434" y="394"/>
                    <a:pt x="435" y="395"/>
                  </a:cubicBezTo>
                  <a:cubicBezTo>
                    <a:pt x="436" y="396"/>
                    <a:pt x="439" y="393"/>
                    <a:pt x="439" y="395"/>
                  </a:cubicBezTo>
                  <a:cubicBezTo>
                    <a:pt x="439" y="397"/>
                    <a:pt x="434" y="398"/>
                    <a:pt x="436" y="400"/>
                  </a:cubicBezTo>
                  <a:cubicBezTo>
                    <a:pt x="439" y="402"/>
                    <a:pt x="440" y="398"/>
                    <a:pt x="443" y="399"/>
                  </a:cubicBezTo>
                  <a:cubicBezTo>
                    <a:pt x="445" y="400"/>
                    <a:pt x="449" y="396"/>
                    <a:pt x="451" y="395"/>
                  </a:cubicBezTo>
                  <a:cubicBezTo>
                    <a:pt x="454" y="395"/>
                    <a:pt x="456" y="392"/>
                    <a:pt x="459" y="391"/>
                  </a:cubicBezTo>
                  <a:cubicBezTo>
                    <a:pt x="461" y="390"/>
                    <a:pt x="465" y="390"/>
                    <a:pt x="464" y="392"/>
                  </a:cubicBezTo>
                  <a:cubicBezTo>
                    <a:pt x="463" y="393"/>
                    <a:pt x="461" y="396"/>
                    <a:pt x="466" y="398"/>
                  </a:cubicBezTo>
                  <a:cubicBezTo>
                    <a:pt x="472" y="400"/>
                    <a:pt x="478" y="410"/>
                    <a:pt x="481" y="415"/>
                  </a:cubicBezTo>
                  <a:cubicBezTo>
                    <a:pt x="484" y="420"/>
                    <a:pt x="488" y="430"/>
                    <a:pt x="489" y="430"/>
                  </a:cubicBezTo>
                  <a:cubicBezTo>
                    <a:pt x="491" y="430"/>
                    <a:pt x="492" y="425"/>
                    <a:pt x="494" y="425"/>
                  </a:cubicBezTo>
                  <a:cubicBezTo>
                    <a:pt x="496" y="424"/>
                    <a:pt x="498" y="429"/>
                    <a:pt x="500" y="429"/>
                  </a:cubicBezTo>
                  <a:cubicBezTo>
                    <a:pt x="503" y="430"/>
                    <a:pt x="506" y="431"/>
                    <a:pt x="508" y="430"/>
                  </a:cubicBezTo>
                  <a:cubicBezTo>
                    <a:pt x="510" y="430"/>
                    <a:pt x="515" y="427"/>
                    <a:pt x="516" y="428"/>
                  </a:cubicBezTo>
                  <a:cubicBezTo>
                    <a:pt x="518" y="429"/>
                    <a:pt x="520" y="429"/>
                    <a:pt x="521" y="432"/>
                  </a:cubicBezTo>
                  <a:cubicBezTo>
                    <a:pt x="523" y="436"/>
                    <a:pt x="525" y="436"/>
                    <a:pt x="526" y="436"/>
                  </a:cubicBezTo>
                  <a:cubicBezTo>
                    <a:pt x="528" y="436"/>
                    <a:pt x="528" y="438"/>
                    <a:pt x="528" y="439"/>
                  </a:cubicBezTo>
                  <a:cubicBezTo>
                    <a:pt x="528" y="441"/>
                    <a:pt x="531" y="443"/>
                    <a:pt x="532" y="443"/>
                  </a:cubicBezTo>
                  <a:cubicBezTo>
                    <a:pt x="534" y="443"/>
                    <a:pt x="537" y="442"/>
                    <a:pt x="539" y="442"/>
                  </a:cubicBezTo>
                  <a:cubicBezTo>
                    <a:pt x="540" y="441"/>
                    <a:pt x="541" y="440"/>
                    <a:pt x="541" y="442"/>
                  </a:cubicBezTo>
                  <a:cubicBezTo>
                    <a:pt x="542" y="443"/>
                    <a:pt x="544" y="446"/>
                    <a:pt x="545" y="446"/>
                  </a:cubicBezTo>
                  <a:cubicBezTo>
                    <a:pt x="547" y="446"/>
                    <a:pt x="549" y="447"/>
                    <a:pt x="550" y="446"/>
                  </a:cubicBezTo>
                  <a:cubicBezTo>
                    <a:pt x="550" y="445"/>
                    <a:pt x="554" y="444"/>
                    <a:pt x="555" y="444"/>
                  </a:cubicBezTo>
                  <a:cubicBezTo>
                    <a:pt x="557" y="444"/>
                    <a:pt x="562" y="443"/>
                    <a:pt x="563" y="441"/>
                  </a:cubicBezTo>
                  <a:cubicBezTo>
                    <a:pt x="564" y="438"/>
                    <a:pt x="568" y="438"/>
                    <a:pt x="569" y="437"/>
                  </a:cubicBezTo>
                  <a:cubicBezTo>
                    <a:pt x="570" y="436"/>
                    <a:pt x="573" y="435"/>
                    <a:pt x="574" y="433"/>
                  </a:cubicBezTo>
                  <a:cubicBezTo>
                    <a:pt x="575" y="432"/>
                    <a:pt x="579" y="432"/>
                    <a:pt x="579" y="431"/>
                  </a:cubicBezTo>
                  <a:cubicBezTo>
                    <a:pt x="580" y="430"/>
                    <a:pt x="583" y="430"/>
                    <a:pt x="585" y="430"/>
                  </a:cubicBezTo>
                  <a:cubicBezTo>
                    <a:pt x="587" y="431"/>
                    <a:pt x="595" y="432"/>
                    <a:pt x="596" y="432"/>
                  </a:cubicBezTo>
                  <a:cubicBezTo>
                    <a:pt x="598" y="432"/>
                    <a:pt x="598" y="436"/>
                    <a:pt x="599" y="437"/>
                  </a:cubicBezTo>
                  <a:cubicBezTo>
                    <a:pt x="600" y="437"/>
                    <a:pt x="604" y="440"/>
                    <a:pt x="606" y="439"/>
                  </a:cubicBezTo>
                  <a:cubicBezTo>
                    <a:pt x="607" y="438"/>
                    <a:pt x="610" y="437"/>
                    <a:pt x="612" y="439"/>
                  </a:cubicBezTo>
                  <a:cubicBezTo>
                    <a:pt x="614" y="440"/>
                    <a:pt x="617" y="442"/>
                    <a:pt x="618" y="440"/>
                  </a:cubicBezTo>
                  <a:cubicBezTo>
                    <a:pt x="619" y="439"/>
                    <a:pt x="624" y="438"/>
                    <a:pt x="624" y="437"/>
                  </a:cubicBezTo>
                  <a:cubicBezTo>
                    <a:pt x="625" y="436"/>
                    <a:pt x="626" y="433"/>
                    <a:pt x="625" y="432"/>
                  </a:cubicBezTo>
                  <a:cubicBezTo>
                    <a:pt x="623" y="431"/>
                    <a:pt x="622" y="427"/>
                    <a:pt x="622" y="426"/>
                  </a:cubicBezTo>
                  <a:cubicBezTo>
                    <a:pt x="621" y="424"/>
                    <a:pt x="625" y="423"/>
                    <a:pt x="625" y="422"/>
                  </a:cubicBezTo>
                  <a:cubicBezTo>
                    <a:pt x="626" y="420"/>
                    <a:pt x="628" y="420"/>
                    <a:pt x="629" y="419"/>
                  </a:cubicBezTo>
                  <a:cubicBezTo>
                    <a:pt x="630" y="418"/>
                    <a:pt x="631" y="416"/>
                    <a:pt x="632" y="416"/>
                  </a:cubicBezTo>
                  <a:cubicBezTo>
                    <a:pt x="634" y="417"/>
                    <a:pt x="637" y="418"/>
                    <a:pt x="638" y="418"/>
                  </a:cubicBezTo>
                  <a:cubicBezTo>
                    <a:pt x="639" y="419"/>
                    <a:pt x="642" y="420"/>
                    <a:pt x="643" y="420"/>
                  </a:cubicBezTo>
                  <a:cubicBezTo>
                    <a:pt x="645" y="420"/>
                    <a:pt x="647" y="421"/>
                    <a:pt x="649" y="422"/>
                  </a:cubicBezTo>
                  <a:cubicBezTo>
                    <a:pt x="651" y="423"/>
                    <a:pt x="656" y="423"/>
                    <a:pt x="657" y="424"/>
                  </a:cubicBezTo>
                  <a:cubicBezTo>
                    <a:pt x="658" y="426"/>
                    <a:pt x="657" y="430"/>
                    <a:pt x="658" y="431"/>
                  </a:cubicBezTo>
                  <a:cubicBezTo>
                    <a:pt x="659" y="433"/>
                    <a:pt x="662" y="436"/>
                    <a:pt x="663" y="435"/>
                  </a:cubicBezTo>
                  <a:cubicBezTo>
                    <a:pt x="664" y="434"/>
                    <a:pt x="668" y="437"/>
                    <a:pt x="670" y="437"/>
                  </a:cubicBezTo>
                  <a:cubicBezTo>
                    <a:pt x="672" y="437"/>
                    <a:pt x="674" y="434"/>
                    <a:pt x="676" y="434"/>
                  </a:cubicBezTo>
                  <a:cubicBezTo>
                    <a:pt x="677" y="434"/>
                    <a:pt x="682" y="433"/>
                    <a:pt x="683" y="433"/>
                  </a:cubicBezTo>
                  <a:cubicBezTo>
                    <a:pt x="685" y="434"/>
                    <a:pt x="690" y="436"/>
                    <a:pt x="691" y="435"/>
                  </a:cubicBezTo>
                  <a:cubicBezTo>
                    <a:pt x="691" y="435"/>
                    <a:pt x="696" y="435"/>
                    <a:pt x="697" y="437"/>
                  </a:cubicBezTo>
                  <a:cubicBezTo>
                    <a:pt x="697" y="438"/>
                    <a:pt x="703" y="438"/>
                    <a:pt x="703" y="440"/>
                  </a:cubicBezTo>
                  <a:cubicBezTo>
                    <a:pt x="703" y="442"/>
                    <a:pt x="707" y="442"/>
                    <a:pt x="708" y="444"/>
                  </a:cubicBezTo>
                  <a:cubicBezTo>
                    <a:pt x="709" y="446"/>
                    <a:pt x="716" y="445"/>
                    <a:pt x="718" y="446"/>
                  </a:cubicBezTo>
                  <a:cubicBezTo>
                    <a:pt x="719" y="447"/>
                    <a:pt x="728" y="447"/>
                    <a:pt x="729" y="446"/>
                  </a:cubicBezTo>
                  <a:cubicBezTo>
                    <a:pt x="729" y="445"/>
                    <a:pt x="737" y="445"/>
                    <a:pt x="739" y="444"/>
                  </a:cubicBezTo>
                  <a:cubicBezTo>
                    <a:pt x="741" y="442"/>
                    <a:pt x="745" y="443"/>
                    <a:pt x="745" y="441"/>
                  </a:cubicBezTo>
                  <a:cubicBezTo>
                    <a:pt x="746" y="440"/>
                    <a:pt x="750" y="438"/>
                    <a:pt x="752" y="437"/>
                  </a:cubicBezTo>
                  <a:cubicBezTo>
                    <a:pt x="754" y="436"/>
                    <a:pt x="761" y="436"/>
                    <a:pt x="762" y="437"/>
                  </a:cubicBezTo>
                  <a:cubicBezTo>
                    <a:pt x="762" y="439"/>
                    <a:pt x="767" y="440"/>
                    <a:pt x="769" y="439"/>
                  </a:cubicBezTo>
                  <a:cubicBezTo>
                    <a:pt x="771" y="438"/>
                    <a:pt x="776" y="439"/>
                    <a:pt x="776" y="441"/>
                  </a:cubicBezTo>
                  <a:cubicBezTo>
                    <a:pt x="777" y="442"/>
                    <a:pt x="783" y="443"/>
                    <a:pt x="784" y="443"/>
                  </a:cubicBezTo>
                  <a:cubicBezTo>
                    <a:pt x="786" y="442"/>
                    <a:pt x="790" y="439"/>
                    <a:pt x="792" y="439"/>
                  </a:cubicBezTo>
                  <a:cubicBezTo>
                    <a:pt x="793" y="439"/>
                    <a:pt x="796" y="437"/>
                    <a:pt x="795" y="435"/>
                  </a:cubicBezTo>
                  <a:cubicBezTo>
                    <a:pt x="795" y="434"/>
                    <a:pt x="799" y="429"/>
                    <a:pt x="799" y="427"/>
                  </a:cubicBezTo>
                  <a:cubicBezTo>
                    <a:pt x="800" y="425"/>
                    <a:pt x="803" y="420"/>
                    <a:pt x="804" y="419"/>
                  </a:cubicBezTo>
                  <a:cubicBezTo>
                    <a:pt x="805" y="419"/>
                    <a:pt x="808" y="417"/>
                    <a:pt x="808" y="415"/>
                  </a:cubicBezTo>
                  <a:cubicBezTo>
                    <a:pt x="808" y="414"/>
                    <a:pt x="807" y="410"/>
                    <a:pt x="805" y="410"/>
                  </a:cubicBezTo>
                  <a:cubicBezTo>
                    <a:pt x="804" y="410"/>
                    <a:pt x="801" y="410"/>
                    <a:pt x="805" y="405"/>
                  </a:cubicBezTo>
                  <a:cubicBezTo>
                    <a:pt x="808" y="401"/>
                    <a:pt x="814" y="402"/>
                    <a:pt x="815" y="402"/>
                  </a:cubicBezTo>
                  <a:cubicBezTo>
                    <a:pt x="816" y="402"/>
                    <a:pt x="823" y="400"/>
                    <a:pt x="827" y="401"/>
                  </a:cubicBezTo>
                  <a:cubicBezTo>
                    <a:pt x="830" y="402"/>
                    <a:pt x="832" y="401"/>
                    <a:pt x="836" y="403"/>
                  </a:cubicBezTo>
                  <a:cubicBezTo>
                    <a:pt x="839" y="404"/>
                    <a:pt x="844" y="404"/>
                    <a:pt x="846" y="405"/>
                  </a:cubicBezTo>
                  <a:cubicBezTo>
                    <a:pt x="847" y="407"/>
                    <a:pt x="851" y="408"/>
                    <a:pt x="851" y="411"/>
                  </a:cubicBezTo>
                  <a:cubicBezTo>
                    <a:pt x="850" y="414"/>
                    <a:pt x="853" y="413"/>
                    <a:pt x="855" y="419"/>
                  </a:cubicBezTo>
                  <a:cubicBezTo>
                    <a:pt x="856" y="425"/>
                    <a:pt x="859" y="425"/>
                    <a:pt x="859" y="428"/>
                  </a:cubicBezTo>
                  <a:cubicBezTo>
                    <a:pt x="860" y="431"/>
                    <a:pt x="864" y="436"/>
                    <a:pt x="863" y="438"/>
                  </a:cubicBezTo>
                  <a:cubicBezTo>
                    <a:pt x="863" y="440"/>
                    <a:pt x="862" y="442"/>
                    <a:pt x="866" y="442"/>
                  </a:cubicBezTo>
                  <a:cubicBezTo>
                    <a:pt x="871" y="443"/>
                    <a:pt x="873" y="446"/>
                    <a:pt x="874" y="445"/>
                  </a:cubicBezTo>
                  <a:cubicBezTo>
                    <a:pt x="875" y="445"/>
                    <a:pt x="880" y="447"/>
                    <a:pt x="882" y="449"/>
                  </a:cubicBezTo>
                  <a:cubicBezTo>
                    <a:pt x="885" y="451"/>
                    <a:pt x="888" y="450"/>
                    <a:pt x="888" y="453"/>
                  </a:cubicBezTo>
                  <a:cubicBezTo>
                    <a:pt x="888" y="455"/>
                    <a:pt x="890" y="457"/>
                    <a:pt x="890" y="460"/>
                  </a:cubicBezTo>
                  <a:cubicBezTo>
                    <a:pt x="890" y="462"/>
                    <a:pt x="894" y="463"/>
                    <a:pt x="898" y="463"/>
                  </a:cubicBezTo>
                  <a:cubicBezTo>
                    <a:pt x="901" y="462"/>
                    <a:pt x="903" y="464"/>
                    <a:pt x="905" y="461"/>
                  </a:cubicBezTo>
                  <a:cubicBezTo>
                    <a:pt x="906" y="458"/>
                    <a:pt x="911" y="459"/>
                    <a:pt x="913" y="458"/>
                  </a:cubicBezTo>
                  <a:cubicBezTo>
                    <a:pt x="914" y="457"/>
                    <a:pt x="919" y="456"/>
                    <a:pt x="919" y="460"/>
                  </a:cubicBezTo>
                  <a:cubicBezTo>
                    <a:pt x="919" y="464"/>
                    <a:pt x="922" y="465"/>
                    <a:pt x="919" y="466"/>
                  </a:cubicBezTo>
                  <a:cubicBezTo>
                    <a:pt x="917" y="468"/>
                    <a:pt x="916" y="474"/>
                    <a:pt x="915" y="477"/>
                  </a:cubicBezTo>
                  <a:cubicBezTo>
                    <a:pt x="914" y="479"/>
                    <a:pt x="911" y="480"/>
                    <a:pt x="910" y="483"/>
                  </a:cubicBezTo>
                  <a:cubicBezTo>
                    <a:pt x="910" y="486"/>
                    <a:pt x="906" y="486"/>
                    <a:pt x="906" y="488"/>
                  </a:cubicBezTo>
                  <a:cubicBezTo>
                    <a:pt x="906" y="490"/>
                    <a:pt x="902" y="490"/>
                    <a:pt x="899" y="488"/>
                  </a:cubicBezTo>
                  <a:cubicBezTo>
                    <a:pt x="897" y="486"/>
                    <a:pt x="895" y="491"/>
                    <a:pt x="893" y="491"/>
                  </a:cubicBezTo>
                  <a:cubicBezTo>
                    <a:pt x="891" y="491"/>
                    <a:pt x="891" y="495"/>
                    <a:pt x="891" y="497"/>
                  </a:cubicBezTo>
                  <a:cubicBezTo>
                    <a:pt x="892" y="499"/>
                    <a:pt x="891" y="501"/>
                    <a:pt x="892" y="504"/>
                  </a:cubicBezTo>
                  <a:cubicBezTo>
                    <a:pt x="893" y="505"/>
                    <a:pt x="892" y="508"/>
                    <a:pt x="892" y="511"/>
                  </a:cubicBezTo>
                  <a:cubicBezTo>
                    <a:pt x="895" y="509"/>
                    <a:pt x="898" y="508"/>
                    <a:pt x="899" y="508"/>
                  </a:cubicBezTo>
                  <a:cubicBezTo>
                    <a:pt x="902" y="508"/>
                    <a:pt x="905" y="513"/>
                    <a:pt x="908" y="513"/>
                  </a:cubicBezTo>
                  <a:cubicBezTo>
                    <a:pt x="912" y="513"/>
                    <a:pt x="927" y="503"/>
                    <a:pt x="927" y="501"/>
                  </a:cubicBezTo>
                  <a:cubicBezTo>
                    <a:pt x="927" y="500"/>
                    <a:pt x="936" y="491"/>
                    <a:pt x="940" y="487"/>
                  </a:cubicBezTo>
                  <a:cubicBezTo>
                    <a:pt x="944" y="482"/>
                    <a:pt x="950" y="476"/>
                    <a:pt x="952" y="471"/>
                  </a:cubicBezTo>
                  <a:cubicBezTo>
                    <a:pt x="953" y="468"/>
                    <a:pt x="959" y="462"/>
                    <a:pt x="960" y="459"/>
                  </a:cubicBezTo>
                  <a:cubicBezTo>
                    <a:pt x="962" y="457"/>
                    <a:pt x="963" y="457"/>
                    <a:pt x="965" y="451"/>
                  </a:cubicBezTo>
                  <a:cubicBezTo>
                    <a:pt x="968" y="446"/>
                    <a:pt x="968" y="431"/>
                    <a:pt x="969" y="430"/>
                  </a:cubicBezTo>
                  <a:cubicBezTo>
                    <a:pt x="970" y="429"/>
                    <a:pt x="969" y="427"/>
                    <a:pt x="970" y="425"/>
                  </a:cubicBezTo>
                  <a:cubicBezTo>
                    <a:pt x="972" y="424"/>
                    <a:pt x="971" y="421"/>
                    <a:pt x="973" y="419"/>
                  </a:cubicBezTo>
                  <a:cubicBezTo>
                    <a:pt x="976" y="417"/>
                    <a:pt x="975" y="416"/>
                    <a:pt x="975" y="414"/>
                  </a:cubicBezTo>
                  <a:cubicBezTo>
                    <a:pt x="974" y="413"/>
                    <a:pt x="975" y="409"/>
                    <a:pt x="974" y="408"/>
                  </a:cubicBezTo>
                  <a:cubicBezTo>
                    <a:pt x="974" y="407"/>
                    <a:pt x="974" y="406"/>
                    <a:pt x="975" y="406"/>
                  </a:cubicBezTo>
                  <a:cubicBezTo>
                    <a:pt x="977" y="405"/>
                    <a:pt x="974" y="403"/>
                    <a:pt x="972" y="402"/>
                  </a:cubicBezTo>
                  <a:cubicBezTo>
                    <a:pt x="970" y="401"/>
                    <a:pt x="968" y="400"/>
                    <a:pt x="967" y="398"/>
                  </a:cubicBezTo>
                  <a:cubicBezTo>
                    <a:pt x="967" y="395"/>
                    <a:pt x="964" y="393"/>
                    <a:pt x="961" y="393"/>
                  </a:cubicBezTo>
                  <a:cubicBezTo>
                    <a:pt x="958" y="393"/>
                    <a:pt x="954" y="391"/>
                    <a:pt x="954" y="393"/>
                  </a:cubicBezTo>
                  <a:cubicBezTo>
                    <a:pt x="955" y="395"/>
                    <a:pt x="954" y="396"/>
                    <a:pt x="953" y="396"/>
                  </a:cubicBezTo>
                  <a:cubicBezTo>
                    <a:pt x="951" y="396"/>
                    <a:pt x="951" y="397"/>
                    <a:pt x="949" y="399"/>
                  </a:cubicBezTo>
                  <a:cubicBezTo>
                    <a:pt x="948" y="401"/>
                    <a:pt x="942" y="402"/>
                    <a:pt x="945" y="399"/>
                  </a:cubicBezTo>
                  <a:cubicBezTo>
                    <a:pt x="947" y="397"/>
                    <a:pt x="944" y="397"/>
                    <a:pt x="944" y="395"/>
                  </a:cubicBezTo>
                  <a:cubicBezTo>
                    <a:pt x="945" y="392"/>
                    <a:pt x="947" y="390"/>
                    <a:pt x="944" y="391"/>
                  </a:cubicBezTo>
                  <a:cubicBezTo>
                    <a:pt x="941" y="393"/>
                    <a:pt x="941" y="397"/>
                    <a:pt x="939" y="397"/>
                  </a:cubicBezTo>
                  <a:cubicBezTo>
                    <a:pt x="937" y="398"/>
                    <a:pt x="937" y="391"/>
                    <a:pt x="938" y="389"/>
                  </a:cubicBezTo>
                  <a:cubicBezTo>
                    <a:pt x="939" y="387"/>
                    <a:pt x="934" y="389"/>
                    <a:pt x="929" y="389"/>
                  </a:cubicBezTo>
                  <a:cubicBezTo>
                    <a:pt x="924" y="388"/>
                    <a:pt x="925" y="385"/>
                    <a:pt x="929" y="383"/>
                  </a:cubicBezTo>
                  <a:cubicBezTo>
                    <a:pt x="933" y="381"/>
                    <a:pt x="933" y="379"/>
                    <a:pt x="935" y="378"/>
                  </a:cubicBezTo>
                  <a:cubicBezTo>
                    <a:pt x="937" y="377"/>
                    <a:pt x="942" y="373"/>
                    <a:pt x="945" y="372"/>
                  </a:cubicBezTo>
                  <a:cubicBezTo>
                    <a:pt x="948" y="370"/>
                    <a:pt x="949" y="368"/>
                    <a:pt x="949" y="366"/>
                  </a:cubicBezTo>
                  <a:cubicBezTo>
                    <a:pt x="950" y="364"/>
                    <a:pt x="956" y="361"/>
                    <a:pt x="961" y="357"/>
                  </a:cubicBezTo>
                  <a:cubicBezTo>
                    <a:pt x="966" y="353"/>
                    <a:pt x="968" y="351"/>
                    <a:pt x="970" y="348"/>
                  </a:cubicBezTo>
                  <a:cubicBezTo>
                    <a:pt x="971" y="346"/>
                    <a:pt x="978" y="342"/>
                    <a:pt x="979" y="341"/>
                  </a:cubicBezTo>
                  <a:cubicBezTo>
                    <a:pt x="979" y="339"/>
                    <a:pt x="988" y="334"/>
                    <a:pt x="994" y="333"/>
                  </a:cubicBezTo>
                  <a:cubicBezTo>
                    <a:pt x="1000" y="332"/>
                    <a:pt x="1009" y="333"/>
                    <a:pt x="1011" y="335"/>
                  </a:cubicBezTo>
                  <a:cubicBezTo>
                    <a:pt x="1013" y="337"/>
                    <a:pt x="1014" y="336"/>
                    <a:pt x="1015" y="335"/>
                  </a:cubicBezTo>
                  <a:cubicBezTo>
                    <a:pt x="1016" y="334"/>
                    <a:pt x="1019" y="334"/>
                    <a:pt x="1023" y="335"/>
                  </a:cubicBezTo>
                  <a:cubicBezTo>
                    <a:pt x="1027" y="335"/>
                    <a:pt x="1028" y="333"/>
                    <a:pt x="1031" y="334"/>
                  </a:cubicBezTo>
                  <a:cubicBezTo>
                    <a:pt x="1033" y="334"/>
                    <a:pt x="1036" y="335"/>
                    <a:pt x="1037" y="332"/>
                  </a:cubicBezTo>
                  <a:cubicBezTo>
                    <a:pt x="1039" y="328"/>
                    <a:pt x="1047" y="329"/>
                    <a:pt x="1049" y="330"/>
                  </a:cubicBezTo>
                  <a:cubicBezTo>
                    <a:pt x="1050" y="332"/>
                    <a:pt x="1052" y="333"/>
                    <a:pt x="1055" y="332"/>
                  </a:cubicBezTo>
                  <a:cubicBezTo>
                    <a:pt x="1057" y="330"/>
                    <a:pt x="1057" y="334"/>
                    <a:pt x="1060" y="334"/>
                  </a:cubicBezTo>
                  <a:cubicBezTo>
                    <a:pt x="1063" y="335"/>
                    <a:pt x="1061" y="337"/>
                    <a:pt x="1059" y="337"/>
                  </a:cubicBezTo>
                  <a:cubicBezTo>
                    <a:pt x="1056" y="337"/>
                    <a:pt x="1053" y="338"/>
                    <a:pt x="1056" y="340"/>
                  </a:cubicBezTo>
                  <a:cubicBezTo>
                    <a:pt x="1059" y="341"/>
                    <a:pt x="1062" y="338"/>
                    <a:pt x="1064" y="338"/>
                  </a:cubicBezTo>
                  <a:cubicBezTo>
                    <a:pt x="1066" y="339"/>
                    <a:pt x="1070" y="339"/>
                    <a:pt x="1073" y="337"/>
                  </a:cubicBezTo>
                  <a:cubicBezTo>
                    <a:pt x="1076" y="335"/>
                    <a:pt x="1076" y="339"/>
                    <a:pt x="1078" y="337"/>
                  </a:cubicBezTo>
                  <a:cubicBezTo>
                    <a:pt x="1080" y="335"/>
                    <a:pt x="1085" y="335"/>
                    <a:pt x="1087" y="335"/>
                  </a:cubicBezTo>
                  <a:cubicBezTo>
                    <a:pt x="1089" y="335"/>
                    <a:pt x="1087" y="332"/>
                    <a:pt x="1083" y="332"/>
                  </a:cubicBezTo>
                  <a:cubicBezTo>
                    <a:pt x="1080" y="332"/>
                    <a:pt x="1080" y="330"/>
                    <a:pt x="1083" y="326"/>
                  </a:cubicBezTo>
                  <a:cubicBezTo>
                    <a:pt x="1086" y="321"/>
                    <a:pt x="1091" y="318"/>
                    <a:pt x="1095" y="315"/>
                  </a:cubicBezTo>
                  <a:cubicBezTo>
                    <a:pt x="1098" y="312"/>
                    <a:pt x="1101" y="314"/>
                    <a:pt x="1101" y="312"/>
                  </a:cubicBezTo>
                  <a:cubicBezTo>
                    <a:pt x="1101" y="310"/>
                    <a:pt x="1102" y="304"/>
                    <a:pt x="1105" y="304"/>
                  </a:cubicBezTo>
                  <a:cubicBezTo>
                    <a:pt x="1107" y="304"/>
                    <a:pt x="1114" y="305"/>
                    <a:pt x="1118" y="303"/>
                  </a:cubicBezTo>
                  <a:cubicBezTo>
                    <a:pt x="1122" y="301"/>
                    <a:pt x="1122" y="305"/>
                    <a:pt x="1123" y="305"/>
                  </a:cubicBezTo>
                  <a:cubicBezTo>
                    <a:pt x="1125" y="306"/>
                    <a:pt x="1127" y="302"/>
                    <a:pt x="1129" y="303"/>
                  </a:cubicBezTo>
                  <a:cubicBezTo>
                    <a:pt x="1131" y="304"/>
                    <a:pt x="1126" y="307"/>
                    <a:pt x="1125" y="311"/>
                  </a:cubicBezTo>
                  <a:cubicBezTo>
                    <a:pt x="1124" y="314"/>
                    <a:pt x="1128" y="313"/>
                    <a:pt x="1130" y="314"/>
                  </a:cubicBezTo>
                  <a:cubicBezTo>
                    <a:pt x="1132" y="315"/>
                    <a:pt x="1127" y="316"/>
                    <a:pt x="1128" y="317"/>
                  </a:cubicBezTo>
                  <a:cubicBezTo>
                    <a:pt x="1128" y="318"/>
                    <a:pt x="1132" y="318"/>
                    <a:pt x="1137" y="313"/>
                  </a:cubicBezTo>
                  <a:cubicBezTo>
                    <a:pt x="1143" y="308"/>
                    <a:pt x="1147" y="306"/>
                    <a:pt x="1151" y="306"/>
                  </a:cubicBezTo>
                  <a:cubicBezTo>
                    <a:pt x="1154" y="307"/>
                    <a:pt x="1152" y="303"/>
                    <a:pt x="1152" y="299"/>
                  </a:cubicBezTo>
                  <a:cubicBezTo>
                    <a:pt x="1153" y="294"/>
                    <a:pt x="1163" y="292"/>
                    <a:pt x="1166" y="294"/>
                  </a:cubicBezTo>
                  <a:cubicBezTo>
                    <a:pt x="1170" y="295"/>
                    <a:pt x="1169" y="296"/>
                    <a:pt x="1166" y="296"/>
                  </a:cubicBezTo>
                  <a:cubicBezTo>
                    <a:pt x="1163" y="295"/>
                    <a:pt x="1160" y="298"/>
                    <a:pt x="1160" y="302"/>
                  </a:cubicBezTo>
                  <a:cubicBezTo>
                    <a:pt x="1160" y="306"/>
                    <a:pt x="1157" y="307"/>
                    <a:pt x="1159" y="309"/>
                  </a:cubicBezTo>
                  <a:cubicBezTo>
                    <a:pt x="1160" y="310"/>
                    <a:pt x="1156" y="311"/>
                    <a:pt x="1156" y="312"/>
                  </a:cubicBezTo>
                  <a:cubicBezTo>
                    <a:pt x="1156" y="314"/>
                    <a:pt x="1156" y="315"/>
                    <a:pt x="1154" y="316"/>
                  </a:cubicBezTo>
                  <a:cubicBezTo>
                    <a:pt x="1152" y="317"/>
                    <a:pt x="1144" y="317"/>
                    <a:pt x="1143" y="320"/>
                  </a:cubicBezTo>
                  <a:cubicBezTo>
                    <a:pt x="1143" y="324"/>
                    <a:pt x="1139" y="324"/>
                    <a:pt x="1137" y="328"/>
                  </a:cubicBezTo>
                  <a:cubicBezTo>
                    <a:pt x="1135" y="332"/>
                    <a:pt x="1127" y="334"/>
                    <a:pt x="1122" y="341"/>
                  </a:cubicBezTo>
                  <a:cubicBezTo>
                    <a:pt x="1117" y="349"/>
                    <a:pt x="1109" y="349"/>
                    <a:pt x="1109" y="350"/>
                  </a:cubicBezTo>
                  <a:cubicBezTo>
                    <a:pt x="1109" y="352"/>
                    <a:pt x="1103" y="352"/>
                    <a:pt x="1101" y="352"/>
                  </a:cubicBezTo>
                  <a:cubicBezTo>
                    <a:pt x="1099" y="352"/>
                    <a:pt x="1103" y="357"/>
                    <a:pt x="1099" y="362"/>
                  </a:cubicBezTo>
                  <a:cubicBezTo>
                    <a:pt x="1094" y="367"/>
                    <a:pt x="1091" y="373"/>
                    <a:pt x="1091" y="380"/>
                  </a:cubicBezTo>
                  <a:cubicBezTo>
                    <a:pt x="1091" y="387"/>
                    <a:pt x="1094" y="406"/>
                    <a:pt x="1096" y="410"/>
                  </a:cubicBezTo>
                  <a:cubicBezTo>
                    <a:pt x="1098" y="413"/>
                    <a:pt x="1096" y="422"/>
                    <a:pt x="1098" y="424"/>
                  </a:cubicBezTo>
                  <a:cubicBezTo>
                    <a:pt x="1100" y="425"/>
                    <a:pt x="1099" y="428"/>
                    <a:pt x="1100" y="429"/>
                  </a:cubicBezTo>
                  <a:cubicBezTo>
                    <a:pt x="1101" y="430"/>
                    <a:pt x="1106" y="425"/>
                    <a:pt x="1109" y="422"/>
                  </a:cubicBezTo>
                  <a:cubicBezTo>
                    <a:pt x="1112" y="420"/>
                    <a:pt x="1111" y="419"/>
                    <a:pt x="1113" y="418"/>
                  </a:cubicBezTo>
                  <a:cubicBezTo>
                    <a:pt x="1115" y="416"/>
                    <a:pt x="1114" y="411"/>
                    <a:pt x="1114" y="409"/>
                  </a:cubicBezTo>
                  <a:cubicBezTo>
                    <a:pt x="1115" y="408"/>
                    <a:pt x="1119" y="407"/>
                    <a:pt x="1120" y="406"/>
                  </a:cubicBezTo>
                  <a:cubicBezTo>
                    <a:pt x="1121" y="404"/>
                    <a:pt x="1124" y="405"/>
                    <a:pt x="1126" y="404"/>
                  </a:cubicBezTo>
                  <a:cubicBezTo>
                    <a:pt x="1128" y="404"/>
                    <a:pt x="1126" y="400"/>
                    <a:pt x="1125" y="398"/>
                  </a:cubicBezTo>
                  <a:cubicBezTo>
                    <a:pt x="1125" y="395"/>
                    <a:pt x="1130" y="392"/>
                    <a:pt x="1133" y="390"/>
                  </a:cubicBezTo>
                  <a:cubicBezTo>
                    <a:pt x="1136" y="388"/>
                    <a:pt x="1139" y="392"/>
                    <a:pt x="1143" y="389"/>
                  </a:cubicBezTo>
                  <a:cubicBezTo>
                    <a:pt x="1146" y="386"/>
                    <a:pt x="1142" y="382"/>
                    <a:pt x="1141" y="381"/>
                  </a:cubicBezTo>
                  <a:cubicBezTo>
                    <a:pt x="1140" y="379"/>
                    <a:pt x="1144" y="372"/>
                    <a:pt x="1147" y="371"/>
                  </a:cubicBezTo>
                  <a:cubicBezTo>
                    <a:pt x="1149" y="370"/>
                    <a:pt x="1151" y="373"/>
                    <a:pt x="1153" y="371"/>
                  </a:cubicBezTo>
                  <a:cubicBezTo>
                    <a:pt x="1155" y="368"/>
                    <a:pt x="1151" y="365"/>
                    <a:pt x="1149" y="365"/>
                  </a:cubicBezTo>
                  <a:cubicBezTo>
                    <a:pt x="1148" y="365"/>
                    <a:pt x="1147" y="359"/>
                    <a:pt x="1151" y="356"/>
                  </a:cubicBezTo>
                  <a:cubicBezTo>
                    <a:pt x="1155" y="353"/>
                    <a:pt x="1153" y="353"/>
                    <a:pt x="1151" y="352"/>
                  </a:cubicBezTo>
                  <a:cubicBezTo>
                    <a:pt x="1148" y="351"/>
                    <a:pt x="1148" y="352"/>
                    <a:pt x="1146" y="352"/>
                  </a:cubicBezTo>
                  <a:cubicBezTo>
                    <a:pt x="1144" y="352"/>
                    <a:pt x="1141" y="348"/>
                    <a:pt x="1145" y="344"/>
                  </a:cubicBezTo>
                  <a:cubicBezTo>
                    <a:pt x="1148" y="340"/>
                    <a:pt x="1151" y="340"/>
                    <a:pt x="1151" y="337"/>
                  </a:cubicBezTo>
                  <a:cubicBezTo>
                    <a:pt x="1152" y="333"/>
                    <a:pt x="1156" y="328"/>
                    <a:pt x="1157" y="327"/>
                  </a:cubicBezTo>
                  <a:cubicBezTo>
                    <a:pt x="1158" y="325"/>
                    <a:pt x="1163" y="327"/>
                    <a:pt x="1164" y="326"/>
                  </a:cubicBezTo>
                  <a:cubicBezTo>
                    <a:pt x="1166" y="326"/>
                    <a:pt x="1166" y="330"/>
                    <a:pt x="1168" y="328"/>
                  </a:cubicBezTo>
                  <a:cubicBezTo>
                    <a:pt x="1170" y="326"/>
                    <a:pt x="1173" y="320"/>
                    <a:pt x="1176" y="320"/>
                  </a:cubicBezTo>
                  <a:cubicBezTo>
                    <a:pt x="1178" y="320"/>
                    <a:pt x="1177" y="324"/>
                    <a:pt x="1177" y="327"/>
                  </a:cubicBezTo>
                  <a:cubicBezTo>
                    <a:pt x="1178" y="330"/>
                    <a:pt x="1180" y="326"/>
                    <a:pt x="1185" y="323"/>
                  </a:cubicBezTo>
                  <a:cubicBezTo>
                    <a:pt x="1190" y="319"/>
                    <a:pt x="1201" y="320"/>
                    <a:pt x="1205" y="321"/>
                  </a:cubicBezTo>
                  <a:cubicBezTo>
                    <a:pt x="1208" y="323"/>
                    <a:pt x="1209" y="327"/>
                    <a:pt x="1211" y="326"/>
                  </a:cubicBezTo>
                  <a:cubicBezTo>
                    <a:pt x="1214" y="326"/>
                    <a:pt x="1211" y="322"/>
                    <a:pt x="1214" y="322"/>
                  </a:cubicBezTo>
                  <a:cubicBezTo>
                    <a:pt x="1217" y="321"/>
                    <a:pt x="1222" y="318"/>
                    <a:pt x="1226" y="315"/>
                  </a:cubicBezTo>
                  <a:cubicBezTo>
                    <a:pt x="1230" y="312"/>
                    <a:pt x="1229" y="314"/>
                    <a:pt x="1231" y="312"/>
                  </a:cubicBezTo>
                  <a:cubicBezTo>
                    <a:pt x="1233" y="309"/>
                    <a:pt x="1235" y="310"/>
                    <a:pt x="1235" y="309"/>
                  </a:cubicBezTo>
                  <a:cubicBezTo>
                    <a:pt x="1236" y="307"/>
                    <a:pt x="1241" y="304"/>
                    <a:pt x="1249" y="303"/>
                  </a:cubicBezTo>
                  <a:cubicBezTo>
                    <a:pt x="1256" y="301"/>
                    <a:pt x="1266" y="296"/>
                    <a:pt x="1265" y="294"/>
                  </a:cubicBezTo>
                  <a:cubicBezTo>
                    <a:pt x="1265" y="293"/>
                    <a:pt x="1268" y="292"/>
                    <a:pt x="1269" y="294"/>
                  </a:cubicBezTo>
                  <a:cubicBezTo>
                    <a:pt x="1269" y="295"/>
                    <a:pt x="1272" y="295"/>
                    <a:pt x="1276" y="296"/>
                  </a:cubicBezTo>
                  <a:cubicBezTo>
                    <a:pt x="1280" y="296"/>
                    <a:pt x="1282" y="298"/>
                    <a:pt x="1285" y="295"/>
                  </a:cubicBezTo>
                  <a:cubicBezTo>
                    <a:pt x="1288" y="292"/>
                    <a:pt x="1284" y="291"/>
                    <a:pt x="1284" y="288"/>
                  </a:cubicBezTo>
                  <a:cubicBezTo>
                    <a:pt x="1285" y="286"/>
                    <a:pt x="1279" y="283"/>
                    <a:pt x="1280" y="281"/>
                  </a:cubicBezTo>
                  <a:cubicBezTo>
                    <a:pt x="1280" y="278"/>
                    <a:pt x="1276" y="272"/>
                    <a:pt x="1274" y="273"/>
                  </a:cubicBezTo>
                  <a:cubicBezTo>
                    <a:pt x="1273" y="274"/>
                    <a:pt x="1270" y="272"/>
                    <a:pt x="1270" y="270"/>
                  </a:cubicBezTo>
                  <a:cubicBezTo>
                    <a:pt x="1270" y="268"/>
                    <a:pt x="1269" y="266"/>
                    <a:pt x="1267" y="267"/>
                  </a:cubicBezTo>
                  <a:cubicBezTo>
                    <a:pt x="1265" y="269"/>
                    <a:pt x="1261" y="268"/>
                    <a:pt x="1260" y="266"/>
                  </a:cubicBezTo>
                  <a:cubicBezTo>
                    <a:pt x="1260" y="264"/>
                    <a:pt x="1265" y="262"/>
                    <a:pt x="1268" y="264"/>
                  </a:cubicBezTo>
                  <a:cubicBezTo>
                    <a:pt x="1272" y="265"/>
                    <a:pt x="1271" y="267"/>
                    <a:pt x="1273" y="268"/>
                  </a:cubicBezTo>
                  <a:cubicBezTo>
                    <a:pt x="1274" y="269"/>
                    <a:pt x="1279" y="268"/>
                    <a:pt x="1282" y="267"/>
                  </a:cubicBezTo>
                  <a:cubicBezTo>
                    <a:pt x="1284" y="266"/>
                    <a:pt x="1291" y="264"/>
                    <a:pt x="1292" y="262"/>
                  </a:cubicBezTo>
                  <a:cubicBezTo>
                    <a:pt x="1294" y="259"/>
                    <a:pt x="1292" y="259"/>
                    <a:pt x="1295" y="257"/>
                  </a:cubicBezTo>
                  <a:cubicBezTo>
                    <a:pt x="1297" y="256"/>
                    <a:pt x="1295" y="254"/>
                    <a:pt x="1293" y="253"/>
                  </a:cubicBezTo>
                  <a:cubicBezTo>
                    <a:pt x="1291" y="252"/>
                    <a:pt x="1292" y="249"/>
                    <a:pt x="1294" y="249"/>
                  </a:cubicBezTo>
                  <a:cubicBezTo>
                    <a:pt x="1296" y="249"/>
                    <a:pt x="1295" y="246"/>
                    <a:pt x="1297" y="246"/>
                  </a:cubicBezTo>
                  <a:cubicBezTo>
                    <a:pt x="1298" y="246"/>
                    <a:pt x="1298" y="247"/>
                    <a:pt x="1301" y="246"/>
                  </a:cubicBezTo>
                  <a:cubicBezTo>
                    <a:pt x="1304" y="245"/>
                    <a:pt x="1301" y="248"/>
                    <a:pt x="1300" y="250"/>
                  </a:cubicBezTo>
                  <a:cubicBezTo>
                    <a:pt x="1299" y="252"/>
                    <a:pt x="1302" y="254"/>
                    <a:pt x="1303" y="256"/>
                  </a:cubicBezTo>
                  <a:cubicBezTo>
                    <a:pt x="1303" y="257"/>
                    <a:pt x="1308" y="257"/>
                    <a:pt x="1311" y="256"/>
                  </a:cubicBezTo>
                  <a:cubicBezTo>
                    <a:pt x="1314" y="254"/>
                    <a:pt x="1323" y="258"/>
                    <a:pt x="1324" y="260"/>
                  </a:cubicBezTo>
                  <a:cubicBezTo>
                    <a:pt x="1324" y="262"/>
                    <a:pt x="1326" y="265"/>
                    <a:pt x="1329" y="267"/>
                  </a:cubicBezTo>
                  <a:cubicBezTo>
                    <a:pt x="1333" y="269"/>
                    <a:pt x="1337" y="268"/>
                    <a:pt x="1337" y="270"/>
                  </a:cubicBezTo>
                  <a:cubicBezTo>
                    <a:pt x="1338" y="272"/>
                    <a:pt x="1340" y="272"/>
                    <a:pt x="1342" y="272"/>
                  </a:cubicBezTo>
                  <a:cubicBezTo>
                    <a:pt x="1344" y="272"/>
                    <a:pt x="1345" y="274"/>
                    <a:pt x="1347" y="272"/>
                  </a:cubicBezTo>
                  <a:cubicBezTo>
                    <a:pt x="1348" y="271"/>
                    <a:pt x="1349" y="273"/>
                    <a:pt x="1351" y="272"/>
                  </a:cubicBezTo>
                  <a:cubicBezTo>
                    <a:pt x="1353" y="270"/>
                    <a:pt x="1347" y="269"/>
                    <a:pt x="1347" y="267"/>
                  </a:cubicBezTo>
                  <a:cubicBezTo>
                    <a:pt x="1348" y="266"/>
                    <a:pt x="1350" y="268"/>
                    <a:pt x="1351" y="268"/>
                  </a:cubicBezTo>
                  <a:cubicBezTo>
                    <a:pt x="1353" y="268"/>
                    <a:pt x="1351" y="264"/>
                    <a:pt x="1352" y="264"/>
                  </a:cubicBezTo>
                  <a:cubicBezTo>
                    <a:pt x="1353" y="264"/>
                    <a:pt x="1352" y="257"/>
                    <a:pt x="1351" y="256"/>
                  </a:cubicBezTo>
                  <a:cubicBezTo>
                    <a:pt x="1350" y="256"/>
                    <a:pt x="1351" y="253"/>
                    <a:pt x="1353" y="255"/>
                  </a:cubicBezTo>
                  <a:cubicBezTo>
                    <a:pt x="1356" y="257"/>
                    <a:pt x="1360" y="257"/>
                    <a:pt x="1363" y="257"/>
                  </a:cubicBezTo>
                  <a:cubicBezTo>
                    <a:pt x="1365" y="257"/>
                    <a:pt x="1363" y="255"/>
                    <a:pt x="1361" y="255"/>
                  </a:cubicBezTo>
                  <a:cubicBezTo>
                    <a:pt x="1359" y="255"/>
                    <a:pt x="1361" y="253"/>
                    <a:pt x="1362" y="254"/>
                  </a:cubicBezTo>
                  <a:cubicBezTo>
                    <a:pt x="1364" y="255"/>
                    <a:pt x="1367" y="256"/>
                    <a:pt x="1367" y="255"/>
                  </a:cubicBezTo>
                  <a:cubicBezTo>
                    <a:pt x="1367" y="253"/>
                    <a:pt x="1368" y="250"/>
                    <a:pt x="1371" y="250"/>
                  </a:cubicBezTo>
                  <a:cubicBezTo>
                    <a:pt x="1373" y="250"/>
                    <a:pt x="1374" y="249"/>
                    <a:pt x="1372" y="248"/>
                  </a:cubicBezTo>
                  <a:close/>
                  <a:moveTo>
                    <a:pt x="709" y="404"/>
                  </a:moveTo>
                  <a:cubicBezTo>
                    <a:pt x="702" y="410"/>
                    <a:pt x="688" y="412"/>
                    <a:pt x="688" y="417"/>
                  </a:cubicBezTo>
                  <a:cubicBezTo>
                    <a:pt x="688" y="422"/>
                    <a:pt x="672" y="424"/>
                    <a:pt x="671" y="422"/>
                  </a:cubicBezTo>
                  <a:cubicBezTo>
                    <a:pt x="669" y="420"/>
                    <a:pt x="683" y="419"/>
                    <a:pt x="686" y="412"/>
                  </a:cubicBezTo>
                  <a:cubicBezTo>
                    <a:pt x="689" y="405"/>
                    <a:pt x="701" y="401"/>
                    <a:pt x="707" y="392"/>
                  </a:cubicBezTo>
                  <a:cubicBezTo>
                    <a:pt x="712" y="385"/>
                    <a:pt x="715" y="375"/>
                    <a:pt x="718" y="376"/>
                  </a:cubicBezTo>
                  <a:cubicBezTo>
                    <a:pt x="720" y="376"/>
                    <a:pt x="716" y="398"/>
                    <a:pt x="709" y="404"/>
                  </a:cubicBezTo>
                  <a:close/>
                  <a:moveTo>
                    <a:pt x="739" y="125"/>
                  </a:moveTo>
                  <a:cubicBezTo>
                    <a:pt x="738" y="127"/>
                    <a:pt x="733" y="127"/>
                    <a:pt x="734" y="129"/>
                  </a:cubicBezTo>
                  <a:cubicBezTo>
                    <a:pt x="737" y="132"/>
                    <a:pt x="749" y="130"/>
                    <a:pt x="749" y="126"/>
                  </a:cubicBezTo>
                  <a:cubicBezTo>
                    <a:pt x="749" y="122"/>
                    <a:pt x="740" y="123"/>
                    <a:pt x="739" y="125"/>
                  </a:cubicBezTo>
                  <a:close/>
                  <a:moveTo>
                    <a:pt x="306" y="7"/>
                  </a:moveTo>
                  <a:cubicBezTo>
                    <a:pt x="312" y="7"/>
                    <a:pt x="310" y="4"/>
                    <a:pt x="314" y="4"/>
                  </a:cubicBezTo>
                  <a:cubicBezTo>
                    <a:pt x="318" y="5"/>
                    <a:pt x="323" y="4"/>
                    <a:pt x="321" y="2"/>
                  </a:cubicBezTo>
                  <a:cubicBezTo>
                    <a:pt x="319" y="0"/>
                    <a:pt x="305" y="1"/>
                    <a:pt x="306" y="3"/>
                  </a:cubicBezTo>
                  <a:cubicBezTo>
                    <a:pt x="308" y="4"/>
                    <a:pt x="295" y="4"/>
                    <a:pt x="296" y="4"/>
                  </a:cubicBezTo>
                  <a:cubicBezTo>
                    <a:pt x="296" y="6"/>
                    <a:pt x="300" y="7"/>
                    <a:pt x="306" y="7"/>
                  </a:cubicBezTo>
                  <a:close/>
                  <a:moveTo>
                    <a:pt x="277" y="23"/>
                  </a:moveTo>
                  <a:cubicBezTo>
                    <a:pt x="277" y="19"/>
                    <a:pt x="264" y="24"/>
                    <a:pt x="267" y="24"/>
                  </a:cubicBezTo>
                  <a:cubicBezTo>
                    <a:pt x="269" y="25"/>
                    <a:pt x="277" y="27"/>
                    <a:pt x="277" y="23"/>
                  </a:cubicBezTo>
                  <a:close/>
                  <a:moveTo>
                    <a:pt x="307" y="20"/>
                  </a:moveTo>
                  <a:cubicBezTo>
                    <a:pt x="308" y="22"/>
                    <a:pt x="306" y="22"/>
                    <a:pt x="301" y="22"/>
                  </a:cubicBezTo>
                  <a:cubicBezTo>
                    <a:pt x="296" y="22"/>
                    <a:pt x="294" y="25"/>
                    <a:pt x="296" y="27"/>
                  </a:cubicBezTo>
                  <a:cubicBezTo>
                    <a:pt x="299" y="29"/>
                    <a:pt x="312" y="28"/>
                    <a:pt x="314" y="26"/>
                  </a:cubicBezTo>
                  <a:cubicBezTo>
                    <a:pt x="316" y="23"/>
                    <a:pt x="322" y="25"/>
                    <a:pt x="323" y="22"/>
                  </a:cubicBezTo>
                  <a:cubicBezTo>
                    <a:pt x="324" y="19"/>
                    <a:pt x="306" y="18"/>
                    <a:pt x="307" y="20"/>
                  </a:cubicBezTo>
                  <a:close/>
                  <a:moveTo>
                    <a:pt x="348" y="16"/>
                  </a:moveTo>
                  <a:cubicBezTo>
                    <a:pt x="350" y="13"/>
                    <a:pt x="345" y="13"/>
                    <a:pt x="344" y="11"/>
                  </a:cubicBezTo>
                  <a:cubicBezTo>
                    <a:pt x="344" y="9"/>
                    <a:pt x="330" y="9"/>
                    <a:pt x="331" y="11"/>
                  </a:cubicBezTo>
                  <a:cubicBezTo>
                    <a:pt x="332" y="13"/>
                    <a:pt x="322" y="16"/>
                    <a:pt x="325" y="18"/>
                  </a:cubicBezTo>
                  <a:cubicBezTo>
                    <a:pt x="331" y="23"/>
                    <a:pt x="346" y="18"/>
                    <a:pt x="348" y="16"/>
                  </a:cubicBezTo>
                  <a:close/>
                  <a:moveTo>
                    <a:pt x="310" y="12"/>
                  </a:moveTo>
                  <a:cubicBezTo>
                    <a:pt x="311" y="7"/>
                    <a:pt x="302" y="11"/>
                    <a:pt x="296" y="8"/>
                  </a:cubicBezTo>
                  <a:cubicBezTo>
                    <a:pt x="290" y="6"/>
                    <a:pt x="286" y="6"/>
                    <a:pt x="291" y="9"/>
                  </a:cubicBezTo>
                  <a:cubicBezTo>
                    <a:pt x="292" y="11"/>
                    <a:pt x="280" y="12"/>
                    <a:pt x="282" y="14"/>
                  </a:cubicBezTo>
                  <a:cubicBezTo>
                    <a:pt x="286" y="19"/>
                    <a:pt x="309" y="17"/>
                    <a:pt x="310" y="12"/>
                  </a:cubicBezTo>
                  <a:close/>
                  <a:moveTo>
                    <a:pt x="275" y="144"/>
                  </a:moveTo>
                  <a:cubicBezTo>
                    <a:pt x="275" y="146"/>
                    <a:pt x="273" y="148"/>
                    <a:pt x="269" y="148"/>
                  </a:cubicBezTo>
                  <a:cubicBezTo>
                    <a:pt x="264" y="148"/>
                    <a:pt x="271" y="151"/>
                    <a:pt x="272" y="153"/>
                  </a:cubicBezTo>
                  <a:cubicBezTo>
                    <a:pt x="272" y="156"/>
                    <a:pt x="267" y="154"/>
                    <a:pt x="267" y="158"/>
                  </a:cubicBezTo>
                  <a:cubicBezTo>
                    <a:pt x="267" y="162"/>
                    <a:pt x="258" y="158"/>
                    <a:pt x="257" y="163"/>
                  </a:cubicBezTo>
                  <a:cubicBezTo>
                    <a:pt x="256" y="169"/>
                    <a:pt x="261" y="168"/>
                    <a:pt x="265" y="168"/>
                  </a:cubicBezTo>
                  <a:cubicBezTo>
                    <a:pt x="269" y="168"/>
                    <a:pt x="263" y="172"/>
                    <a:pt x="266" y="174"/>
                  </a:cubicBezTo>
                  <a:cubicBezTo>
                    <a:pt x="269" y="176"/>
                    <a:pt x="271" y="175"/>
                    <a:pt x="269" y="171"/>
                  </a:cubicBezTo>
                  <a:cubicBezTo>
                    <a:pt x="267" y="167"/>
                    <a:pt x="279" y="173"/>
                    <a:pt x="276" y="176"/>
                  </a:cubicBezTo>
                  <a:cubicBezTo>
                    <a:pt x="272" y="179"/>
                    <a:pt x="281" y="181"/>
                    <a:pt x="286" y="182"/>
                  </a:cubicBezTo>
                  <a:cubicBezTo>
                    <a:pt x="291" y="182"/>
                    <a:pt x="307" y="185"/>
                    <a:pt x="307" y="182"/>
                  </a:cubicBezTo>
                  <a:cubicBezTo>
                    <a:pt x="307" y="179"/>
                    <a:pt x="301" y="177"/>
                    <a:pt x="296" y="172"/>
                  </a:cubicBezTo>
                  <a:cubicBezTo>
                    <a:pt x="291" y="167"/>
                    <a:pt x="287" y="158"/>
                    <a:pt x="293" y="155"/>
                  </a:cubicBezTo>
                  <a:cubicBezTo>
                    <a:pt x="299" y="151"/>
                    <a:pt x="294" y="149"/>
                    <a:pt x="300" y="145"/>
                  </a:cubicBezTo>
                  <a:cubicBezTo>
                    <a:pt x="305" y="141"/>
                    <a:pt x="302" y="137"/>
                    <a:pt x="307" y="137"/>
                  </a:cubicBezTo>
                  <a:cubicBezTo>
                    <a:pt x="311" y="136"/>
                    <a:pt x="306" y="132"/>
                    <a:pt x="311" y="131"/>
                  </a:cubicBezTo>
                  <a:cubicBezTo>
                    <a:pt x="316" y="131"/>
                    <a:pt x="317" y="125"/>
                    <a:pt x="316" y="124"/>
                  </a:cubicBezTo>
                  <a:cubicBezTo>
                    <a:pt x="315" y="122"/>
                    <a:pt x="321" y="124"/>
                    <a:pt x="324" y="121"/>
                  </a:cubicBezTo>
                  <a:cubicBezTo>
                    <a:pt x="326" y="118"/>
                    <a:pt x="332" y="120"/>
                    <a:pt x="334" y="116"/>
                  </a:cubicBezTo>
                  <a:cubicBezTo>
                    <a:pt x="336" y="112"/>
                    <a:pt x="364" y="103"/>
                    <a:pt x="379" y="99"/>
                  </a:cubicBezTo>
                  <a:cubicBezTo>
                    <a:pt x="394" y="96"/>
                    <a:pt x="405" y="89"/>
                    <a:pt x="400" y="85"/>
                  </a:cubicBezTo>
                  <a:cubicBezTo>
                    <a:pt x="394" y="81"/>
                    <a:pt x="379" y="86"/>
                    <a:pt x="375" y="90"/>
                  </a:cubicBezTo>
                  <a:cubicBezTo>
                    <a:pt x="371" y="93"/>
                    <a:pt x="366" y="91"/>
                    <a:pt x="362" y="93"/>
                  </a:cubicBezTo>
                  <a:cubicBezTo>
                    <a:pt x="358" y="95"/>
                    <a:pt x="350" y="97"/>
                    <a:pt x="346" y="94"/>
                  </a:cubicBezTo>
                  <a:cubicBezTo>
                    <a:pt x="342" y="91"/>
                    <a:pt x="337" y="97"/>
                    <a:pt x="334" y="97"/>
                  </a:cubicBezTo>
                  <a:cubicBezTo>
                    <a:pt x="331" y="97"/>
                    <a:pt x="327" y="100"/>
                    <a:pt x="324" y="100"/>
                  </a:cubicBezTo>
                  <a:cubicBezTo>
                    <a:pt x="321" y="100"/>
                    <a:pt x="314" y="102"/>
                    <a:pt x="314" y="104"/>
                  </a:cubicBezTo>
                  <a:cubicBezTo>
                    <a:pt x="313" y="106"/>
                    <a:pt x="307" y="106"/>
                    <a:pt x="307" y="108"/>
                  </a:cubicBezTo>
                  <a:cubicBezTo>
                    <a:pt x="307" y="111"/>
                    <a:pt x="303" y="113"/>
                    <a:pt x="301" y="111"/>
                  </a:cubicBezTo>
                  <a:cubicBezTo>
                    <a:pt x="298" y="108"/>
                    <a:pt x="295" y="113"/>
                    <a:pt x="299" y="116"/>
                  </a:cubicBezTo>
                  <a:cubicBezTo>
                    <a:pt x="302" y="119"/>
                    <a:pt x="292" y="119"/>
                    <a:pt x="294" y="121"/>
                  </a:cubicBezTo>
                  <a:cubicBezTo>
                    <a:pt x="296" y="123"/>
                    <a:pt x="291" y="124"/>
                    <a:pt x="292" y="126"/>
                  </a:cubicBezTo>
                  <a:cubicBezTo>
                    <a:pt x="293" y="129"/>
                    <a:pt x="288" y="129"/>
                    <a:pt x="285" y="130"/>
                  </a:cubicBezTo>
                  <a:cubicBezTo>
                    <a:pt x="281" y="131"/>
                    <a:pt x="279" y="135"/>
                    <a:pt x="284" y="136"/>
                  </a:cubicBezTo>
                  <a:cubicBezTo>
                    <a:pt x="288" y="136"/>
                    <a:pt x="281" y="137"/>
                    <a:pt x="282" y="140"/>
                  </a:cubicBezTo>
                  <a:cubicBezTo>
                    <a:pt x="282" y="144"/>
                    <a:pt x="274" y="141"/>
                    <a:pt x="275" y="144"/>
                  </a:cubicBezTo>
                  <a:close/>
                </a:path>
              </a:pathLst>
            </a:custGeom>
            <a:grpFill/>
            <a:ln w="9525" cap="flat">
              <a:solidFill>
                <a:schemeClr val="bg1">
                  <a:lumMod val="85000"/>
                </a:schemeClr>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2400" dirty="0"/>
            </a:p>
          </p:txBody>
        </p:sp>
        <p:sp>
          <p:nvSpPr>
            <p:cNvPr id="192" name="Freeform 163">
              <a:extLst>
                <a:ext uri="{FF2B5EF4-FFF2-40B4-BE49-F238E27FC236}">
                  <a16:creationId xmlns:a16="http://schemas.microsoft.com/office/drawing/2014/main" id="{4E4C5616-79BC-4884-A9FD-78EFD49951F3}"/>
                </a:ext>
              </a:extLst>
            </p:cNvPr>
            <p:cNvSpPr>
              <a:spLocks noEditPoints="1"/>
            </p:cNvSpPr>
            <p:nvPr/>
          </p:nvSpPr>
          <p:spPr bwMode="auto">
            <a:xfrm>
              <a:off x="4743451" y="881063"/>
              <a:ext cx="3454400" cy="1325563"/>
            </a:xfrm>
            <a:custGeom>
              <a:avLst/>
              <a:gdLst>
                <a:gd name="T0" fmla="*/ 361 w 1374"/>
                <a:gd name="T1" fmla="*/ 10 h 527"/>
                <a:gd name="T2" fmla="*/ 611 w 1374"/>
                <a:gd name="T3" fmla="*/ 5 h 527"/>
                <a:gd name="T4" fmla="*/ 481 w 1374"/>
                <a:gd name="T5" fmla="*/ 150 h 527"/>
                <a:gd name="T6" fmla="*/ 663 w 1374"/>
                <a:gd name="T7" fmla="*/ 49 h 527"/>
                <a:gd name="T8" fmla="*/ 1003 w 1374"/>
                <a:gd name="T9" fmla="*/ 110 h 527"/>
                <a:gd name="T10" fmla="*/ 1054 w 1374"/>
                <a:gd name="T11" fmla="*/ 117 h 527"/>
                <a:gd name="T12" fmla="*/ 982 w 1374"/>
                <a:gd name="T13" fmla="*/ 426 h 527"/>
                <a:gd name="T14" fmla="*/ 244 w 1374"/>
                <a:gd name="T15" fmla="*/ 22 h 527"/>
                <a:gd name="T16" fmla="*/ 1332 w 1374"/>
                <a:gd name="T17" fmla="*/ 242 h 527"/>
                <a:gd name="T18" fmla="*/ 1194 w 1374"/>
                <a:gd name="T19" fmla="*/ 202 h 527"/>
                <a:gd name="T20" fmla="*/ 1063 w 1374"/>
                <a:gd name="T21" fmla="*/ 177 h 527"/>
                <a:gd name="T22" fmla="*/ 974 w 1374"/>
                <a:gd name="T23" fmla="*/ 150 h 527"/>
                <a:gd name="T24" fmla="*/ 903 w 1374"/>
                <a:gd name="T25" fmla="*/ 167 h 527"/>
                <a:gd name="T26" fmla="*/ 845 w 1374"/>
                <a:gd name="T27" fmla="*/ 138 h 527"/>
                <a:gd name="T28" fmla="*/ 748 w 1374"/>
                <a:gd name="T29" fmla="*/ 136 h 527"/>
                <a:gd name="T30" fmla="*/ 738 w 1374"/>
                <a:gd name="T31" fmla="*/ 118 h 527"/>
                <a:gd name="T32" fmla="*/ 699 w 1374"/>
                <a:gd name="T33" fmla="*/ 83 h 527"/>
                <a:gd name="T34" fmla="*/ 631 w 1374"/>
                <a:gd name="T35" fmla="*/ 96 h 527"/>
                <a:gd name="T36" fmla="*/ 547 w 1374"/>
                <a:gd name="T37" fmla="*/ 114 h 527"/>
                <a:gd name="T38" fmla="*/ 519 w 1374"/>
                <a:gd name="T39" fmla="*/ 137 h 527"/>
                <a:gd name="T40" fmla="*/ 479 w 1374"/>
                <a:gd name="T41" fmla="*/ 177 h 527"/>
                <a:gd name="T42" fmla="*/ 456 w 1374"/>
                <a:gd name="T43" fmla="*/ 204 h 527"/>
                <a:gd name="T44" fmla="*/ 422 w 1374"/>
                <a:gd name="T45" fmla="*/ 243 h 527"/>
                <a:gd name="T46" fmla="*/ 438 w 1374"/>
                <a:gd name="T47" fmla="*/ 213 h 527"/>
                <a:gd name="T48" fmla="*/ 387 w 1374"/>
                <a:gd name="T49" fmla="*/ 187 h 527"/>
                <a:gd name="T50" fmla="*/ 326 w 1374"/>
                <a:gd name="T51" fmla="*/ 196 h 527"/>
                <a:gd name="T52" fmla="*/ 269 w 1374"/>
                <a:gd name="T53" fmla="*/ 210 h 527"/>
                <a:gd name="T54" fmla="*/ 196 w 1374"/>
                <a:gd name="T55" fmla="*/ 214 h 527"/>
                <a:gd name="T56" fmla="*/ 150 w 1374"/>
                <a:gd name="T57" fmla="*/ 262 h 527"/>
                <a:gd name="T58" fmla="*/ 103 w 1374"/>
                <a:gd name="T59" fmla="*/ 233 h 527"/>
                <a:gd name="T60" fmla="*/ 107 w 1374"/>
                <a:gd name="T61" fmla="*/ 200 h 527"/>
                <a:gd name="T62" fmla="*/ 79 w 1374"/>
                <a:gd name="T63" fmla="*/ 230 h 527"/>
                <a:gd name="T64" fmla="*/ 70 w 1374"/>
                <a:gd name="T65" fmla="*/ 315 h 527"/>
                <a:gd name="T66" fmla="*/ 74 w 1374"/>
                <a:gd name="T67" fmla="*/ 370 h 527"/>
                <a:gd name="T68" fmla="*/ 115 w 1374"/>
                <a:gd name="T69" fmla="*/ 412 h 527"/>
                <a:gd name="T70" fmla="*/ 161 w 1374"/>
                <a:gd name="T71" fmla="*/ 450 h 527"/>
                <a:gd name="T72" fmla="*/ 165 w 1374"/>
                <a:gd name="T73" fmla="*/ 503 h 527"/>
                <a:gd name="T74" fmla="*/ 238 w 1374"/>
                <a:gd name="T75" fmla="*/ 476 h 527"/>
                <a:gd name="T76" fmla="*/ 237 w 1374"/>
                <a:gd name="T77" fmla="*/ 430 h 527"/>
                <a:gd name="T78" fmla="*/ 325 w 1374"/>
                <a:gd name="T79" fmla="*/ 432 h 527"/>
                <a:gd name="T80" fmla="*/ 374 w 1374"/>
                <a:gd name="T81" fmla="*/ 388 h 527"/>
                <a:gd name="T82" fmla="*/ 451 w 1374"/>
                <a:gd name="T83" fmla="*/ 395 h 527"/>
                <a:gd name="T84" fmla="*/ 541 w 1374"/>
                <a:gd name="T85" fmla="*/ 442 h 527"/>
                <a:gd name="T86" fmla="*/ 625 w 1374"/>
                <a:gd name="T87" fmla="*/ 432 h 527"/>
                <a:gd name="T88" fmla="*/ 697 w 1374"/>
                <a:gd name="T89" fmla="*/ 437 h 527"/>
                <a:gd name="T90" fmla="*/ 804 w 1374"/>
                <a:gd name="T91" fmla="*/ 419 h 527"/>
                <a:gd name="T92" fmla="*/ 888 w 1374"/>
                <a:gd name="T93" fmla="*/ 453 h 527"/>
                <a:gd name="T94" fmla="*/ 899 w 1374"/>
                <a:gd name="T95" fmla="*/ 508 h 527"/>
                <a:gd name="T96" fmla="*/ 961 w 1374"/>
                <a:gd name="T97" fmla="*/ 393 h 527"/>
                <a:gd name="T98" fmla="*/ 970 w 1374"/>
                <a:gd name="T99" fmla="*/ 348 h 527"/>
                <a:gd name="T100" fmla="*/ 1078 w 1374"/>
                <a:gd name="T101" fmla="*/ 337 h 527"/>
                <a:gd name="T102" fmla="*/ 1152 w 1374"/>
                <a:gd name="T103" fmla="*/ 299 h 527"/>
                <a:gd name="T104" fmla="*/ 1098 w 1374"/>
                <a:gd name="T105" fmla="*/ 424 h 527"/>
                <a:gd name="T106" fmla="*/ 1151 w 1374"/>
                <a:gd name="T107" fmla="*/ 352 h 527"/>
                <a:gd name="T108" fmla="*/ 1235 w 1374"/>
                <a:gd name="T109" fmla="*/ 309 h 527"/>
                <a:gd name="T110" fmla="*/ 1292 w 1374"/>
                <a:gd name="T111" fmla="*/ 262 h 527"/>
                <a:gd name="T112" fmla="*/ 1347 w 1374"/>
                <a:gd name="T113" fmla="*/ 267 h 527"/>
                <a:gd name="T114" fmla="*/ 707 w 1374"/>
                <a:gd name="T115" fmla="*/ 392 h 527"/>
                <a:gd name="T116" fmla="*/ 277 w 1374"/>
                <a:gd name="T117" fmla="*/ 23 h 527"/>
                <a:gd name="T118" fmla="*/ 282 w 1374"/>
                <a:gd name="T119" fmla="*/ 14 h 527"/>
                <a:gd name="T120" fmla="*/ 300 w 1374"/>
                <a:gd name="T121" fmla="*/ 145 h 527"/>
                <a:gd name="T122" fmla="*/ 301 w 1374"/>
                <a:gd name="T123" fmla="*/ 111 h 5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74" h="527">
                  <a:moveTo>
                    <a:pt x="21" y="381"/>
                  </a:moveTo>
                  <a:cubicBezTo>
                    <a:pt x="20" y="381"/>
                    <a:pt x="17" y="380"/>
                    <a:pt x="16" y="379"/>
                  </a:cubicBezTo>
                  <a:cubicBezTo>
                    <a:pt x="16" y="378"/>
                    <a:pt x="13" y="378"/>
                    <a:pt x="11" y="378"/>
                  </a:cubicBezTo>
                  <a:cubicBezTo>
                    <a:pt x="12" y="379"/>
                    <a:pt x="12" y="379"/>
                    <a:pt x="13" y="380"/>
                  </a:cubicBezTo>
                  <a:cubicBezTo>
                    <a:pt x="14" y="382"/>
                    <a:pt x="8" y="382"/>
                    <a:pt x="10" y="384"/>
                  </a:cubicBezTo>
                  <a:cubicBezTo>
                    <a:pt x="12" y="386"/>
                    <a:pt x="6" y="386"/>
                    <a:pt x="6" y="384"/>
                  </a:cubicBezTo>
                  <a:cubicBezTo>
                    <a:pt x="6" y="382"/>
                    <a:pt x="1" y="383"/>
                    <a:pt x="1" y="384"/>
                  </a:cubicBezTo>
                  <a:cubicBezTo>
                    <a:pt x="1" y="385"/>
                    <a:pt x="1" y="386"/>
                    <a:pt x="0" y="386"/>
                  </a:cubicBezTo>
                  <a:cubicBezTo>
                    <a:pt x="2" y="387"/>
                    <a:pt x="4" y="388"/>
                    <a:pt x="4" y="388"/>
                  </a:cubicBezTo>
                  <a:cubicBezTo>
                    <a:pt x="5" y="388"/>
                    <a:pt x="20" y="390"/>
                    <a:pt x="25" y="389"/>
                  </a:cubicBezTo>
                  <a:cubicBezTo>
                    <a:pt x="25" y="388"/>
                    <a:pt x="26" y="385"/>
                    <a:pt x="26" y="383"/>
                  </a:cubicBezTo>
                  <a:cubicBezTo>
                    <a:pt x="26" y="382"/>
                    <a:pt x="22" y="380"/>
                    <a:pt x="21" y="381"/>
                  </a:cubicBezTo>
                  <a:close/>
                  <a:moveTo>
                    <a:pt x="365" y="14"/>
                  </a:moveTo>
                  <a:cubicBezTo>
                    <a:pt x="374" y="13"/>
                    <a:pt x="374" y="8"/>
                    <a:pt x="369" y="8"/>
                  </a:cubicBezTo>
                  <a:cubicBezTo>
                    <a:pt x="364" y="7"/>
                    <a:pt x="364" y="10"/>
                    <a:pt x="361" y="10"/>
                  </a:cubicBezTo>
                  <a:cubicBezTo>
                    <a:pt x="359" y="10"/>
                    <a:pt x="350" y="12"/>
                    <a:pt x="352" y="14"/>
                  </a:cubicBezTo>
                  <a:cubicBezTo>
                    <a:pt x="354" y="16"/>
                    <a:pt x="361" y="15"/>
                    <a:pt x="365" y="14"/>
                  </a:cubicBezTo>
                  <a:close/>
                  <a:moveTo>
                    <a:pt x="411" y="147"/>
                  </a:moveTo>
                  <a:cubicBezTo>
                    <a:pt x="414" y="147"/>
                    <a:pt x="423" y="145"/>
                    <a:pt x="423" y="144"/>
                  </a:cubicBezTo>
                  <a:cubicBezTo>
                    <a:pt x="424" y="142"/>
                    <a:pt x="420" y="140"/>
                    <a:pt x="415" y="140"/>
                  </a:cubicBezTo>
                  <a:cubicBezTo>
                    <a:pt x="409" y="140"/>
                    <a:pt x="408" y="146"/>
                    <a:pt x="411" y="147"/>
                  </a:cubicBezTo>
                  <a:close/>
                  <a:moveTo>
                    <a:pt x="587" y="25"/>
                  </a:moveTo>
                  <a:cubicBezTo>
                    <a:pt x="591" y="27"/>
                    <a:pt x="590" y="28"/>
                    <a:pt x="585" y="28"/>
                  </a:cubicBezTo>
                  <a:cubicBezTo>
                    <a:pt x="580" y="28"/>
                    <a:pt x="576" y="30"/>
                    <a:pt x="579" y="31"/>
                  </a:cubicBezTo>
                  <a:cubicBezTo>
                    <a:pt x="582" y="32"/>
                    <a:pt x="581" y="35"/>
                    <a:pt x="586" y="36"/>
                  </a:cubicBezTo>
                  <a:cubicBezTo>
                    <a:pt x="591" y="37"/>
                    <a:pt x="596" y="33"/>
                    <a:pt x="596" y="30"/>
                  </a:cubicBezTo>
                  <a:cubicBezTo>
                    <a:pt x="595" y="27"/>
                    <a:pt x="613" y="25"/>
                    <a:pt x="618" y="23"/>
                  </a:cubicBezTo>
                  <a:cubicBezTo>
                    <a:pt x="623" y="22"/>
                    <a:pt x="615" y="17"/>
                    <a:pt x="620" y="17"/>
                  </a:cubicBezTo>
                  <a:cubicBezTo>
                    <a:pt x="625" y="16"/>
                    <a:pt x="623" y="14"/>
                    <a:pt x="617" y="13"/>
                  </a:cubicBezTo>
                  <a:cubicBezTo>
                    <a:pt x="610" y="12"/>
                    <a:pt x="613" y="7"/>
                    <a:pt x="611" y="5"/>
                  </a:cubicBezTo>
                  <a:cubicBezTo>
                    <a:pt x="609" y="3"/>
                    <a:pt x="608" y="7"/>
                    <a:pt x="599" y="9"/>
                  </a:cubicBezTo>
                  <a:cubicBezTo>
                    <a:pt x="591" y="10"/>
                    <a:pt x="587" y="13"/>
                    <a:pt x="590" y="14"/>
                  </a:cubicBezTo>
                  <a:cubicBezTo>
                    <a:pt x="593" y="16"/>
                    <a:pt x="590" y="20"/>
                    <a:pt x="587" y="20"/>
                  </a:cubicBezTo>
                  <a:cubicBezTo>
                    <a:pt x="583" y="19"/>
                    <a:pt x="582" y="23"/>
                    <a:pt x="587" y="25"/>
                  </a:cubicBezTo>
                  <a:close/>
                  <a:moveTo>
                    <a:pt x="599" y="32"/>
                  </a:moveTo>
                  <a:cubicBezTo>
                    <a:pt x="599" y="34"/>
                    <a:pt x="592" y="37"/>
                    <a:pt x="594" y="39"/>
                  </a:cubicBezTo>
                  <a:cubicBezTo>
                    <a:pt x="596" y="41"/>
                    <a:pt x="598" y="40"/>
                    <a:pt x="600" y="41"/>
                  </a:cubicBezTo>
                  <a:cubicBezTo>
                    <a:pt x="602" y="41"/>
                    <a:pt x="603" y="47"/>
                    <a:pt x="608" y="46"/>
                  </a:cubicBezTo>
                  <a:cubicBezTo>
                    <a:pt x="612" y="45"/>
                    <a:pt x="624" y="51"/>
                    <a:pt x="631" y="51"/>
                  </a:cubicBezTo>
                  <a:cubicBezTo>
                    <a:pt x="637" y="51"/>
                    <a:pt x="638" y="45"/>
                    <a:pt x="636" y="45"/>
                  </a:cubicBezTo>
                  <a:cubicBezTo>
                    <a:pt x="634" y="45"/>
                    <a:pt x="636" y="41"/>
                    <a:pt x="640" y="36"/>
                  </a:cubicBezTo>
                  <a:cubicBezTo>
                    <a:pt x="643" y="30"/>
                    <a:pt x="628" y="26"/>
                    <a:pt x="628" y="31"/>
                  </a:cubicBezTo>
                  <a:cubicBezTo>
                    <a:pt x="628" y="35"/>
                    <a:pt x="623" y="30"/>
                    <a:pt x="622" y="27"/>
                  </a:cubicBezTo>
                  <a:cubicBezTo>
                    <a:pt x="620" y="24"/>
                    <a:pt x="599" y="29"/>
                    <a:pt x="599" y="32"/>
                  </a:cubicBezTo>
                  <a:close/>
                  <a:moveTo>
                    <a:pt x="481" y="150"/>
                  </a:moveTo>
                  <a:cubicBezTo>
                    <a:pt x="484" y="152"/>
                    <a:pt x="487" y="151"/>
                    <a:pt x="487" y="148"/>
                  </a:cubicBezTo>
                  <a:cubicBezTo>
                    <a:pt x="486" y="144"/>
                    <a:pt x="478" y="149"/>
                    <a:pt x="481" y="150"/>
                  </a:cubicBezTo>
                  <a:close/>
                  <a:moveTo>
                    <a:pt x="581" y="8"/>
                  </a:moveTo>
                  <a:cubicBezTo>
                    <a:pt x="582" y="5"/>
                    <a:pt x="566" y="6"/>
                    <a:pt x="570" y="10"/>
                  </a:cubicBezTo>
                  <a:cubicBezTo>
                    <a:pt x="571" y="11"/>
                    <a:pt x="580" y="12"/>
                    <a:pt x="581" y="8"/>
                  </a:cubicBezTo>
                  <a:close/>
                  <a:moveTo>
                    <a:pt x="1280" y="181"/>
                  </a:moveTo>
                  <a:cubicBezTo>
                    <a:pt x="1285" y="183"/>
                    <a:pt x="1288" y="178"/>
                    <a:pt x="1292" y="180"/>
                  </a:cubicBezTo>
                  <a:cubicBezTo>
                    <a:pt x="1296" y="183"/>
                    <a:pt x="1305" y="179"/>
                    <a:pt x="1309" y="179"/>
                  </a:cubicBezTo>
                  <a:cubicBezTo>
                    <a:pt x="1313" y="178"/>
                    <a:pt x="1311" y="173"/>
                    <a:pt x="1300" y="172"/>
                  </a:cubicBezTo>
                  <a:cubicBezTo>
                    <a:pt x="1289" y="170"/>
                    <a:pt x="1275" y="178"/>
                    <a:pt x="1280" y="181"/>
                  </a:cubicBezTo>
                  <a:close/>
                  <a:moveTo>
                    <a:pt x="636" y="65"/>
                  </a:moveTo>
                  <a:cubicBezTo>
                    <a:pt x="640" y="67"/>
                    <a:pt x="650" y="63"/>
                    <a:pt x="657" y="63"/>
                  </a:cubicBezTo>
                  <a:cubicBezTo>
                    <a:pt x="665" y="63"/>
                    <a:pt x="685" y="58"/>
                    <a:pt x="685" y="54"/>
                  </a:cubicBezTo>
                  <a:cubicBezTo>
                    <a:pt x="686" y="50"/>
                    <a:pt x="678" y="50"/>
                    <a:pt x="675" y="47"/>
                  </a:cubicBezTo>
                  <a:cubicBezTo>
                    <a:pt x="672" y="44"/>
                    <a:pt x="665" y="47"/>
                    <a:pt x="663" y="49"/>
                  </a:cubicBezTo>
                  <a:cubicBezTo>
                    <a:pt x="661" y="52"/>
                    <a:pt x="660" y="50"/>
                    <a:pt x="664" y="45"/>
                  </a:cubicBezTo>
                  <a:cubicBezTo>
                    <a:pt x="669" y="41"/>
                    <a:pt x="660" y="37"/>
                    <a:pt x="659" y="40"/>
                  </a:cubicBezTo>
                  <a:cubicBezTo>
                    <a:pt x="659" y="43"/>
                    <a:pt x="651" y="40"/>
                    <a:pt x="651" y="43"/>
                  </a:cubicBezTo>
                  <a:cubicBezTo>
                    <a:pt x="651" y="46"/>
                    <a:pt x="648" y="47"/>
                    <a:pt x="648" y="49"/>
                  </a:cubicBezTo>
                  <a:cubicBezTo>
                    <a:pt x="648" y="52"/>
                    <a:pt x="642" y="48"/>
                    <a:pt x="642" y="54"/>
                  </a:cubicBezTo>
                  <a:cubicBezTo>
                    <a:pt x="642" y="60"/>
                    <a:pt x="633" y="63"/>
                    <a:pt x="636" y="65"/>
                  </a:cubicBezTo>
                  <a:close/>
                  <a:moveTo>
                    <a:pt x="943" y="114"/>
                  </a:moveTo>
                  <a:cubicBezTo>
                    <a:pt x="946" y="116"/>
                    <a:pt x="948" y="118"/>
                    <a:pt x="949" y="120"/>
                  </a:cubicBezTo>
                  <a:cubicBezTo>
                    <a:pt x="951" y="121"/>
                    <a:pt x="958" y="119"/>
                    <a:pt x="961" y="118"/>
                  </a:cubicBezTo>
                  <a:cubicBezTo>
                    <a:pt x="964" y="117"/>
                    <a:pt x="964" y="122"/>
                    <a:pt x="969" y="119"/>
                  </a:cubicBezTo>
                  <a:cubicBezTo>
                    <a:pt x="973" y="116"/>
                    <a:pt x="978" y="118"/>
                    <a:pt x="983" y="118"/>
                  </a:cubicBezTo>
                  <a:cubicBezTo>
                    <a:pt x="988" y="118"/>
                    <a:pt x="982" y="111"/>
                    <a:pt x="983" y="108"/>
                  </a:cubicBezTo>
                  <a:cubicBezTo>
                    <a:pt x="983" y="106"/>
                    <a:pt x="989" y="107"/>
                    <a:pt x="987" y="110"/>
                  </a:cubicBezTo>
                  <a:cubicBezTo>
                    <a:pt x="985" y="112"/>
                    <a:pt x="990" y="118"/>
                    <a:pt x="997" y="117"/>
                  </a:cubicBezTo>
                  <a:cubicBezTo>
                    <a:pt x="1005" y="117"/>
                    <a:pt x="999" y="112"/>
                    <a:pt x="1003" y="110"/>
                  </a:cubicBezTo>
                  <a:cubicBezTo>
                    <a:pt x="1007" y="109"/>
                    <a:pt x="1006" y="107"/>
                    <a:pt x="1001" y="103"/>
                  </a:cubicBezTo>
                  <a:cubicBezTo>
                    <a:pt x="995" y="100"/>
                    <a:pt x="988" y="102"/>
                    <a:pt x="983" y="100"/>
                  </a:cubicBezTo>
                  <a:cubicBezTo>
                    <a:pt x="978" y="98"/>
                    <a:pt x="972" y="98"/>
                    <a:pt x="972" y="103"/>
                  </a:cubicBezTo>
                  <a:cubicBezTo>
                    <a:pt x="972" y="108"/>
                    <a:pt x="962" y="97"/>
                    <a:pt x="957" y="96"/>
                  </a:cubicBezTo>
                  <a:cubicBezTo>
                    <a:pt x="951" y="94"/>
                    <a:pt x="935" y="110"/>
                    <a:pt x="943" y="114"/>
                  </a:cubicBezTo>
                  <a:close/>
                  <a:moveTo>
                    <a:pt x="993" y="145"/>
                  </a:moveTo>
                  <a:cubicBezTo>
                    <a:pt x="997" y="144"/>
                    <a:pt x="990" y="136"/>
                    <a:pt x="982" y="135"/>
                  </a:cubicBezTo>
                  <a:cubicBezTo>
                    <a:pt x="975" y="134"/>
                    <a:pt x="968" y="140"/>
                    <a:pt x="969" y="141"/>
                  </a:cubicBezTo>
                  <a:cubicBezTo>
                    <a:pt x="971" y="144"/>
                    <a:pt x="988" y="146"/>
                    <a:pt x="993" y="145"/>
                  </a:cubicBezTo>
                  <a:close/>
                  <a:moveTo>
                    <a:pt x="974" y="129"/>
                  </a:moveTo>
                  <a:cubicBezTo>
                    <a:pt x="974" y="125"/>
                    <a:pt x="961" y="130"/>
                    <a:pt x="966" y="132"/>
                  </a:cubicBezTo>
                  <a:cubicBezTo>
                    <a:pt x="969" y="133"/>
                    <a:pt x="974" y="133"/>
                    <a:pt x="974" y="129"/>
                  </a:cubicBezTo>
                  <a:close/>
                  <a:moveTo>
                    <a:pt x="1015" y="114"/>
                  </a:moveTo>
                  <a:cubicBezTo>
                    <a:pt x="1021" y="115"/>
                    <a:pt x="1024" y="120"/>
                    <a:pt x="1035" y="121"/>
                  </a:cubicBezTo>
                  <a:cubicBezTo>
                    <a:pt x="1046" y="121"/>
                    <a:pt x="1054" y="119"/>
                    <a:pt x="1054" y="117"/>
                  </a:cubicBezTo>
                  <a:cubicBezTo>
                    <a:pt x="1054" y="115"/>
                    <a:pt x="1044" y="111"/>
                    <a:pt x="1041" y="113"/>
                  </a:cubicBezTo>
                  <a:cubicBezTo>
                    <a:pt x="1038" y="115"/>
                    <a:pt x="1035" y="110"/>
                    <a:pt x="1032" y="111"/>
                  </a:cubicBezTo>
                  <a:cubicBezTo>
                    <a:pt x="1028" y="112"/>
                    <a:pt x="1022" y="112"/>
                    <a:pt x="1021" y="109"/>
                  </a:cubicBezTo>
                  <a:cubicBezTo>
                    <a:pt x="1019" y="105"/>
                    <a:pt x="1012" y="114"/>
                    <a:pt x="1015" y="114"/>
                  </a:cubicBezTo>
                  <a:close/>
                  <a:moveTo>
                    <a:pt x="221" y="18"/>
                  </a:moveTo>
                  <a:cubicBezTo>
                    <a:pt x="226" y="13"/>
                    <a:pt x="233" y="17"/>
                    <a:pt x="234" y="15"/>
                  </a:cubicBezTo>
                  <a:cubicBezTo>
                    <a:pt x="235" y="13"/>
                    <a:pt x="224" y="12"/>
                    <a:pt x="220" y="14"/>
                  </a:cubicBezTo>
                  <a:cubicBezTo>
                    <a:pt x="216" y="16"/>
                    <a:pt x="206" y="14"/>
                    <a:pt x="208" y="17"/>
                  </a:cubicBezTo>
                  <a:cubicBezTo>
                    <a:pt x="208" y="19"/>
                    <a:pt x="215" y="23"/>
                    <a:pt x="221" y="18"/>
                  </a:cubicBezTo>
                  <a:close/>
                  <a:moveTo>
                    <a:pt x="991" y="419"/>
                  </a:moveTo>
                  <a:cubicBezTo>
                    <a:pt x="988" y="413"/>
                    <a:pt x="995" y="406"/>
                    <a:pt x="990" y="402"/>
                  </a:cubicBezTo>
                  <a:cubicBezTo>
                    <a:pt x="985" y="399"/>
                    <a:pt x="987" y="391"/>
                    <a:pt x="985" y="393"/>
                  </a:cubicBezTo>
                  <a:cubicBezTo>
                    <a:pt x="982" y="394"/>
                    <a:pt x="985" y="401"/>
                    <a:pt x="981" y="401"/>
                  </a:cubicBezTo>
                  <a:cubicBezTo>
                    <a:pt x="977" y="402"/>
                    <a:pt x="981" y="405"/>
                    <a:pt x="979" y="410"/>
                  </a:cubicBezTo>
                  <a:cubicBezTo>
                    <a:pt x="978" y="415"/>
                    <a:pt x="980" y="422"/>
                    <a:pt x="982" y="426"/>
                  </a:cubicBezTo>
                  <a:cubicBezTo>
                    <a:pt x="984" y="430"/>
                    <a:pt x="979" y="453"/>
                    <a:pt x="981" y="457"/>
                  </a:cubicBezTo>
                  <a:cubicBezTo>
                    <a:pt x="983" y="461"/>
                    <a:pt x="978" y="477"/>
                    <a:pt x="980" y="479"/>
                  </a:cubicBezTo>
                  <a:cubicBezTo>
                    <a:pt x="983" y="483"/>
                    <a:pt x="981" y="475"/>
                    <a:pt x="985" y="474"/>
                  </a:cubicBezTo>
                  <a:cubicBezTo>
                    <a:pt x="989" y="473"/>
                    <a:pt x="989" y="479"/>
                    <a:pt x="992" y="480"/>
                  </a:cubicBezTo>
                  <a:cubicBezTo>
                    <a:pt x="994" y="481"/>
                    <a:pt x="993" y="472"/>
                    <a:pt x="990" y="473"/>
                  </a:cubicBezTo>
                  <a:cubicBezTo>
                    <a:pt x="988" y="473"/>
                    <a:pt x="986" y="467"/>
                    <a:pt x="985" y="463"/>
                  </a:cubicBezTo>
                  <a:cubicBezTo>
                    <a:pt x="984" y="460"/>
                    <a:pt x="987" y="455"/>
                    <a:pt x="987" y="450"/>
                  </a:cubicBezTo>
                  <a:cubicBezTo>
                    <a:pt x="987" y="446"/>
                    <a:pt x="993" y="446"/>
                    <a:pt x="997" y="449"/>
                  </a:cubicBezTo>
                  <a:cubicBezTo>
                    <a:pt x="1000" y="453"/>
                    <a:pt x="1001" y="451"/>
                    <a:pt x="999" y="448"/>
                  </a:cubicBezTo>
                  <a:cubicBezTo>
                    <a:pt x="998" y="445"/>
                    <a:pt x="993" y="426"/>
                    <a:pt x="991" y="419"/>
                  </a:cubicBezTo>
                  <a:close/>
                  <a:moveTo>
                    <a:pt x="243" y="15"/>
                  </a:moveTo>
                  <a:cubicBezTo>
                    <a:pt x="246" y="18"/>
                    <a:pt x="234" y="17"/>
                    <a:pt x="232" y="19"/>
                  </a:cubicBezTo>
                  <a:cubicBezTo>
                    <a:pt x="230" y="22"/>
                    <a:pt x="223" y="21"/>
                    <a:pt x="224" y="24"/>
                  </a:cubicBezTo>
                  <a:cubicBezTo>
                    <a:pt x="226" y="27"/>
                    <a:pt x="238" y="27"/>
                    <a:pt x="238" y="24"/>
                  </a:cubicBezTo>
                  <a:cubicBezTo>
                    <a:pt x="238" y="22"/>
                    <a:pt x="244" y="24"/>
                    <a:pt x="244" y="22"/>
                  </a:cubicBezTo>
                  <a:cubicBezTo>
                    <a:pt x="244" y="20"/>
                    <a:pt x="247" y="18"/>
                    <a:pt x="254" y="17"/>
                  </a:cubicBezTo>
                  <a:cubicBezTo>
                    <a:pt x="260" y="17"/>
                    <a:pt x="260" y="14"/>
                    <a:pt x="254" y="11"/>
                  </a:cubicBezTo>
                  <a:cubicBezTo>
                    <a:pt x="248" y="8"/>
                    <a:pt x="240" y="13"/>
                    <a:pt x="243" y="15"/>
                  </a:cubicBezTo>
                  <a:close/>
                  <a:moveTo>
                    <a:pt x="233" y="208"/>
                  </a:moveTo>
                  <a:cubicBezTo>
                    <a:pt x="239" y="213"/>
                    <a:pt x="245" y="205"/>
                    <a:pt x="248" y="204"/>
                  </a:cubicBezTo>
                  <a:cubicBezTo>
                    <a:pt x="251" y="204"/>
                    <a:pt x="246" y="201"/>
                    <a:pt x="241" y="199"/>
                  </a:cubicBezTo>
                  <a:cubicBezTo>
                    <a:pt x="235" y="198"/>
                    <a:pt x="228" y="203"/>
                    <a:pt x="233" y="208"/>
                  </a:cubicBezTo>
                  <a:close/>
                  <a:moveTo>
                    <a:pt x="1372" y="248"/>
                  </a:moveTo>
                  <a:cubicBezTo>
                    <a:pt x="1370" y="247"/>
                    <a:pt x="1362" y="242"/>
                    <a:pt x="1360" y="240"/>
                  </a:cubicBezTo>
                  <a:cubicBezTo>
                    <a:pt x="1358" y="237"/>
                    <a:pt x="1349" y="236"/>
                    <a:pt x="1349" y="237"/>
                  </a:cubicBezTo>
                  <a:cubicBezTo>
                    <a:pt x="1349" y="238"/>
                    <a:pt x="1346" y="237"/>
                    <a:pt x="1345" y="235"/>
                  </a:cubicBezTo>
                  <a:cubicBezTo>
                    <a:pt x="1345" y="234"/>
                    <a:pt x="1335" y="233"/>
                    <a:pt x="1335" y="235"/>
                  </a:cubicBezTo>
                  <a:cubicBezTo>
                    <a:pt x="1335" y="237"/>
                    <a:pt x="1337" y="237"/>
                    <a:pt x="1338" y="239"/>
                  </a:cubicBezTo>
                  <a:cubicBezTo>
                    <a:pt x="1340" y="241"/>
                    <a:pt x="1337" y="242"/>
                    <a:pt x="1337" y="244"/>
                  </a:cubicBezTo>
                  <a:cubicBezTo>
                    <a:pt x="1338" y="246"/>
                    <a:pt x="1334" y="243"/>
                    <a:pt x="1332" y="242"/>
                  </a:cubicBezTo>
                  <a:cubicBezTo>
                    <a:pt x="1331" y="240"/>
                    <a:pt x="1331" y="236"/>
                    <a:pt x="1332" y="233"/>
                  </a:cubicBezTo>
                  <a:cubicBezTo>
                    <a:pt x="1332" y="231"/>
                    <a:pt x="1329" y="231"/>
                    <a:pt x="1329" y="229"/>
                  </a:cubicBezTo>
                  <a:cubicBezTo>
                    <a:pt x="1328" y="227"/>
                    <a:pt x="1318" y="222"/>
                    <a:pt x="1313" y="220"/>
                  </a:cubicBezTo>
                  <a:cubicBezTo>
                    <a:pt x="1309" y="218"/>
                    <a:pt x="1303" y="216"/>
                    <a:pt x="1301" y="214"/>
                  </a:cubicBezTo>
                  <a:cubicBezTo>
                    <a:pt x="1300" y="212"/>
                    <a:pt x="1292" y="211"/>
                    <a:pt x="1289" y="208"/>
                  </a:cubicBezTo>
                  <a:cubicBezTo>
                    <a:pt x="1285" y="205"/>
                    <a:pt x="1272" y="199"/>
                    <a:pt x="1266" y="199"/>
                  </a:cubicBezTo>
                  <a:cubicBezTo>
                    <a:pt x="1260" y="198"/>
                    <a:pt x="1262" y="195"/>
                    <a:pt x="1259" y="196"/>
                  </a:cubicBezTo>
                  <a:cubicBezTo>
                    <a:pt x="1256" y="196"/>
                    <a:pt x="1244" y="196"/>
                    <a:pt x="1240" y="195"/>
                  </a:cubicBezTo>
                  <a:cubicBezTo>
                    <a:pt x="1236" y="194"/>
                    <a:pt x="1235" y="197"/>
                    <a:pt x="1232" y="196"/>
                  </a:cubicBezTo>
                  <a:cubicBezTo>
                    <a:pt x="1230" y="195"/>
                    <a:pt x="1216" y="190"/>
                    <a:pt x="1214" y="192"/>
                  </a:cubicBezTo>
                  <a:cubicBezTo>
                    <a:pt x="1212" y="194"/>
                    <a:pt x="1213" y="197"/>
                    <a:pt x="1211" y="197"/>
                  </a:cubicBezTo>
                  <a:cubicBezTo>
                    <a:pt x="1210" y="198"/>
                    <a:pt x="1211" y="200"/>
                    <a:pt x="1215" y="203"/>
                  </a:cubicBezTo>
                  <a:cubicBezTo>
                    <a:pt x="1219" y="207"/>
                    <a:pt x="1217" y="210"/>
                    <a:pt x="1213" y="211"/>
                  </a:cubicBezTo>
                  <a:cubicBezTo>
                    <a:pt x="1210" y="213"/>
                    <a:pt x="1204" y="210"/>
                    <a:pt x="1202" y="207"/>
                  </a:cubicBezTo>
                  <a:cubicBezTo>
                    <a:pt x="1200" y="204"/>
                    <a:pt x="1195" y="206"/>
                    <a:pt x="1194" y="202"/>
                  </a:cubicBezTo>
                  <a:cubicBezTo>
                    <a:pt x="1193" y="198"/>
                    <a:pt x="1196" y="198"/>
                    <a:pt x="1198" y="200"/>
                  </a:cubicBezTo>
                  <a:cubicBezTo>
                    <a:pt x="1200" y="202"/>
                    <a:pt x="1204" y="200"/>
                    <a:pt x="1204" y="198"/>
                  </a:cubicBezTo>
                  <a:cubicBezTo>
                    <a:pt x="1204" y="195"/>
                    <a:pt x="1198" y="193"/>
                    <a:pt x="1194" y="194"/>
                  </a:cubicBezTo>
                  <a:cubicBezTo>
                    <a:pt x="1190" y="194"/>
                    <a:pt x="1188" y="199"/>
                    <a:pt x="1184" y="201"/>
                  </a:cubicBezTo>
                  <a:cubicBezTo>
                    <a:pt x="1181" y="203"/>
                    <a:pt x="1166" y="200"/>
                    <a:pt x="1164" y="199"/>
                  </a:cubicBezTo>
                  <a:cubicBezTo>
                    <a:pt x="1163" y="197"/>
                    <a:pt x="1142" y="199"/>
                    <a:pt x="1140" y="200"/>
                  </a:cubicBezTo>
                  <a:cubicBezTo>
                    <a:pt x="1138" y="202"/>
                    <a:pt x="1139" y="207"/>
                    <a:pt x="1138" y="208"/>
                  </a:cubicBezTo>
                  <a:cubicBezTo>
                    <a:pt x="1137" y="208"/>
                    <a:pt x="1136" y="201"/>
                    <a:pt x="1136" y="200"/>
                  </a:cubicBezTo>
                  <a:cubicBezTo>
                    <a:pt x="1136" y="199"/>
                    <a:pt x="1134" y="198"/>
                    <a:pt x="1130" y="198"/>
                  </a:cubicBezTo>
                  <a:cubicBezTo>
                    <a:pt x="1126" y="198"/>
                    <a:pt x="1124" y="198"/>
                    <a:pt x="1126" y="196"/>
                  </a:cubicBezTo>
                  <a:cubicBezTo>
                    <a:pt x="1127" y="194"/>
                    <a:pt x="1124" y="193"/>
                    <a:pt x="1127" y="191"/>
                  </a:cubicBezTo>
                  <a:cubicBezTo>
                    <a:pt x="1130" y="189"/>
                    <a:pt x="1122" y="183"/>
                    <a:pt x="1114" y="179"/>
                  </a:cubicBezTo>
                  <a:cubicBezTo>
                    <a:pt x="1106" y="176"/>
                    <a:pt x="1088" y="178"/>
                    <a:pt x="1084" y="180"/>
                  </a:cubicBezTo>
                  <a:cubicBezTo>
                    <a:pt x="1079" y="181"/>
                    <a:pt x="1069" y="181"/>
                    <a:pt x="1065" y="181"/>
                  </a:cubicBezTo>
                  <a:cubicBezTo>
                    <a:pt x="1060" y="181"/>
                    <a:pt x="1064" y="179"/>
                    <a:pt x="1063" y="177"/>
                  </a:cubicBezTo>
                  <a:cubicBezTo>
                    <a:pt x="1061" y="175"/>
                    <a:pt x="1054" y="172"/>
                    <a:pt x="1053" y="174"/>
                  </a:cubicBezTo>
                  <a:cubicBezTo>
                    <a:pt x="1052" y="176"/>
                    <a:pt x="1050" y="174"/>
                    <a:pt x="1050" y="172"/>
                  </a:cubicBezTo>
                  <a:cubicBezTo>
                    <a:pt x="1050" y="171"/>
                    <a:pt x="1042" y="169"/>
                    <a:pt x="1039" y="169"/>
                  </a:cubicBezTo>
                  <a:cubicBezTo>
                    <a:pt x="1037" y="170"/>
                    <a:pt x="1035" y="167"/>
                    <a:pt x="1039" y="167"/>
                  </a:cubicBezTo>
                  <a:cubicBezTo>
                    <a:pt x="1042" y="167"/>
                    <a:pt x="1048" y="167"/>
                    <a:pt x="1045" y="163"/>
                  </a:cubicBezTo>
                  <a:cubicBezTo>
                    <a:pt x="1043" y="160"/>
                    <a:pt x="1021" y="158"/>
                    <a:pt x="1019" y="159"/>
                  </a:cubicBezTo>
                  <a:cubicBezTo>
                    <a:pt x="1017" y="160"/>
                    <a:pt x="1019" y="163"/>
                    <a:pt x="1015" y="167"/>
                  </a:cubicBezTo>
                  <a:cubicBezTo>
                    <a:pt x="1010" y="171"/>
                    <a:pt x="1005" y="168"/>
                    <a:pt x="1006" y="166"/>
                  </a:cubicBezTo>
                  <a:cubicBezTo>
                    <a:pt x="1007" y="164"/>
                    <a:pt x="1012" y="164"/>
                    <a:pt x="1012" y="162"/>
                  </a:cubicBezTo>
                  <a:cubicBezTo>
                    <a:pt x="1012" y="160"/>
                    <a:pt x="1004" y="161"/>
                    <a:pt x="1003" y="160"/>
                  </a:cubicBezTo>
                  <a:cubicBezTo>
                    <a:pt x="1002" y="158"/>
                    <a:pt x="1005" y="157"/>
                    <a:pt x="1008" y="157"/>
                  </a:cubicBezTo>
                  <a:cubicBezTo>
                    <a:pt x="1011" y="158"/>
                    <a:pt x="1016" y="159"/>
                    <a:pt x="1016" y="157"/>
                  </a:cubicBezTo>
                  <a:cubicBezTo>
                    <a:pt x="1016" y="156"/>
                    <a:pt x="1013" y="156"/>
                    <a:pt x="1008" y="155"/>
                  </a:cubicBezTo>
                  <a:cubicBezTo>
                    <a:pt x="1003" y="154"/>
                    <a:pt x="992" y="152"/>
                    <a:pt x="986" y="152"/>
                  </a:cubicBezTo>
                  <a:cubicBezTo>
                    <a:pt x="980" y="153"/>
                    <a:pt x="977" y="150"/>
                    <a:pt x="974" y="150"/>
                  </a:cubicBezTo>
                  <a:cubicBezTo>
                    <a:pt x="970" y="149"/>
                    <a:pt x="970" y="151"/>
                    <a:pt x="972" y="153"/>
                  </a:cubicBezTo>
                  <a:cubicBezTo>
                    <a:pt x="973" y="155"/>
                    <a:pt x="969" y="156"/>
                    <a:pt x="965" y="156"/>
                  </a:cubicBezTo>
                  <a:cubicBezTo>
                    <a:pt x="961" y="155"/>
                    <a:pt x="955" y="158"/>
                    <a:pt x="957" y="161"/>
                  </a:cubicBezTo>
                  <a:cubicBezTo>
                    <a:pt x="960" y="164"/>
                    <a:pt x="962" y="160"/>
                    <a:pt x="964" y="161"/>
                  </a:cubicBezTo>
                  <a:cubicBezTo>
                    <a:pt x="966" y="162"/>
                    <a:pt x="959" y="164"/>
                    <a:pt x="962" y="165"/>
                  </a:cubicBezTo>
                  <a:cubicBezTo>
                    <a:pt x="964" y="167"/>
                    <a:pt x="964" y="169"/>
                    <a:pt x="964" y="171"/>
                  </a:cubicBezTo>
                  <a:cubicBezTo>
                    <a:pt x="964" y="172"/>
                    <a:pt x="959" y="173"/>
                    <a:pt x="958" y="171"/>
                  </a:cubicBezTo>
                  <a:cubicBezTo>
                    <a:pt x="956" y="169"/>
                    <a:pt x="953" y="170"/>
                    <a:pt x="950" y="170"/>
                  </a:cubicBezTo>
                  <a:cubicBezTo>
                    <a:pt x="947" y="170"/>
                    <a:pt x="944" y="172"/>
                    <a:pt x="948" y="172"/>
                  </a:cubicBezTo>
                  <a:cubicBezTo>
                    <a:pt x="951" y="172"/>
                    <a:pt x="952" y="175"/>
                    <a:pt x="948" y="175"/>
                  </a:cubicBezTo>
                  <a:cubicBezTo>
                    <a:pt x="943" y="176"/>
                    <a:pt x="944" y="171"/>
                    <a:pt x="941" y="171"/>
                  </a:cubicBezTo>
                  <a:cubicBezTo>
                    <a:pt x="938" y="172"/>
                    <a:pt x="932" y="169"/>
                    <a:pt x="929" y="169"/>
                  </a:cubicBezTo>
                  <a:cubicBezTo>
                    <a:pt x="926" y="169"/>
                    <a:pt x="924" y="172"/>
                    <a:pt x="920" y="172"/>
                  </a:cubicBezTo>
                  <a:cubicBezTo>
                    <a:pt x="915" y="173"/>
                    <a:pt x="909" y="170"/>
                    <a:pt x="907" y="168"/>
                  </a:cubicBezTo>
                  <a:cubicBezTo>
                    <a:pt x="906" y="165"/>
                    <a:pt x="905" y="165"/>
                    <a:pt x="903" y="167"/>
                  </a:cubicBezTo>
                  <a:cubicBezTo>
                    <a:pt x="901" y="170"/>
                    <a:pt x="901" y="175"/>
                    <a:pt x="899" y="176"/>
                  </a:cubicBezTo>
                  <a:cubicBezTo>
                    <a:pt x="896" y="176"/>
                    <a:pt x="896" y="181"/>
                    <a:pt x="893" y="182"/>
                  </a:cubicBezTo>
                  <a:cubicBezTo>
                    <a:pt x="891" y="183"/>
                    <a:pt x="891" y="180"/>
                    <a:pt x="888" y="180"/>
                  </a:cubicBezTo>
                  <a:cubicBezTo>
                    <a:pt x="886" y="181"/>
                    <a:pt x="877" y="172"/>
                    <a:pt x="876" y="169"/>
                  </a:cubicBezTo>
                  <a:cubicBezTo>
                    <a:pt x="876" y="167"/>
                    <a:pt x="871" y="162"/>
                    <a:pt x="869" y="161"/>
                  </a:cubicBezTo>
                  <a:cubicBezTo>
                    <a:pt x="868" y="160"/>
                    <a:pt x="871" y="160"/>
                    <a:pt x="872" y="161"/>
                  </a:cubicBezTo>
                  <a:cubicBezTo>
                    <a:pt x="874" y="163"/>
                    <a:pt x="876" y="163"/>
                    <a:pt x="878" y="162"/>
                  </a:cubicBezTo>
                  <a:cubicBezTo>
                    <a:pt x="880" y="161"/>
                    <a:pt x="880" y="157"/>
                    <a:pt x="877" y="157"/>
                  </a:cubicBezTo>
                  <a:cubicBezTo>
                    <a:pt x="873" y="156"/>
                    <a:pt x="875" y="154"/>
                    <a:pt x="876" y="153"/>
                  </a:cubicBezTo>
                  <a:cubicBezTo>
                    <a:pt x="878" y="153"/>
                    <a:pt x="873" y="148"/>
                    <a:pt x="875" y="148"/>
                  </a:cubicBezTo>
                  <a:cubicBezTo>
                    <a:pt x="876" y="147"/>
                    <a:pt x="876" y="145"/>
                    <a:pt x="873" y="145"/>
                  </a:cubicBezTo>
                  <a:cubicBezTo>
                    <a:pt x="870" y="145"/>
                    <a:pt x="868" y="142"/>
                    <a:pt x="868" y="141"/>
                  </a:cubicBezTo>
                  <a:cubicBezTo>
                    <a:pt x="867" y="140"/>
                    <a:pt x="856" y="139"/>
                    <a:pt x="857" y="141"/>
                  </a:cubicBezTo>
                  <a:cubicBezTo>
                    <a:pt x="857" y="143"/>
                    <a:pt x="853" y="142"/>
                    <a:pt x="854" y="141"/>
                  </a:cubicBezTo>
                  <a:cubicBezTo>
                    <a:pt x="854" y="139"/>
                    <a:pt x="850" y="140"/>
                    <a:pt x="845" y="138"/>
                  </a:cubicBezTo>
                  <a:cubicBezTo>
                    <a:pt x="839" y="137"/>
                    <a:pt x="839" y="133"/>
                    <a:pt x="838" y="133"/>
                  </a:cubicBezTo>
                  <a:cubicBezTo>
                    <a:pt x="836" y="133"/>
                    <a:pt x="836" y="138"/>
                    <a:pt x="834" y="137"/>
                  </a:cubicBezTo>
                  <a:cubicBezTo>
                    <a:pt x="831" y="136"/>
                    <a:pt x="828" y="138"/>
                    <a:pt x="830" y="141"/>
                  </a:cubicBezTo>
                  <a:cubicBezTo>
                    <a:pt x="831" y="144"/>
                    <a:pt x="830" y="145"/>
                    <a:pt x="830" y="147"/>
                  </a:cubicBezTo>
                  <a:cubicBezTo>
                    <a:pt x="829" y="150"/>
                    <a:pt x="828" y="149"/>
                    <a:pt x="825" y="148"/>
                  </a:cubicBezTo>
                  <a:cubicBezTo>
                    <a:pt x="822" y="147"/>
                    <a:pt x="822" y="150"/>
                    <a:pt x="815" y="149"/>
                  </a:cubicBezTo>
                  <a:cubicBezTo>
                    <a:pt x="808" y="147"/>
                    <a:pt x="805" y="149"/>
                    <a:pt x="804" y="147"/>
                  </a:cubicBezTo>
                  <a:cubicBezTo>
                    <a:pt x="803" y="144"/>
                    <a:pt x="801" y="144"/>
                    <a:pt x="801" y="146"/>
                  </a:cubicBezTo>
                  <a:cubicBezTo>
                    <a:pt x="801" y="148"/>
                    <a:pt x="790" y="147"/>
                    <a:pt x="790" y="144"/>
                  </a:cubicBezTo>
                  <a:cubicBezTo>
                    <a:pt x="789" y="142"/>
                    <a:pt x="791" y="141"/>
                    <a:pt x="793" y="141"/>
                  </a:cubicBezTo>
                  <a:cubicBezTo>
                    <a:pt x="794" y="140"/>
                    <a:pt x="791" y="139"/>
                    <a:pt x="786" y="139"/>
                  </a:cubicBezTo>
                  <a:cubicBezTo>
                    <a:pt x="780" y="140"/>
                    <a:pt x="776" y="136"/>
                    <a:pt x="771" y="137"/>
                  </a:cubicBezTo>
                  <a:cubicBezTo>
                    <a:pt x="765" y="138"/>
                    <a:pt x="752" y="139"/>
                    <a:pt x="751" y="140"/>
                  </a:cubicBezTo>
                  <a:cubicBezTo>
                    <a:pt x="749" y="140"/>
                    <a:pt x="752" y="144"/>
                    <a:pt x="749" y="144"/>
                  </a:cubicBezTo>
                  <a:cubicBezTo>
                    <a:pt x="747" y="144"/>
                    <a:pt x="749" y="139"/>
                    <a:pt x="748" y="136"/>
                  </a:cubicBezTo>
                  <a:cubicBezTo>
                    <a:pt x="748" y="133"/>
                    <a:pt x="744" y="133"/>
                    <a:pt x="744" y="135"/>
                  </a:cubicBezTo>
                  <a:cubicBezTo>
                    <a:pt x="745" y="137"/>
                    <a:pt x="738" y="138"/>
                    <a:pt x="736" y="136"/>
                  </a:cubicBezTo>
                  <a:cubicBezTo>
                    <a:pt x="734" y="135"/>
                    <a:pt x="731" y="133"/>
                    <a:pt x="727" y="131"/>
                  </a:cubicBezTo>
                  <a:cubicBezTo>
                    <a:pt x="722" y="130"/>
                    <a:pt x="716" y="135"/>
                    <a:pt x="717" y="137"/>
                  </a:cubicBezTo>
                  <a:cubicBezTo>
                    <a:pt x="719" y="138"/>
                    <a:pt x="722" y="137"/>
                    <a:pt x="722" y="138"/>
                  </a:cubicBezTo>
                  <a:cubicBezTo>
                    <a:pt x="723" y="140"/>
                    <a:pt x="713" y="139"/>
                    <a:pt x="713" y="141"/>
                  </a:cubicBezTo>
                  <a:cubicBezTo>
                    <a:pt x="713" y="142"/>
                    <a:pt x="703" y="145"/>
                    <a:pt x="700" y="145"/>
                  </a:cubicBezTo>
                  <a:cubicBezTo>
                    <a:pt x="692" y="146"/>
                    <a:pt x="691" y="146"/>
                    <a:pt x="687" y="149"/>
                  </a:cubicBezTo>
                  <a:cubicBezTo>
                    <a:pt x="683" y="152"/>
                    <a:pt x="686" y="146"/>
                    <a:pt x="689" y="144"/>
                  </a:cubicBezTo>
                  <a:cubicBezTo>
                    <a:pt x="692" y="141"/>
                    <a:pt x="695" y="142"/>
                    <a:pt x="697" y="140"/>
                  </a:cubicBezTo>
                  <a:cubicBezTo>
                    <a:pt x="698" y="137"/>
                    <a:pt x="701" y="138"/>
                    <a:pt x="705" y="137"/>
                  </a:cubicBezTo>
                  <a:cubicBezTo>
                    <a:pt x="710" y="136"/>
                    <a:pt x="710" y="134"/>
                    <a:pt x="712" y="133"/>
                  </a:cubicBezTo>
                  <a:cubicBezTo>
                    <a:pt x="714" y="132"/>
                    <a:pt x="719" y="130"/>
                    <a:pt x="720" y="128"/>
                  </a:cubicBezTo>
                  <a:cubicBezTo>
                    <a:pt x="721" y="125"/>
                    <a:pt x="732" y="122"/>
                    <a:pt x="734" y="122"/>
                  </a:cubicBezTo>
                  <a:cubicBezTo>
                    <a:pt x="736" y="122"/>
                    <a:pt x="737" y="118"/>
                    <a:pt x="738" y="118"/>
                  </a:cubicBezTo>
                  <a:cubicBezTo>
                    <a:pt x="739" y="118"/>
                    <a:pt x="745" y="115"/>
                    <a:pt x="747" y="114"/>
                  </a:cubicBezTo>
                  <a:cubicBezTo>
                    <a:pt x="750" y="113"/>
                    <a:pt x="751" y="111"/>
                    <a:pt x="751" y="109"/>
                  </a:cubicBezTo>
                  <a:cubicBezTo>
                    <a:pt x="751" y="107"/>
                    <a:pt x="748" y="108"/>
                    <a:pt x="748" y="106"/>
                  </a:cubicBezTo>
                  <a:cubicBezTo>
                    <a:pt x="747" y="105"/>
                    <a:pt x="749" y="106"/>
                    <a:pt x="752" y="105"/>
                  </a:cubicBezTo>
                  <a:cubicBezTo>
                    <a:pt x="754" y="104"/>
                    <a:pt x="752" y="101"/>
                    <a:pt x="750" y="101"/>
                  </a:cubicBezTo>
                  <a:cubicBezTo>
                    <a:pt x="748" y="102"/>
                    <a:pt x="751" y="99"/>
                    <a:pt x="749" y="97"/>
                  </a:cubicBezTo>
                  <a:cubicBezTo>
                    <a:pt x="747" y="95"/>
                    <a:pt x="744" y="99"/>
                    <a:pt x="744" y="96"/>
                  </a:cubicBezTo>
                  <a:cubicBezTo>
                    <a:pt x="744" y="94"/>
                    <a:pt x="743" y="91"/>
                    <a:pt x="742" y="90"/>
                  </a:cubicBezTo>
                  <a:cubicBezTo>
                    <a:pt x="741" y="88"/>
                    <a:pt x="738" y="92"/>
                    <a:pt x="735" y="90"/>
                  </a:cubicBezTo>
                  <a:cubicBezTo>
                    <a:pt x="732" y="88"/>
                    <a:pt x="723" y="86"/>
                    <a:pt x="723" y="87"/>
                  </a:cubicBezTo>
                  <a:cubicBezTo>
                    <a:pt x="723" y="88"/>
                    <a:pt x="719" y="86"/>
                    <a:pt x="718" y="87"/>
                  </a:cubicBezTo>
                  <a:cubicBezTo>
                    <a:pt x="717" y="88"/>
                    <a:pt x="711" y="88"/>
                    <a:pt x="708" y="87"/>
                  </a:cubicBezTo>
                  <a:cubicBezTo>
                    <a:pt x="706" y="86"/>
                    <a:pt x="703" y="88"/>
                    <a:pt x="703" y="90"/>
                  </a:cubicBezTo>
                  <a:cubicBezTo>
                    <a:pt x="703" y="92"/>
                    <a:pt x="695" y="91"/>
                    <a:pt x="693" y="91"/>
                  </a:cubicBezTo>
                  <a:cubicBezTo>
                    <a:pt x="692" y="91"/>
                    <a:pt x="699" y="84"/>
                    <a:pt x="699" y="83"/>
                  </a:cubicBezTo>
                  <a:cubicBezTo>
                    <a:pt x="699" y="82"/>
                    <a:pt x="686" y="84"/>
                    <a:pt x="686" y="82"/>
                  </a:cubicBezTo>
                  <a:cubicBezTo>
                    <a:pt x="685" y="81"/>
                    <a:pt x="679" y="81"/>
                    <a:pt x="676" y="81"/>
                  </a:cubicBezTo>
                  <a:cubicBezTo>
                    <a:pt x="674" y="81"/>
                    <a:pt x="676" y="80"/>
                    <a:pt x="679" y="80"/>
                  </a:cubicBezTo>
                  <a:cubicBezTo>
                    <a:pt x="681" y="80"/>
                    <a:pt x="683" y="78"/>
                    <a:pt x="686" y="77"/>
                  </a:cubicBezTo>
                  <a:cubicBezTo>
                    <a:pt x="689" y="77"/>
                    <a:pt x="688" y="76"/>
                    <a:pt x="687" y="74"/>
                  </a:cubicBezTo>
                  <a:cubicBezTo>
                    <a:pt x="686" y="72"/>
                    <a:pt x="683" y="73"/>
                    <a:pt x="680" y="72"/>
                  </a:cubicBezTo>
                  <a:cubicBezTo>
                    <a:pt x="678" y="72"/>
                    <a:pt x="674" y="70"/>
                    <a:pt x="672" y="70"/>
                  </a:cubicBezTo>
                  <a:cubicBezTo>
                    <a:pt x="669" y="70"/>
                    <a:pt x="667" y="72"/>
                    <a:pt x="661" y="73"/>
                  </a:cubicBezTo>
                  <a:cubicBezTo>
                    <a:pt x="656" y="74"/>
                    <a:pt x="655" y="78"/>
                    <a:pt x="652" y="79"/>
                  </a:cubicBezTo>
                  <a:cubicBezTo>
                    <a:pt x="649" y="81"/>
                    <a:pt x="644" y="86"/>
                    <a:pt x="647" y="86"/>
                  </a:cubicBezTo>
                  <a:cubicBezTo>
                    <a:pt x="649" y="87"/>
                    <a:pt x="648" y="88"/>
                    <a:pt x="648" y="90"/>
                  </a:cubicBezTo>
                  <a:cubicBezTo>
                    <a:pt x="649" y="91"/>
                    <a:pt x="647" y="92"/>
                    <a:pt x="644" y="91"/>
                  </a:cubicBezTo>
                  <a:cubicBezTo>
                    <a:pt x="641" y="91"/>
                    <a:pt x="632" y="91"/>
                    <a:pt x="632" y="93"/>
                  </a:cubicBezTo>
                  <a:cubicBezTo>
                    <a:pt x="632" y="95"/>
                    <a:pt x="637" y="96"/>
                    <a:pt x="637" y="97"/>
                  </a:cubicBezTo>
                  <a:cubicBezTo>
                    <a:pt x="637" y="98"/>
                    <a:pt x="633" y="97"/>
                    <a:pt x="631" y="96"/>
                  </a:cubicBezTo>
                  <a:cubicBezTo>
                    <a:pt x="629" y="95"/>
                    <a:pt x="625" y="95"/>
                    <a:pt x="624" y="97"/>
                  </a:cubicBezTo>
                  <a:cubicBezTo>
                    <a:pt x="623" y="99"/>
                    <a:pt x="620" y="99"/>
                    <a:pt x="619" y="98"/>
                  </a:cubicBezTo>
                  <a:cubicBezTo>
                    <a:pt x="618" y="98"/>
                    <a:pt x="615" y="99"/>
                    <a:pt x="613" y="99"/>
                  </a:cubicBezTo>
                  <a:cubicBezTo>
                    <a:pt x="612" y="98"/>
                    <a:pt x="617" y="95"/>
                    <a:pt x="616" y="94"/>
                  </a:cubicBezTo>
                  <a:cubicBezTo>
                    <a:pt x="614" y="93"/>
                    <a:pt x="609" y="94"/>
                    <a:pt x="608" y="96"/>
                  </a:cubicBezTo>
                  <a:cubicBezTo>
                    <a:pt x="607" y="98"/>
                    <a:pt x="604" y="95"/>
                    <a:pt x="603" y="95"/>
                  </a:cubicBezTo>
                  <a:cubicBezTo>
                    <a:pt x="601" y="96"/>
                    <a:pt x="600" y="97"/>
                    <a:pt x="597" y="98"/>
                  </a:cubicBezTo>
                  <a:cubicBezTo>
                    <a:pt x="595" y="99"/>
                    <a:pt x="591" y="97"/>
                    <a:pt x="590" y="99"/>
                  </a:cubicBezTo>
                  <a:cubicBezTo>
                    <a:pt x="589" y="101"/>
                    <a:pt x="594" y="101"/>
                    <a:pt x="595" y="102"/>
                  </a:cubicBezTo>
                  <a:cubicBezTo>
                    <a:pt x="595" y="103"/>
                    <a:pt x="582" y="103"/>
                    <a:pt x="581" y="104"/>
                  </a:cubicBezTo>
                  <a:cubicBezTo>
                    <a:pt x="581" y="105"/>
                    <a:pt x="576" y="105"/>
                    <a:pt x="571" y="105"/>
                  </a:cubicBezTo>
                  <a:cubicBezTo>
                    <a:pt x="566" y="106"/>
                    <a:pt x="568" y="108"/>
                    <a:pt x="564" y="109"/>
                  </a:cubicBezTo>
                  <a:cubicBezTo>
                    <a:pt x="559" y="110"/>
                    <a:pt x="557" y="110"/>
                    <a:pt x="556" y="112"/>
                  </a:cubicBezTo>
                  <a:cubicBezTo>
                    <a:pt x="555" y="114"/>
                    <a:pt x="551" y="115"/>
                    <a:pt x="550" y="113"/>
                  </a:cubicBezTo>
                  <a:cubicBezTo>
                    <a:pt x="548" y="111"/>
                    <a:pt x="544" y="114"/>
                    <a:pt x="547" y="114"/>
                  </a:cubicBezTo>
                  <a:cubicBezTo>
                    <a:pt x="549" y="114"/>
                    <a:pt x="547" y="116"/>
                    <a:pt x="545" y="116"/>
                  </a:cubicBezTo>
                  <a:cubicBezTo>
                    <a:pt x="544" y="115"/>
                    <a:pt x="540" y="118"/>
                    <a:pt x="542" y="118"/>
                  </a:cubicBezTo>
                  <a:cubicBezTo>
                    <a:pt x="545" y="118"/>
                    <a:pt x="546" y="119"/>
                    <a:pt x="545" y="121"/>
                  </a:cubicBezTo>
                  <a:cubicBezTo>
                    <a:pt x="544" y="122"/>
                    <a:pt x="539" y="119"/>
                    <a:pt x="538" y="120"/>
                  </a:cubicBezTo>
                  <a:cubicBezTo>
                    <a:pt x="537" y="122"/>
                    <a:pt x="540" y="123"/>
                    <a:pt x="542" y="123"/>
                  </a:cubicBezTo>
                  <a:cubicBezTo>
                    <a:pt x="544" y="123"/>
                    <a:pt x="545" y="124"/>
                    <a:pt x="546" y="126"/>
                  </a:cubicBezTo>
                  <a:cubicBezTo>
                    <a:pt x="546" y="127"/>
                    <a:pt x="541" y="125"/>
                    <a:pt x="540" y="126"/>
                  </a:cubicBezTo>
                  <a:cubicBezTo>
                    <a:pt x="539" y="127"/>
                    <a:pt x="540" y="128"/>
                    <a:pt x="543" y="128"/>
                  </a:cubicBezTo>
                  <a:cubicBezTo>
                    <a:pt x="545" y="128"/>
                    <a:pt x="543" y="129"/>
                    <a:pt x="545" y="131"/>
                  </a:cubicBezTo>
                  <a:cubicBezTo>
                    <a:pt x="545" y="131"/>
                    <a:pt x="546" y="131"/>
                    <a:pt x="546" y="131"/>
                  </a:cubicBezTo>
                  <a:cubicBezTo>
                    <a:pt x="547" y="133"/>
                    <a:pt x="545" y="133"/>
                    <a:pt x="545" y="135"/>
                  </a:cubicBezTo>
                  <a:cubicBezTo>
                    <a:pt x="545" y="136"/>
                    <a:pt x="543" y="137"/>
                    <a:pt x="543" y="135"/>
                  </a:cubicBezTo>
                  <a:cubicBezTo>
                    <a:pt x="543" y="134"/>
                    <a:pt x="536" y="134"/>
                    <a:pt x="535" y="135"/>
                  </a:cubicBezTo>
                  <a:cubicBezTo>
                    <a:pt x="534" y="137"/>
                    <a:pt x="533" y="138"/>
                    <a:pt x="531" y="136"/>
                  </a:cubicBezTo>
                  <a:cubicBezTo>
                    <a:pt x="530" y="135"/>
                    <a:pt x="525" y="137"/>
                    <a:pt x="519" y="137"/>
                  </a:cubicBezTo>
                  <a:cubicBezTo>
                    <a:pt x="513" y="137"/>
                    <a:pt x="501" y="138"/>
                    <a:pt x="498" y="139"/>
                  </a:cubicBezTo>
                  <a:cubicBezTo>
                    <a:pt x="496" y="140"/>
                    <a:pt x="493" y="144"/>
                    <a:pt x="496" y="147"/>
                  </a:cubicBezTo>
                  <a:cubicBezTo>
                    <a:pt x="498" y="150"/>
                    <a:pt x="496" y="151"/>
                    <a:pt x="496" y="152"/>
                  </a:cubicBezTo>
                  <a:cubicBezTo>
                    <a:pt x="496" y="154"/>
                    <a:pt x="503" y="158"/>
                    <a:pt x="507" y="158"/>
                  </a:cubicBezTo>
                  <a:cubicBezTo>
                    <a:pt x="511" y="159"/>
                    <a:pt x="514" y="163"/>
                    <a:pt x="511" y="166"/>
                  </a:cubicBezTo>
                  <a:cubicBezTo>
                    <a:pt x="509" y="169"/>
                    <a:pt x="502" y="165"/>
                    <a:pt x="498" y="162"/>
                  </a:cubicBezTo>
                  <a:cubicBezTo>
                    <a:pt x="493" y="158"/>
                    <a:pt x="483" y="157"/>
                    <a:pt x="479" y="157"/>
                  </a:cubicBezTo>
                  <a:cubicBezTo>
                    <a:pt x="476" y="157"/>
                    <a:pt x="478" y="154"/>
                    <a:pt x="474" y="154"/>
                  </a:cubicBezTo>
                  <a:cubicBezTo>
                    <a:pt x="469" y="154"/>
                    <a:pt x="465" y="158"/>
                    <a:pt x="468" y="158"/>
                  </a:cubicBezTo>
                  <a:cubicBezTo>
                    <a:pt x="471" y="158"/>
                    <a:pt x="473" y="158"/>
                    <a:pt x="472" y="159"/>
                  </a:cubicBezTo>
                  <a:cubicBezTo>
                    <a:pt x="470" y="161"/>
                    <a:pt x="473" y="160"/>
                    <a:pt x="476" y="162"/>
                  </a:cubicBezTo>
                  <a:cubicBezTo>
                    <a:pt x="480" y="163"/>
                    <a:pt x="473" y="166"/>
                    <a:pt x="469" y="163"/>
                  </a:cubicBezTo>
                  <a:cubicBezTo>
                    <a:pt x="466" y="161"/>
                    <a:pt x="462" y="163"/>
                    <a:pt x="461" y="165"/>
                  </a:cubicBezTo>
                  <a:cubicBezTo>
                    <a:pt x="460" y="167"/>
                    <a:pt x="465" y="172"/>
                    <a:pt x="471" y="173"/>
                  </a:cubicBezTo>
                  <a:cubicBezTo>
                    <a:pt x="478" y="174"/>
                    <a:pt x="476" y="176"/>
                    <a:pt x="479" y="177"/>
                  </a:cubicBezTo>
                  <a:cubicBezTo>
                    <a:pt x="482" y="178"/>
                    <a:pt x="480" y="179"/>
                    <a:pt x="478" y="180"/>
                  </a:cubicBezTo>
                  <a:cubicBezTo>
                    <a:pt x="476" y="180"/>
                    <a:pt x="471" y="177"/>
                    <a:pt x="468" y="175"/>
                  </a:cubicBezTo>
                  <a:cubicBezTo>
                    <a:pt x="465" y="173"/>
                    <a:pt x="456" y="176"/>
                    <a:pt x="455" y="174"/>
                  </a:cubicBezTo>
                  <a:cubicBezTo>
                    <a:pt x="453" y="172"/>
                    <a:pt x="456" y="170"/>
                    <a:pt x="454" y="168"/>
                  </a:cubicBezTo>
                  <a:cubicBezTo>
                    <a:pt x="452" y="167"/>
                    <a:pt x="454" y="164"/>
                    <a:pt x="456" y="160"/>
                  </a:cubicBezTo>
                  <a:cubicBezTo>
                    <a:pt x="458" y="157"/>
                    <a:pt x="456" y="151"/>
                    <a:pt x="453" y="150"/>
                  </a:cubicBezTo>
                  <a:cubicBezTo>
                    <a:pt x="450" y="150"/>
                    <a:pt x="450" y="153"/>
                    <a:pt x="450" y="154"/>
                  </a:cubicBezTo>
                  <a:cubicBezTo>
                    <a:pt x="451" y="155"/>
                    <a:pt x="451" y="159"/>
                    <a:pt x="448" y="162"/>
                  </a:cubicBezTo>
                  <a:cubicBezTo>
                    <a:pt x="446" y="165"/>
                    <a:pt x="439" y="165"/>
                    <a:pt x="439" y="167"/>
                  </a:cubicBezTo>
                  <a:cubicBezTo>
                    <a:pt x="439" y="169"/>
                    <a:pt x="434" y="171"/>
                    <a:pt x="436" y="172"/>
                  </a:cubicBezTo>
                  <a:cubicBezTo>
                    <a:pt x="437" y="174"/>
                    <a:pt x="444" y="181"/>
                    <a:pt x="445" y="183"/>
                  </a:cubicBezTo>
                  <a:cubicBezTo>
                    <a:pt x="446" y="185"/>
                    <a:pt x="439" y="193"/>
                    <a:pt x="440" y="197"/>
                  </a:cubicBezTo>
                  <a:cubicBezTo>
                    <a:pt x="441" y="201"/>
                    <a:pt x="439" y="203"/>
                    <a:pt x="440" y="205"/>
                  </a:cubicBezTo>
                  <a:cubicBezTo>
                    <a:pt x="442" y="207"/>
                    <a:pt x="445" y="205"/>
                    <a:pt x="447" y="206"/>
                  </a:cubicBezTo>
                  <a:cubicBezTo>
                    <a:pt x="448" y="207"/>
                    <a:pt x="452" y="205"/>
                    <a:pt x="456" y="204"/>
                  </a:cubicBezTo>
                  <a:cubicBezTo>
                    <a:pt x="460" y="203"/>
                    <a:pt x="468" y="208"/>
                    <a:pt x="471" y="209"/>
                  </a:cubicBezTo>
                  <a:cubicBezTo>
                    <a:pt x="474" y="211"/>
                    <a:pt x="473" y="213"/>
                    <a:pt x="474" y="215"/>
                  </a:cubicBezTo>
                  <a:cubicBezTo>
                    <a:pt x="476" y="218"/>
                    <a:pt x="471" y="218"/>
                    <a:pt x="471" y="221"/>
                  </a:cubicBezTo>
                  <a:cubicBezTo>
                    <a:pt x="471" y="225"/>
                    <a:pt x="480" y="226"/>
                    <a:pt x="480" y="227"/>
                  </a:cubicBezTo>
                  <a:cubicBezTo>
                    <a:pt x="480" y="228"/>
                    <a:pt x="474" y="228"/>
                    <a:pt x="471" y="227"/>
                  </a:cubicBezTo>
                  <a:cubicBezTo>
                    <a:pt x="468" y="226"/>
                    <a:pt x="468" y="222"/>
                    <a:pt x="467" y="222"/>
                  </a:cubicBezTo>
                  <a:cubicBezTo>
                    <a:pt x="466" y="221"/>
                    <a:pt x="469" y="218"/>
                    <a:pt x="469" y="216"/>
                  </a:cubicBezTo>
                  <a:cubicBezTo>
                    <a:pt x="469" y="213"/>
                    <a:pt x="466" y="212"/>
                    <a:pt x="465" y="211"/>
                  </a:cubicBezTo>
                  <a:cubicBezTo>
                    <a:pt x="464" y="209"/>
                    <a:pt x="462" y="207"/>
                    <a:pt x="460" y="207"/>
                  </a:cubicBezTo>
                  <a:cubicBezTo>
                    <a:pt x="458" y="208"/>
                    <a:pt x="450" y="208"/>
                    <a:pt x="448" y="211"/>
                  </a:cubicBezTo>
                  <a:cubicBezTo>
                    <a:pt x="445" y="213"/>
                    <a:pt x="448" y="219"/>
                    <a:pt x="449" y="222"/>
                  </a:cubicBezTo>
                  <a:cubicBezTo>
                    <a:pt x="451" y="225"/>
                    <a:pt x="442" y="229"/>
                    <a:pt x="443" y="231"/>
                  </a:cubicBezTo>
                  <a:cubicBezTo>
                    <a:pt x="443" y="234"/>
                    <a:pt x="440" y="235"/>
                    <a:pt x="437" y="237"/>
                  </a:cubicBezTo>
                  <a:cubicBezTo>
                    <a:pt x="433" y="239"/>
                    <a:pt x="429" y="240"/>
                    <a:pt x="429" y="243"/>
                  </a:cubicBezTo>
                  <a:cubicBezTo>
                    <a:pt x="429" y="246"/>
                    <a:pt x="425" y="245"/>
                    <a:pt x="422" y="243"/>
                  </a:cubicBezTo>
                  <a:cubicBezTo>
                    <a:pt x="420" y="242"/>
                    <a:pt x="416" y="244"/>
                    <a:pt x="413" y="244"/>
                  </a:cubicBezTo>
                  <a:cubicBezTo>
                    <a:pt x="409" y="244"/>
                    <a:pt x="409" y="241"/>
                    <a:pt x="406" y="242"/>
                  </a:cubicBezTo>
                  <a:cubicBezTo>
                    <a:pt x="403" y="243"/>
                    <a:pt x="402" y="240"/>
                    <a:pt x="402" y="238"/>
                  </a:cubicBezTo>
                  <a:cubicBezTo>
                    <a:pt x="403" y="236"/>
                    <a:pt x="406" y="238"/>
                    <a:pt x="407" y="239"/>
                  </a:cubicBezTo>
                  <a:cubicBezTo>
                    <a:pt x="407" y="241"/>
                    <a:pt x="409" y="240"/>
                    <a:pt x="411" y="239"/>
                  </a:cubicBezTo>
                  <a:cubicBezTo>
                    <a:pt x="414" y="238"/>
                    <a:pt x="413" y="241"/>
                    <a:pt x="416" y="241"/>
                  </a:cubicBezTo>
                  <a:cubicBezTo>
                    <a:pt x="419" y="241"/>
                    <a:pt x="418" y="239"/>
                    <a:pt x="420" y="239"/>
                  </a:cubicBezTo>
                  <a:cubicBezTo>
                    <a:pt x="423" y="240"/>
                    <a:pt x="423" y="239"/>
                    <a:pt x="422" y="237"/>
                  </a:cubicBezTo>
                  <a:cubicBezTo>
                    <a:pt x="421" y="236"/>
                    <a:pt x="424" y="235"/>
                    <a:pt x="426" y="234"/>
                  </a:cubicBezTo>
                  <a:cubicBezTo>
                    <a:pt x="427" y="234"/>
                    <a:pt x="427" y="231"/>
                    <a:pt x="428" y="230"/>
                  </a:cubicBezTo>
                  <a:cubicBezTo>
                    <a:pt x="430" y="229"/>
                    <a:pt x="429" y="228"/>
                    <a:pt x="430" y="228"/>
                  </a:cubicBezTo>
                  <a:cubicBezTo>
                    <a:pt x="432" y="227"/>
                    <a:pt x="433" y="225"/>
                    <a:pt x="434" y="225"/>
                  </a:cubicBezTo>
                  <a:cubicBezTo>
                    <a:pt x="436" y="225"/>
                    <a:pt x="437" y="222"/>
                    <a:pt x="436" y="221"/>
                  </a:cubicBezTo>
                  <a:cubicBezTo>
                    <a:pt x="435" y="220"/>
                    <a:pt x="436" y="216"/>
                    <a:pt x="438" y="216"/>
                  </a:cubicBezTo>
                  <a:cubicBezTo>
                    <a:pt x="439" y="215"/>
                    <a:pt x="439" y="214"/>
                    <a:pt x="438" y="213"/>
                  </a:cubicBezTo>
                  <a:cubicBezTo>
                    <a:pt x="437" y="212"/>
                    <a:pt x="431" y="208"/>
                    <a:pt x="432" y="206"/>
                  </a:cubicBezTo>
                  <a:cubicBezTo>
                    <a:pt x="432" y="204"/>
                    <a:pt x="431" y="199"/>
                    <a:pt x="431" y="198"/>
                  </a:cubicBezTo>
                  <a:cubicBezTo>
                    <a:pt x="432" y="196"/>
                    <a:pt x="432" y="192"/>
                    <a:pt x="431" y="190"/>
                  </a:cubicBezTo>
                  <a:cubicBezTo>
                    <a:pt x="431" y="188"/>
                    <a:pt x="433" y="186"/>
                    <a:pt x="433" y="182"/>
                  </a:cubicBezTo>
                  <a:cubicBezTo>
                    <a:pt x="434" y="178"/>
                    <a:pt x="429" y="174"/>
                    <a:pt x="427" y="172"/>
                  </a:cubicBezTo>
                  <a:cubicBezTo>
                    <a:pt x="424" y="171"/>
                    <a:pt x="426" y="169"/>
                    <a:pt x="429" y="166"/>
                  </a:cubicBezTo>
                  <a:cubicBezTo>
                    <a:pt x="433" y="164"/>
                    <a:pt x="433" y="155"/>
                    <a:pt x="433" y="153"/>
                  </a:cubicBezTo>
                  <a:cubicBezTo>
                    <a:pt x="433" y="151"/>
                    <a:pt x="426" y="149"/>
                    <a:pt x="423" y="149"/>
                  </a:cubicBezTo>
                  <a:cubicBezTo>
                    <a:pt x="420" y="150"/>
                    <a:pt x="410" y="149"/>
                    <a:pt x="408" y="149"/>
                  </a:cubicBezTo>
                  <a:cubicBezTo>
                    <a:pt x="405" y="148"/>
                    <a:pt x="404" y="151"/>
                    <a:pt x="403" y="153"/>
                  </a:cubicBezTo>
                  <a:cubicBezTo>
                    <a:pt x="402" y="156"/>
                    <a:pt x="399" y="159"/>
                    <a:pt x="398" y="165"/>
                  </a:cubicBezTo>
                  <a:cubicBezTo>
                    <a:pt x="396" y="170"/>
                    <a:pt x="390" y="172"/>
                    <a:pt x="387" y="173"/>
                  </a:cubicBezTo>
                  <a:cubicBezTo>
                    <a:pt x="384" y="174"/>
                    <a:pt x="382" y="178"/>
                    <a:pt x="384" y="180"/>
                  </a:cubicBezTo>
                  <a:cubicBezTo>
                    <a:pt x="385" y="182"/>
                    <a:pt x="387" y="180"/>
                    <a:pt x="388" y="181"/>
                  </a:cubicBezTo>
                  <a:cubicBezTo>
                    <a:pt x="389" y="182"/>
                    <a:pt x="388" y="187"/>
                    <a:pt x="387" y="187"/>
                  </a:cubicBezTo>
                  <a:cubicBezTo>
                    <a:pt x="386" y="188"/>
                    <a:pt x="389" y="190"/>
                    <a:pt x="387" y="191"/>
                  </a:cubicBezTo>
                  <a:cubicBezTo>
                    <a:pt x="385" y="192"/>
                    <a:pt x="383" y="195"/>
                    <a:pt x="384" y="197"/>
                  </a:cubicBezTo>
                  <a:cubicBezTo>
                    <a:pt x="385" y="198"/>
                    <a:pt x="391" y="199"/>
                    <a:pt x="393" y="200"/>
                  </a:cubicBezTo>
                  <a:cubicBezTo>
                    <a:pt x="396" y="202"/>
                    <a:pt x="395" y="204"/>
                    <a:pt x="397" y="207"/>
                  </a:cubicBezTo>
                  <a:cubicBezTo>
                    <a:pt x="399" y="209"/>
                    <a:pt x="401" y="208"/>
                    <a:pt x="402" y="209"/>
                  </a:cubicBezTo>
                  <a:cubicBezTo>
                    <a:pt x="403" y="211"/>
                    <a:pt x="398" y="217"/>
                    <a:pt x="397" y="217"/>
                  </a:cubicBezTo>
                  <a:cubicBezTo>
                    <a:pt x="395" y="217"/>
                    <a:pt x="389" y="211"/>
                    <a:pt x="387" y="209"/>
                  </a:cubicBezTo>
                  <a:cubicBezTo>
                    <a:pt x="385" y="208"/>
                    <a:pt x="378" y="206"/>
                    <a:pt x="374" y="204"/>
                  </a:cubicBezTo>
                  <a:cubicBezTo>
                    <a:pt x="370" y="202"/>
                    <a:pt x="367" y="202"/>
                    <a:pt x="363" y="199"/>
                  </a:cubicBezTo>
                  <a:cubicBezTo>
                    <a:pt x="359" y="197"/>
                    <a:pt x="356" y="195"/>
                    <a:pt x="349" y="196"/>
                  </a:cubicBezTo>
                  <a:cubicBezTo>
                    <a:pt x="341" y="196"/>
                    <a:pt x="336" y="194"/>
                    <a:pt x="334" y="194"/>
                  </a:cubicBezTo>
                  <a:cubicBezTo>
                    <a:pt x="331" y="195"/>
                    <a:pt x="332" y="192"/>
                    <a:pt x="328" y="190"/>
                  </a:cubicBezTo>
                  <a:cubicBezTo>
                    <a:pt x="324" y="188"/>
                    <a:pt x="321" y="185"/>
                    <a:pt x="318" y="187"/>
                  </a:cubicBezTo>
                  <a:cubicBezTo>
                    <a:pt x="316" y="188"/>
                    <a:pt x="317" y="193"/>
                    <a:pt x="321" y="193"/>
                  </a:cubicBezTo>
                  <a:cubicBezTo>
                    <a:pt x="324" y="194"/>
                    <a:pt x="322" y="196"/>
                    <a:pt x="326" y="196"/>
                  </a:cubicBezTo>
                  <a:cubicBezTo>
                    <a:pt x="330" y="195"/>
                    <a:pt x="332" y="197"/>
                    <a:pt x="332" y="199"/>
                  </a:cubicBezTo>
                  <a:cubicBezTo>
                    <a:pt x="331" y="202"/>
                    <a:pt x="333" y="204"/>
                    <a:pt x="335" y="206"/>
                  </a:cubicBezTo>
                  <a:cubicBezTo>
                    <a:pt x="337" y="208"/>
                    <a:pt x="336" y="210"/>
                    <a:pt x="333" y="210"/>
                  </a:cubicBezTo>
                  <a:cubicBezTo>
                    <a:pt x="330" y="210"/>
                    <a:pt x="326" y="211"/>
                    <a:pt x="327" y="213"/>
                  </a:cubicBezTo>
                  <a:cubicBezTo>
                    <a:pt x="329" y="215"/>
                    <a:pt x="326" y="216"/>
                    <a:pt x="323" y="215"/>
                  </a:cubicBezTo>
                  <a:cubicBezTo>
                    <a:pt x="320" y="214"/>
                    <a:pt x="322" y="211"/>
                    <a:pt x="323" y="210"/>
                  </a:cubicBezTo>
                  <a:cubicBezTo>
                    <a:pt x="324" y="209"/>
                    <a:pt x="320" y="207"/>
                    <a:pt x="318" y="206"/>
                  </a:cubicBezTo>
                  <a:cubicBezTo>
                    <a:pt x="316" y="206"/>
                    <a:pt x="308" y="212"/>
                    <a:pt x="306" y="213"/>
                  </a:cubicBezTo>
                  <a:cubicBezTo>
                    <a:pt x="304" y="213"/>
                    <a:pt x="298" y="211"/>
                    <a:pt x="292" y="213"/>
                  </a:cubicBezTo>
                  <a:cubicBezTo>
                    <a:pt x="287" y="214"/>
                    <a:pt x="287" y="218"/>
                    <a:pt x="285" y="218"/>
                  </a:cubicBezTo>
                  <a:cubicBezTo>
                    <a:pt x="283" y="218"/>
                    <a:pt x="276" y="219"/>
                    <a:pt x="274" y="217"/>
                  </a:cubicBezTo>
                  <a:cubicBezTo>
                    <a:pt x="272" y="216"/>
                    <a:pt x="274" y="215"/>
                    <a:pt x="276" y="215"/>
                  </a:cubicBezTo>
                  <a:cubicBezTo>
                    <a:pt x="279" y="215"/>
                    <a:pt x="279" y="214"/>
                    <a:pt x="278" y="213"/>
                  </a:cubicBezTo>
                  <a:cubicBezTo>
                    <a:pt x="277" y="211"/>
                    <a:pt x="280" y="208"/>
                    <a:pt x="280" y="207"/>
                  </a:cubicBezTo>
                  <a:cubicBezTo>
                    <a:pt x="280" y="206"/>
                    <a:pt x="270" y="209"/>
                    <a:pt x="269" y="210"/>
                  </a:cubicBezTo>
                  <a:cubicBezTo>
                    <a:pt x="267" y="212"/>
                    <a:pt x="269" y="214"/>
                    <a:pt x="267" y="215"/>
                  </a:cubicBezTo>
                  <a:cubicBezTo>
                    <a:pt x="266" y="216"/>
                    <a:pt x="266" y="213"/>
                    <a:pt x="264" y="213"/>
                  </a:cubicBezTo>
                  <a:cubicBezTo>
                    <a:pt x="262" y="212"/>
                    <a:pt x="248" y="215"/>
                    <a:pt x="245" y="218"/>
                  </a:cubicBezTo>
                  <a:cubicBezTo>
                    <a:pt x="243" y="221"/>
                    <a:pt x="238" y="221"/>
                    <a:pt x="238" y="223"/>
                  </a:cubicBezTo>
                  <a:cubicBezTo>
                    <a:pt x="238" y="225"/>
                    <a:pt x="231" y="225"/>
                    <a:pt x="229" y="226"/>
                  </a:cubicBezTo>
                  <a:cubicBezTo>
                    <a:pt x="226" y="227"/>
                    <a:pt x="228" y="232"/>
                    <a:pt x="227" y="234"/>
                  </a:cubicBezTo>
                  <a:cubicBezTo>
                    <a:pt x="226" y="237"/>
                    <a:pt x="216" y="236"/>
                    <a:pt x="213" y="236"/>
                  </a:cubicBezTo>
                  <a:cubicBezTo>
                    <a:pt x="210" y="236"/>
                    <a:pt x="209" y="230"/>
                    <a:pt x="207" y="230"/>
                  </a:cubicBezTo>
                  <a:cubicBezTo>
                    <a:pt x="204" y="230"/>
                    <a:pt x="206" y="226"/>
                    <a:pt x="207" y="225"/>
                  </a:cubicBezTo>
                  <a:cubicBezTo>
                    <a:pt x="207" y="223"/>
                    <a:pt x="209" y="225"/>
                    <a:pt x="212" y="223"/>
                  </a:cubicBezTo>
                  <a:cubicBezTo>
                    <a:pt x="215" y="221"/>
                    <a:pt x="218" y="224"/>
                    <a:pt x="219" y="222"/>
                  </a:cubicBezTo>
                  <a:cubicBezTo>
                    <a:pt x="221" y="221"/>
                    <a:pt x="215" y="218"/>
                    <a:pt x="214" y="215"/>
                  </a:cubicBezTo>
                  <a:cubicBezTo>
                    <a:pt x="214" y="212"/>
                    <a:pt x="208" y="211"/>
                    <a:pt x="204" y="212"/>
                  </a:cubicBezTo>
                  <a:cubicBezTo>
                    <a:pt x="201" y="213"/>
                    <a:pt x="197" y="212"/>
                    <a:pt x="194" y="211"/>
                  </a:cubicBezTo>
                  <a:cubicBezTo>
                    <a:pt x="192" y="209"/>
                    <a:pt x="192" y="213"/>
                    <a:pt x="196" y="214"/>
                  </a:cubicBezTo>
                  <a:cubicBezTo>
                    <a:pt x="199" y="215"/>
                    <a:pt x="197" y="218"/>
                    <a:pt x="198" y="219"/>
                  </a:cubicBezTo>
                  <a:cubicBezTo>
                    <a:pt x="199" y="221"/>
                    <a:pt x="197" y="225"/>
                    <a:pt x="195" y="228"/>
                  </a:cubicBezTo>
                  <a:cubicBezTo>
                    <a:pt x="193" y="231"/>
                    <a:pt x="194" y="231"/>
                    <a:pt x="198" y="231"/>
                  </a:cubicBezTo>
                  <a:cubicBezTo>
                    <a:pt x="201" y="231"/>
                    <a:pt x="201" y="235"/>
                    <a:pt x="201" y="238"/>
                  </a:cubicBezTo>
                  <a:cubicBezTo>
                    <a:pt x="201" y="241"/>
                    <a:pt x="198" y="242"/>
                    <a:pt x="198" y="244"/>
                  </a:cubicBezTo>
                  <a:cubicBezTo>
                    <a:pt x="198" y="247"/>
                    <a:pt x="195" y="243"/>
                    <a:pt x="195" y="244"/>
                  </a:cubicBezTo>
                  <a:cubicBezTo>
                    <a:pt x="194" y="245"/>
                    <a:pt x="193" y="244"/>
                    <a:pt x="192" y="242"/>
                  </a:cubicBezTo>
                  <a:cubicBezTo>
                    <a:pt x="192" y="240"/>
                    <a:pt x="187" y="241"/>
                    <a:pt x="184" y="240"/>
                  </a:cubicBezTo>
                  <a:cubicBezTo>
                    <a:pt x="181" y="240"/>
                    <a:pt x="180" y="241"/>
                    <a:pt x="179" y="243"/>
                  </a:cubicBezTo>
                  <a:cubicBezTo>
                    <a:pt x="178" y="245"/>
                    <a:pt x="174" y="246"/>
                    <a:pt x="172" y="246"/>
                  </a:cubicBezTo>
                  <a:cubicBezTo>
                    <a:pt x="170" y="246"/>
                    <a:pt x="166" y="250"/>
                    <a:pt x="164" y="252"/>
                  </a:cubicBezTo>
                  <a:cubicBezTo>
                    <a:pt x="162" y="253"/>
                    <a:pt x="162" y="256"/>
                    <a:pt x="165" y="259"/>
                  </a:cubicBezTo>
                  <a:cubicBezTo>
                    <a:pt x="168" y="261"/>
                    <a:pt x="168" y="263"/>
                    <a:pt x="168" y="265"/>
                  </a:cubicBezTo>
                  <a:cubicBezTo>
                    <a:pt x="168" y="266"/>
                    <a:pt x="160" y="266"/>
                    <a:pt x="158" y="264"/>
                  </a:cubicBezTo>
                  <a:cubicBezTo>
                    <a:pt x="157" y="263"/>
                    <a:pt x="152" y="262"/>
                    <a:pt x="150" y="262"/>
                  </a:cubicBezTo>
                  <a:cubicBezTo>
                    <a:pt x="148" y="263"/>
                    <a:pt x="143" y="257"/>
                    <a:pt x="141" y="257"/>
                  </a:cubicBezTo>
                  <a:cubicBezTo>
                    <a:pt x="138" y="257"/>
                    <a:pt x="137" y="260"/>
                    <a:pt x="136" y="261"/>
                  </a:cubicBezTo>
                  <a:cubicBezTo>
                    <a:pt x="135" y="263"/>
                    <a:pt x="137" y="263"/>
                    <a:pt x="138" y="266"/>
                  </a:cubicBezTo>
                  <a:cubicBezTo>
                    <a:pt x="140" y="269"/>
                    <a:pt x="144" y="269"/>
                    <a:pt x="146" y="269"/>
                  </a:cubicBezTo>
                  <a:cubicBezTo>
                    <a:pt x="148" y="269"/>
                    <a:pt x="148" y="272"/>
                    <a:pt x="147" y="274"/>
                  </a:cubicBezTo>
                  <a:cubicBezTo>
                    <a:pt x="146" y="275"/>
                    <a:pt x="142" y="276"/>
                    <a:pt x="141" y="275"/>
                  </a:cubicBezTo>
                  <a:cubicBezTo>
                    <a:pt x="140" y="273"/>
                    <a:pt x="135" y="275"/>
                    <a:pt x="135" y="273"/>
                  </a:cubicBezTo>
                  <a:cubicBezTo>
                    <a:pt x="134" y="271"/>
                    <a:pt x="131" y="268"/>
                    <a:pt x="127" y="269"/>
                  </a:cubicBezTo>
                  <a:cubicBezTo>
                    <a:pt x="123" y="269"/>
                    <a:pt x="123" y="267"/>
                    <a:pt x="123" y="264"/>
                  </a:cubicBezTo>
                  <a:cubicBezTo>
                    <a:pt x="123" y="261"/>
                    <a:pt x="121" y="259"/>
                    <a:pt x="121" y="258"/>
                  </a:cubicBezTo>
                  <a:cubicBezTo>
                    <a:pt x="121" y="257"/>
                    <a:pt x="119" y="254"/>
                    <a:pt x="121" y="253"/>
                  </a:cubicBezTo>
                  <a:cubicBezTo>
                    <a:pt x="123" y="252"/>
                    <a:pt x="122" y="250"/>
                    <a:pt x="122" y="248"/>
                  </a:cubicBezTo>
                  <a:cubicBezTo>
                    <a:pt x="122" y="246"/>
                    <a:pt x="119" y="243"/>
                    <a:pt x="116" y="243"/>
                  </a:cubicBezTo>
                  <a:cubicBezTo>
                    <a:pt x="113" y="243"/>
                    <a:pt x="113" y="240"/>
                    <a:pt x="111" y="240"/>
                  </a:cubicBezTo>
                  <a:cubicBezTo>
                    <a:pt x="108" y="239"/>
                    <a:pt x="103" y="235"/>
                    <a:pt x="103" y="233"/>
                  </a:cubicBezTo>
                  <a:cubicBezTo>
                    <a:pt x="103" y="231"/>
                    <a:pt x="99" y="231"/>
                    <a:pt x="100" y="230"/>
                  </a:cubicBezTo>
                  <a:cubicBezTo>
                    <a:pt x="101" y="230"/>
                    <a:pt x="104" y="231"/>
                    <a:pt x="107" y="233"/>
                  </a:cubicBezTo>
                  <a:cubicBezTo>
                    <a:pt x="109" y="235"/>
                    <a:pt x="112" y="237"/>
                    <a:pt x="118" y="238"/>
                  </a:cubicBezTo>
                  <a:cubicBezTo>
                    <a:pt x="123" y="238"/>
                    <a:pt x="126" y="241"/>
                    <a:pt x="132" y="242"/>
                  </a:cubicBezTo>
                  <a:cubicBezTo>
                    <a:pt x="138" y="243"/>
                    <a:pt x="142" y="244"/>
                    <a:pt x="151" y="245"/>
                  </a:cubicBezTo>
                  <a:cubicBezTo>
                    <a:pt x="160" y="246"/>
                    <a:pt x="171" y="237"/>
                    <a:pt x="174" y="235"/>
                  </a:cubicBezTo>
                  <a:cubicBezTo>
                    <a:pt x="176" y="232"/>
                    <a:pt x="173" y="227"/>
                    <a:pt x="173" y="225"/>
                  </a:cubicBezTo>
                  <a:cubicBezTo>
                    <a:pt x="173" y="223"/>
                    <a:pt x="169" y="223"/>
                    <a:pt x="169" y="222"/>
                  </a:cubicBezTo>
                  <a:cubicBezTo>
                    <a:pt x="168" y="220"/>
                    <a:pt x="165" y="218"/>
                    <a:pt x="162" y="218"/>
                  </a:cubicBezTo>
                  <a:cubicBezTo>
                    <a:pt x="158" y="218"/>
                    <a:pt x="158" y="214"/>
                    <a:pt x="155" y="214"/>
                  </a:cubicBezTo>
                  <a:cubicBezTo>
                    <a:pt x="152" y="214"/>
                    <a:pt x="151" y="213"/>
                    <a:pt x="143" y="208"/>
                  </a:cubicBezTo>
                  <a:cubicBezTo>
                    <a:pt x="136" y="203"/>
                    <a:pt x="126" y="200"/>
                    <a:pt x="125" y="201"/>
                  </a:cubicBezTo>
                  <a:cubicBezTo>
                    <a:pt x="123" y="202"/>
                    <a:pt x="122" y="202"/>
                    <a:pt x="121" y="200"/>
                  </a:cubicBezTo>
                  <a:cubicBezTo>
                    <a:pt x="119" y="198"/>
                    <a:pt x="117" y="199"/>
                    <a:pt x="115" y="200"/>
                  </a:cubicBezTo>
                  <a:cubicBezTo>
                    <a:pt x="113" y="202"/>
                    <a:pt x="111" y="199"/>
                    <a:pt x="107" y="200"/>
                  </a:cubicBezTo>
                  <a:cubicBezTo>
                    <a:pt x="104" y="201"/>
                    <a:pt x="102" y="198"/>
                    <a:pt x="103" y="197"/>
                  </a:cubicBezTo>
                  <a:cubicBezTo>
                    <a:pt x="104" y="196"/>
                    <a:pt x="109" y="197"/>
                    <a:pt x="109" y="195"/>
                  </a:cubicBezTo>
                  <a:cubicBezTo>
                    <a:pt x="109" y="193"/>
                    <a:pt x="107" y="195"/>
                    <a:pt x="103" y="193"/>
                  </a:cubicBezTo>
                  <a:cubicBezTo>
                    <a:pt x="100" y="191"/>
                    <a:pt x="98" y="192"/>
                    <a:pt x="98" y="194"/>
                  </a:cubicBezTo>
                  <a:cubicBezTo>
                    <a:pt x="97" y="196"/>
                    <a:pt x="94" y="195"/>
                    <a:pt x="93" y="194"/>
                  </a:cubicBezTo>
                  <a:cubicBezTo>
                    <a:pt x="93" y="194"/>
                    <a:pt x="92" y="194"/>
                    <a:pt x="92" y="193"/>
                  </a:cubicBezTo>
                  <a:cubicBezTo>
                    <a:pt x="92" y="196"/>
                    <a:pt x="90" y="197"/>
                    <a:pt x="88" y="196"/>
                  </a:cubicBezTo>
                  <a:cubicBezTo>
                    <a:pt x="86" y="196"/>
                    <a:pt x="84" y="199"/>
                    <a:pt x="82" y="199"/>
                  </a:cubicBezTo>
                  <a:cubicBezTo>
                    <a:pt x="79" y="199"/>
                    <a:pt x="77" y="202"/>
                    <a:pt x="76" y="204"/>
                  </a:cubicBezTo>
                  <a:cubicBezTo>
                    <a:pt x="76" y="206"/>
                    <a:pt x="73" y="205"/>
                    <a:pt x="73" y="207"/>
                  </a:cubicBezTo>
                  <a:cubicBezTo>
                    <a:pt x="73" y="208"/>
                    <a:pt x="73" y="209"/>
                    <a:pt x="72" y="211"/>
                  </a:cubicBezTo>
                  <a:cubicBezTo>
                    <a:pt x="71" y="212"/>
                    <a:pt x="72" y="213"/>
                    <a:pt x="73" y="215"/>
                  </a:cubicBezTo>
                  <a:cubicBezTo>
                    <a:pt x="74" y="218"/>
                    <a:pt x="77" y="218"/>
                    <a:pt x="78" y="218"/>
                  </a:cubicBezTo>
                  <a:cubicBezTo>
                    <a:pt x="79" y="219"/>
                    <a:pt x="84" y="223"/>
                    <a:pt x="84" y="224"/>
                  </a:cubicBezTo>
                  <a:cubicBezTo>
                    <a:pt x="84" y="226"/>
                    <a:pt x="80" y="229"/>
                    <a:pt x="79" y="230"/>
                  </a:cubicBezTo>
                  <a:cubicBezTo>
                    <a:pt x="77" y="231"/>
                    <a:pt x="75" y="233"/>
                    <a:pt x="76" y="235"/>
                  </a:cubicBezTo>
                  <a:cubicBezTo>
                    <a:pt x="77" y="236"/>
                    <a:pt x="81" y="242"/>
                    <a:pt x="84" y="247"/>
                  </a:cubicBezTo>
                  <a:cubicBezTo>
                    <a:pt x="87" y="252"/>
                    <a:pt x="83" y="250"/>
                    <a:pt x="81" y="252"/>
                  </a:cubicBezTo>
                  <a:cubicBezTo>
                    <a:pt x="80" y="254"/>
                    <a:pt x="82" y="257"/>
                    <a:pt x="82" y="258"/>
                  </a:cubicBezTo>
                  <a:cubicBezTo>
                    <a:pt x="83" y="259"/>
                    <a:pt x="80" y="259"/>
                    <a:pt x="81" y="260"/>
                  </a:cubicBezTo>
                  <a:cubicBezTo>
                    <a:pt x="81" y="262"/>
                    <a:pt x="84" y="262"/>
                    <a:pt x="85" y="263"/>
                  </a:cubicBezTo>
                  <a:cubicBezTo>
                    <a:pt x="85" y="264"/>
                    <a:pt x="82" y="265"/>
                    <a:pt x="83" y="267"/>
                  </a:cubicBezTo>
                  <a:cubicBezTo>
                    <a:pt x="85" y="269"/>
                    <a:pt x="87" y="269"/>
                    <a:pt x="88" y="271"/>
                  </a:cubicBezTo>
                  <a:cubicBezTo>
                    <a:pt x="88" y="274"/>
                    <a:pt x="82" y="274"/>
                    <a:pt x="83" y="276"/>
                  </a:cubicBezTo>
                  <a:cubicBezTo>
                    <a:pt x="83" y="278"/>
                    <a:pt x="90" y="280"/>
                    <a:pt x="93" y="284"/>
                  </a:cubicBezTo>
                  <a:cubicBezTo>
                    <a:pt x="96" y="287"/>
                    <a:pt x="96" y="288"/>
                    <a:pt x="95" y="290"/>
                  </a:cubicBezTo>
                  <a:cubicBezTo>
                    <a:pt x="94" y="294"/>
                    <a:pt x="85" y="297"/>
                    <a:pt x="83" y="301"/>
                  </a:cubicBezTo>
                  <a:cubicBezTo>
                    <a:pt x="81" y="306"/>
                    <a:pt x="74" y="308"/>
                    <a:pt x="71" y="311"/>
                  </a:cubicBezTo>
                  <a:cubicBezTo>
                    <a:pt x="69" y="313"/>
                    <a:pt x="68" y="315"/>
                    <a:pt x="67" y="316"/>
                  </a:cubicBezTo>
                  <a:cubicBezTo>
                    <a:pt x="68" y="316"/>
                    <a:pt x="70" y="316"/>
                    <a:pt x="70" y="315"/>
                  </a:cubicBezTo>
                  <a:cubicBezTo>
                    <a:pt x="72" y="314"/>
                    <a:pt x="74" y="319"/>
                    <a:pt x="75" y="320"/>
                  </a:cubicBezTo>
                  <a:cubicBezTo>
                    <a:pt x="77" y="322"/>
                    <a:pt x="81" y="320"/>
                    <a:pt x="82" y="322"/>
                  </a:cubicBezTo>
                  <a:cubicBezTo>
                    <a:pt x="84" y="323"/>
                    <a:pt x="81" y="323"/>
                    <a:pt x="79" y="323"/>
                  </a:cubicBezTo>
                  <a:cubicBezTo>
                    <a:pt x="76" y="323"/>
                    <a:pt x="75" y="324"/>
                    <a:pt x="71" y="326"/>
                  </a:cubicBezTo>
                  <a:cubicBezTo>
                    <a:pt x="68" y="327"/>
                    <a:pt x="68" y="328"/>
                    <a:pt x="67" y="329"/>
                  </a:cubicBezTo>
                  <a:cubicBezTo>
                    <a:pt x="69" y="331"/>
                    <a:pt x="66" y="332"/>
                    <a:pt x="65" y="334"/>
                  </a:cubicBezTo>
                  <a:cubicBezTo>
                    <a:pt x="64" y="336"/>
                    <a:pt x="63" y="337"/>
                    <a:pt x="63" y="338"/>
                  </a:cubicBezTo>
                  <a:cubicBezTo>
                    <a:pt x="62" y="340"/>
                    <a:pt x="63" y="341"/>
                    <a:pt x="63" y="343"/>
                  </a:cubicBezTo>
                  <a:cubicBezTo>
                    <a:pt x="63" y="345"/>
                    <a:pt x="64" y="345"/>
                    <a:pt x="65" y="347"/>
                  </a:cubicBezTo>
                  <a:cubicBezTo>
                    <a:pt x="66" y="349"/>
                    <a:pt x="64" y="349"/>
                    <a:pt x="63" y="350"/>
                  </a:cubicBezTo>
                  <a:cubicBezTo>
                    <a:pt x="62" y="351"/>
                    <a:pt x="62" y="353"/>
                    <a:pt x="64" y="354"/>
                  </a:cubicBezTo>
                  <a:cubicBezTo>
                    <a:pt x="65" y="355"/>
                    <a:pt x="65" y="357"/>
                    <a:pt x="65" y="358"/>
                  </a:cubicBezTo>
                  <a:cubicBezTo>
                    <a:pt x="64" y="360"/>
                    <a:pt x="66" y="362"/>
                    <a:pt x="67" y="363"/>
                  </a:cubicBezTo>
                  <a:cubicBezTo>
                    <a:pt x="69" y="364"/>
                    <a:pt x="68" y="368"/>
                    <a:pt x="69" y="369"/>
                  </a:cubicBezTo>
                  <a:cubicBezTo>
                    <a:pt x="71" y="369"/>
                    <a:pt x="72" y="370"/>
                    <a:pt x="74" y="370"/>
                  </a:cubicBezTo>
                  <a:cubicBezTo>
                    <a:pt x="76" y="369"/>
                    <a:pt x="77" y="370"/>
                    <a:pt x="78" y="372"/>
                  </a:cubicBezTo>
                  <a:cubicBezTo>
                    <a:pt x="79" y="373"/>
                    <a:pt x="80" y="373"/>
                    <a:pt x="82" y="372"/>
                  </a:cubicBezTo>
                  <a:cubicBezTo>
                    <a:pt x="84" y="371"/>
                    <a:pt x="89" y="373"/>
                    <a:pt x="90" y="374"/>
                  </a:cubicBezTo>
                  <a:cubicBezTo>
                    <a:pt x="91" y="374"/>
                    <a:pt x="90" y="377"/>
                    <a:pt x="90" y="379"/>
                  </a:cubicBezTo>
                  <a:cubicBezTo>
                    <a:pt x="90" y="381"/>
                    <a:pt x="89" y="384"/>
                    <a:pt x="91" y="385"/>
                  </a:cubicBezTo>
                  <a:cubicBezTo>
                    <a:pt x="93" y="386"/>
                    <a:pt x="93" y="389"/>
                    <a:pt x="95" y="390"/>
                  </a:cubicBezTo>
                  <a:cubicBezTo>
                    <a:pt x="97" y="391"/>
                    <a:pt x="98" y="394"/>
                    <a:pt x="100" y="395"/>
                  </a:cubicBezTo>
                  <a:cubicBezTo>
                    <a:pt x="101" y="395"/>
                    <a:pt x="104" y="397"/>
                    <a:pt x="104" y="399"/>
                  </a:cubicBezTo>
                  <a:cubicBezTo>
                    <a:pt x="104" y="400"/>
                    <a:pt x="102" y="402"/>
                    <a:pt x="100" y="402"/>
                  </a:cubicBezTo>
                  <a:cubicBezTo>
                    <a:pt x="98" y="403"/>
                    <a:pt x="95" y="400"/>
                    <a:pt x="94" y="402"/>
                  </a:cubicBezTo>
                  <a:cubicBezTo>
                    <a:pt x="93" y="403"/>
                    <a:pt x="95" y="405"/>
                    <a:pt x="95" y="409"/>
                  </a:cubicBezTo>
                  <a:cubicBezTo>
                    <a:pt x="96" y="413"/>
                    <a:pt x="97" y="413"/>
                    <a:pt x="99" y="413"/>
                  </a:cubicBezTo>
                  <a:cubicBezTo>
                    <a:pt x="101" y="413"/>
                    <a:pt x="101" y="412"/>
                    <a:pt x="103" y="411"/>
                  </a:cubicBezTo>
                  <a:cubicBezTo>
                    <a:pt x="104" y="411"/>
                    <a:pt x="107" y="412"/>
                    <a:pt x="108" y="411"/>
                  </a:cubicBezTo>
                  <a:cubicBezTo>
                    <a:pt x="109" y="411"/>
                    <a:pt x="114" y="410"/>
                    <a:pt x="115" y="412"/>
                  </a:cubicBezTo>
                  <a:cubicBezTo>
                    <a:pt x="115" y="413"/>
                    <a:pt x="116" y="417"/>
                    <a:pt x="116" y="418"/>
                  </a:cubicBezTo>
                  <a:cubicBezTo>
                    <a:pt x="115" y="419"/>
                    <a:pt x="117" y="421"/>
                    <a:pt x="117" y="422"/>
                  </a:cubicBezTo>
                  <a:cubicBezTo>
                    <a:pt x="118" y="424"/>
                    <a:pt x="122" y="423"/>
                    <a:pt x="123" y="424"/>
                  </a:cubicBezTo>
                  <a:cubicBezTo>
                    <a:pt x="125" y="424"/>
                    <a:pt x="127" y="428"/>
                    <a:pt x="127" y="430"/>
                  </a:cubicBezTo>
                  <a:cubicBezTo>
                    <a:pt x="126" y="432"/>
                    <a:pt x="129" y="432"/>
                    <a:pt x="130" y="432"/>
                  </a:cubicBezTo>
                  <a:cubicBezTo>
                    <a:pt x="131" y="431"/>
                    <a:pt x="132" y="433"/>
                    <a:pt x="134" y="433"/>
                  </a:cubicBezTo>
                  <a:cubicBezTo>
                    <a:pt x="135" y="434"/>
                    <a:pt x="137" y="434"/>
                    <a:pt x="138" y="433"/>
                  </a:cubicBezTo>
                  <a:cubicBezTo>
                    <a:pt x="139" y="432"/>
                    <a:pt x="142" y="432"/>
                    <a:pt x="142" y="433"/>
                  </a:cubicBezTo>
                  <a:cubicBezTo>
                    <a:pt x="143" y="434"/>
                    <a:pt x="146" y="436"/>
                    <a:pt x="146" y="437"/>
                  </a:cubicBezTo>
                  <a:cubicBezTo>
                    <a:pt x="146" y="438"/>
                    <a:pt x="150" y="437"/>
                    <a:pt x="153" y="438"/>
                  </a:cubicBezTo>
                  <a:cubicBezTo>
                    <a:pt x="155" y="439"/>
                    <a:pt x="157" y="439"/>
                    <a:pt x="159" y="440"/>
                  </a:cubicBezTo>
                  <a:cubicBezTo>
                    <a:pt x="162" y="441"/>
                    <a:pt x="164" y="441"/>
                    <a:pt x="164" y="443"/>
                  </a:cubicBezTo>
                  <a:cubicBezTo>
                    <a:pt x="164" y="444"/>
                    <a:pt x="162" y="445"/>
                    <a:pt x="162" y="446"/>
                  </a:cubicBezTo>
                  <a:cubicBezTo>
                    <a:pt x="162" y="447"/>
                    <a:pt x="164" y="447"/>
                    <a:pt x="164" y="448"/>
                  </a:cubicBezTo>
                  <a:cubicBezTo>
                    <a:pt x="164" y="450"/>
                    <a:pt x="161" y="450"/>
                    <a:pt x="161" y="450"/>
                  </a:cubicBezTo>
                  <a:cubicBezTo>
                    <a:pt x="160" y="451"/>
                    <a:pt x="162" y="453"/>
                    <a:pt x="163" y="453"/>
                  </a:cubicBezTo>
                  <a:cubicBezTo>
                    <a:pt x="163" y="454"/>
                    <a:pt x="161" y="457"/>
                    <a:pt x="161" y="458"/>
                  </a:cubicBezTo>
                  <a:cubicBezTo>
                    <a:pt x="161" y="459"/>
                    <a:pt x="156" y="458"/>
                    <a:pt x="155" y="458"/>
                  </a:cubicBezTo>
                  <a:cubicBezTo>
                    <a:pt x="153" y="458"/>
                    <a:pt x="150" y="462"/>
                    <a:pt x="148" y="462"/>
                  </a:cubicBezTo>
                  <a:cubicBezTo>
                    <a:pt x="147" y="463"/>
                    <a:pt x="148" y="465"/>
                    <a:pt x="148" y="466"/>
                  </a:cubicBezTo>
                  <a:cubicBezTo>
                    <a:pt x="152" y="465"/>
                    <a:pt x="156" y="465"/>
                    <a:pt x="156" y="466"/>
                  </a:cubicBezTo>
                  <a:cubicBezTo>
                    <a:pt x="157" y="467"/>
                    <a:pt x="148" y="471"/>
                    <a:pt x="146" y="472"/>
                  </a:cubicBezTo>
                  <a:cubicBezTo>
                    <a:pt x="145" y="472"/>
                    <a:pt x="150" y="475"/>
                    <a:pt x="149" y="476"/>
                  </a:cubicBezTo>
                  <a:cubicBezTo>
                    <a:pt x="149" y="478"/>
                    <a:pt x="144" y="478"/>
                    <a:pt x="145" y="481"/>
                  </a:cubicBezTo>
                  <a:cubicBezTo>
                    <a:pt x="145" y="484"/>
                    <a:pt x="143" y="484"/>
                    <a:pt x="140" y="484"/>
                  </a:cubicBezTo>
                  <a:cubicBezTo>
                    <a:pt x="138" y="484"/>
                    <a:pt x="137" y="486"/>
                    <a:pt x="138" y="486"/>
                  </a:cubicBezTo>
                  <a:cubicBezTo>
                    <a:pt x="139" y="487"/>
                    <a:pt x="139" y="490"/>
                    <a:pt x="144" y="491"/>
                  </a:cubicBezTo>
                  <a:cubicBezTo>
                    <a:pt x="150" y="493"/>
                    <a:pt x="155" y="498"/>
                    <a:pt x="159" y="502"/>
                  </a:cubicBezTo>
                  <a:cubicBezTo>
                    <a:pt x="160" y="503"/>
                    <a:pt x="161" y="503"/>
                    <a:pt x="161" y="504"/>
                  </a:cubicBezTo>
                  <a:cubicBezTo>
                    <a:pt x="163" y="503"/>
                    <a:pt x="164" y="503"/>
                    <a:pt x="165" y="503"/>
                  </a:cubicBezTo>
                  <a:cubicBezTo>
                    <a:pt x="167" y="502"/>
                    <a:pt x="172" y="504"/>
                    <a:pt x="174" y="505"/>
                  </a:cubicBezTo>
                  <a:cubicBezTo>
                    <a:pt x="177" y="507"/>
                    <a:pt x="186" y="505"/>
                    <a:pt x="187" y="506"/>
                  </a:cubicBezTo>
                  <a:cubicBezTo>
                    <a:pt x="188" y="508"/>
                    <a:pt x="190" y="510"/>
                    <a:pt x="192" y="510"/>
                  </a:cubicBezTo>
                  <a:cubicBezTo>
                    <a:pt x="193" y="510"/>
                    <a:pt x="195" y="513"/>
                    <a:pt x="197" y="512"/>
                  </a:cubicBezTo>
                  <a:cubicBezTo>
                    <a:pt x="198" y="511"/>
                    <a:pt x="203" y="511"/>
                    <a:pt x="205" y="511"/>
                  </a:cubicBezTo>
                  <a:cubicBezTo>
                    <a:pt x="206" y="511"/>
                    <a:pt x="206" y="512"/>
                    <a:pt x="208" y="512"/>
                  </a:cubicBezTo>
                  <a:cubicBezTo>
                    <a:pt x="209" y="512"/>
                    <a:pt x="209" y="517"/>
                    <a:pt x="210" y="517"/>
                  </a:cubicBezTo>
                  <a:cubicBezTo>
                    <a:pt x="211" y="517"/>
                    <a:pt x="215" y="520"/>
                    <a:pt x="218" y="521"/>
                  </a:cubicBezTo>
                  <a:cubicBezTo>
                    <a:pt x="220" y="521"/>
                    <a:pt x="223" y="525"/>
                    <a:pt x="224" y="525"/>
                  </a:cubicBezTo>
                  <a:cubicBezTo>
                    <a:pt x="225" y="525"/>
                    <a:pt x="227" y="527"/>
                    <a:pt x="227" y="525"/>
                  </a:cubicBezTo>
                  <a:cubicBezTo>
                    <a:pt x="228" y="523"/>
                    <a:pt x="231" y="524"/>
                    <a:pt x="232" y="521"/>
                  </a:cubicBezTo>
                  <a:cubicBezTo>
                    <a:pt x="228" y="516"/>
                    <a:pt x="223" y="510"/>
                    <a:pt x="223" y="507"/>
                  </a:cubicBezTo>
                  <a:cubicBezTo>
                    <a:pt x="223" y="503"/>
                    <a:pt x="225" y="500"/>
                    <a:pt x="220" y="496"/>
                  </a:cubicBezTo>
                  <a:cubicBezTo>
                    <a:pt x="215" y="492"/>
                    <a:pt x="221" y="489"/>
                    <a:pt x="224" y="485"/>
                  </a:cubicBezTo>
                  <a:cubicBezTo>
                    <a:pt x="227" y="481"/>
                    <a:pt x="234" y="479"/>
                    <a:pt x="238" y="476"/>
                  </a:cubicBezTo>
                  <a:cubicBezTo>
                    <a:pt x="238" y="475"/>
                    <a:pt x="237" y="475"/>
                    <a:pt x="236" y="474"/>
                  </a:cubicBezTo>
                  <a:cubicBezTo>
                    <a:pt x="233" y="473"/>
                    <a:pt x="232" y="471"/>
                    <a:pt x="234" y="471"/>
                  </a:cubicBezTo>
                  <a:cubicBezTo>
                    <a:pt x="237" y="470"/>
                    <a:pt x="235" y="469"/>
                    <a:pt x="233" y="466"/>
                  </a:cubicBezTo>
                  <a:cubicBezTo>
                    <a:pt x="230" y="463"/>
                    <a:pt x="229" y="460"/>
                    <a:pt x="228" y="460"/>
                  </a:cubicBezTo>
                  <a:cubicBezTo>
                    <a:pt x="227" y="460"/>
                    <a:pt x="224" y="460"/>
                    <a:pt x="222" y="460"/>
                  </a:cubicBezTo>
                  <a:cubicBezTo>
                    <a:pt x="220" y="461"/>
                    <a:pt x="221" y="459"/>
                    <a:pt x="221" y="456"/>
                  </a:cubicBezTo>
                  <a:cubicBezTo>
                    <a:pt x="221" y="454"/>
                    <a:pt x="217" y="454"/>
                    <a:pt x="216" y="453"/>
                  </a:cubicBezTo>
                  <a:cubicBezTo>
                    <a:pt x="216" y="452"/>
                    <a:pt x="217" y="448"/>
                    <a:pt x="218" y="448"/>
                  </a:cubicBezTo>
                  <a:cubicBezTo>
                    <a:pt x="219" y="448"/>
                    <a:pt x="221" y="447"/>
                    <a:pt x="221" y="445"/>
                  </a:cubicBezTo>
                  <a:cubicBezTo>
                    <a:pt x="221" y="444"/>
                    <a:pt x="217" y="444"/>
                    <a:pt x="218" y="442"/>
                  </a:cubicBezTo>
                  <a:cubicBezTo>
                    <a:pt x="220" y="439"/>
                    <a:pt x="223" y="439"/>
                    <a:pt x="223" y="437"/>
                  </a:cubicBezTo>
                  <a:cubicBezTo>
                    <a:pt x="223" y="434"/>
                    <a:pt x="225" y="432"/>
                    <a:pt x="227" y="434"/>
                  </a:cubicBezTo>
                  <a:cubicBezTo>
                    <a:pt x="230" y="435"/>
                    <a:pt x="231" y="440"/>
                    <a:pt x="234" y="439"/>
                  </a:cubicBezTo>
                  <a:cubicBezTo>
                    <a:pt x="237" y="438"/>
                    <a:pt x="235" y="435"/>
                    <a:pt x="234" y="434"/>
                  </a:cubicBezTo>
                  <a:cubicBezTo>
                    <a:pt x="234" y="433"/>
                    <a:pt x="233" y="430"/>
                    <a:pt x="237" y="430"/>
                  </a:cubicBezTo>
                  <a:cubicBezTo>
                    <a:pt x="240" y="429"/>
                    <a:pt x="238" y="426"/>
                    <a:pt x="241" y="426"/>
                  </a:cubicBezTo>
                  <a:cubicBezTo>
                    <a:pt x="243" y="426"/>
                    <a:pt x="248" y="423"/>
                    <a:pt x="249" y="422"/>
                  </a:cubicBezTo>
                  <a:cubicBezTo>
                    <a:pt x="251" y="421"/>
                    <a:pt x="254" y="419"/>
                    <a:pt x="255" y="420"/>
                  </a:cubicBezTo>
                  <a:cubicBezTo>
                    <a:pt x="257" y="421"/>
                    <a:pt x="259" y="423"/>
                    <a:pt x="260" y="420"/>
                  </a:cubicBezTo>
                  <a:cubicBezTo>
                    <a:pt x="261" y="418"/>
                    <a:pt x="265" y="419"/>
                    <a:pt x="265" y="420"/>
                  </a:cubicBezTo>
                  <a:cubicBezTo>
                    <a:pt x="266" y="422"/>
                    <a:pt x="273" y="422"/>
                    <a:pt x="275" y="423"/>
                  </a:cubicBezTo>
                  <a:cubicBezTo>
                    <a:pt x="277" y="424"/>
                    <a:pt x="281" y="427"/>
                    <a:pt x="281" y="429"/>
                  </a:cubicBezTo>
                  <a:cubicBezTo>
                    <a:pt x="281" y="430"/>
                    <a:pt x="284" y="432"/>
                    <a:pt x="284" y="430"/>
                  </a:cubicBezTo>
                  <a:cubicBezTo>
                    <a:pt x="284" y="427"/>
                    <a:pt x="285" y="428"/>
                    <a:pt x="288" y="430"/>
                  </a:cubicBezTo>
                  <a:cubicBezTo>
                    <a:pt x="291" y="432"/>
                    <a:pt x="295" y="431"/>
                    <a:pt x="296" y="429"/>
                  </a:cubicBezTo>
                  <a:cubicBezTo>
                    <a:pt x="296" y="427"/>
                    <a:pt x="302" y="425"/>
                    <a:pt x="304" y="427"/>
                  </a:cubicBezTo>
                  <a:cubicBezTo>
                    <a:pt x="305" y="428"/>
                    <a:pt x="306" y="429"/>
                    <a:pt x="308" y="427"/>
                  </a:cubicBezTo>
                  <a:cubicBezTo>
                    <a:pt x="310" y="425"/>
                    <a:pt x="315" y="425"/>
                    <a:pt x="316" y="427"/>
                  </a:cubicBezTo>
                  <a:cubicBezTo>
                    <a:pt x="317" y="429"/>
                    <a:pt x="319" y="430"/>
                    <a:pt x="321" y="430"/>
                  </a:cubicBezTo>
                  <a:cubicBezTo>
                    <a:pt x="324" y="430"/>
                    <a:pt x="324" y="433"/>
                    <a:pt x="325" y="432"/>
                  </a:cubicBezTo>
                  <a:cubicBezTo>
                    <a:pt x="327" y="432"/>
                    <a:pt x="326" y="428"/>
                    <a:pt x="328" y="428"/>
                  </a:cubicBezTo>
                  <a:cubicBezTo>
                    <a:pt x="330" y="429"/>
                    <a:pt x="331" y="431"/>
                    <a:pt x="334" y="431"/>
                  </a:cubicBezTo>
                  <a:cubicBezTo>
                    <a:pt x="337" y="431"/>
                    <a:pt x="339" y="430"/>
                    <a:pt x="339" y="428"/>
                  </a:cubicBezTo>
                  <a:cubicBezTo>
                    <a:pt x="339" y="426"/>
                    <a:pt x="339" y="422"/>
                    <a:pt x="337" y="422"/>
                  </a:cubicBezTo>
                  <a:cubicBezTo>
                    <a:pt x="335" y="422"/>
                    <a:pt x="334" y="420"/>
                    <a:pt x="331" y="420"/>
                  </a:cubicBezTo>
                  <a:cubicBezTo>
                    <a:pt x="329" y="420"/>
                    <a:pt x="327" y="417"/>
                    <a:pt x="329" y="416"/>
                  </a:cubicBezTo>
                  <a:cubicBezTo>
                    <a:pt x="331" y="415"/>
                    <a:pt x="335" y="414"/>
                    <a:pt x="334" y="412"/>
                  </a:cubicBezTo>
                  <a:cubicBezTo>
                    <a:pt x="334" y="410"/>
                    <a:pt x="333" y="407"/>
                    <a:pt x="336" y="406"/>
                  </a:cubicBezTo>
                  <a:cubicBezTo>
                    <a:pt x="339" y="406"/>
                    <a:pt x="345" y="406"/>
                    <a:pt x="344" y="405"/>
                  </a:cubicBezTo>
                  <a:cubicBezTo>
                    <a:pt x="344" y="404"/>
                    <a:pt x="338" y="403"/>
                    <a:pt x="337" y="401"/>
                  </a:cubicBezTo>
                  <a:cubicBezTo>
                    <a:pt x="336" y="399"/>
                    <a:pt x="336" y="395"/>
                    <a:pt x="337" y="394"/>
                  </a:cubicBezTo>
                  <a:cubicBezTo>
                    <a:pt x="338" y="394"/>
                    <a:pt x="341" y="395"/>
                    <a:pt x="344" y="394"/>
                  </a:cubicBezTo>
                  <a:cubicBezTo>
                    <a:pt x="346" y="393"/>
                    <a:pt x="350" y="395"/>
                    <a:pt x="353" y="393"/>
                  </a:cubicBezTo>
                  <a:cubicBezTo>
                    <a:pt x="356" y="391"/>
                    <a:pt x="362" y="391"/>
                    <a:pt x="365" y="391"/>
                  </a:cubicBezTo>
                  <a:cubicBezTo>
                    <a:pt x="369" y="391"/>
                    <a:pt x="371" y="388"/>
                    <a:pt x="374" y="388"/>
                  </a:cubicBezTo>
                  <a:cubicBezTo>
                    <a:pt x="376" y="388"/>
                    <a:pt x="383" y="387"/>
                    <a:pt x="385" y="386"/>
                  </a:cubicBezTo>
                  <a:cubicBezTo>
                    <a:pt x="387" y="385"/>
                    <a:pt x="396" y="384"/>
                    <a:pt x="397" y="382"/>
                  </a:cubicBezTo>
                  <a:cubicBezTo>
                    <a:pt x="397" y="380"/>
                    <a:pt x="405" y="379"/>
                    <a:pt x="407" y="380"/>
                  </a:cubicBezTo>
                  <a:cubicBezTo>
                    <a:pt x="409" y="381"/>
                    <a:pt x="411" y="381"/>
                    <a:pt x="413" y="381"/>
                  </a:cubicBezTo>
                  <a:cubicBezTo>
                    <a:pt x="415" y="380"/>
                    <a:pt x="418" y="382"/>
                    <a:pt x="418" y="384"/>
                  </a:cubicBezTo>
                  <a:cubicBezTo>
                    <a:pt x="418" y="386"/>
                    <a:pt x="420" y="388"/>
                    <a:pt x="420" y="389"/>
                  </a:cubicBezTo>
                  <a:cubicBezTo>
                    <a:pt x="419" y="391"/>
                    <a:pt x="418" y="392"/>
                    <a:pt x="419" y="393"/>
                  </a:cubicBezTo>
                  <a:cubicBezTo>
                    <a:pt x="420" y="394"/>
                    <a:pt x="425" y="393"/>
                    <a:pt x="426" y="392"/>
                  </a:cubicBezTo>
                  <a:cubicBezTo>
                    <a:pt x="427" y="390"/>
                    <a:pt x="429" y="392"/>
                    <a:pt x="429" y="394"/>
                  </a:cubicBezTo>
                  <a:cubicBezTo>
                    <a:pt x="429" y="395"/>
                    <a:pt x="431" y="396"/>
                    <a:pt x="431" y="394"/>
                  </a:cubicBezTo>
                  <a:cubicBezTo>
                    <a:pt x="431" y="392"/>
                    <a:pt x="434" y="394"/>
                    <a:pt x="435" y="395"/>
                  </a:cubicBezTo>
                  <a:cubicBezTo>
                    <a:pt x="436" y="396"/>
                    <a:pt x="439" y="393"/>
                    <a:pt x="439" y="395"/>
                  </a:cubicBezTo>
                  <a:cubicBezTo>
                    <a:pt x="439" y="397"/>
                    <a:pt x="434" y="398"/>
                    <a:pt x="436" y="400"/>
                  </a:cubicBezTo>
                  <a:cubicBezTo>
                    <a:pt x="439" y="402"/>
                    <a:pt x="440" y="398"/>
                    <a:pt x="443" y="399"/>
                  </a:cubicBezTo>
                  <a:cubicBezTo>
                    <a:pt x="445" y="400"/>
                    <a:pt x="449" y="396"/>
                    <a:pt x="451" y="395"/>
                  </a:cubicBezTo>
                  <a:cubicBezTo>
                    <a:pt x="454" y="395"/>
                    <a:pt x="456" y="392"/>
                    <a:pt x="459" y="391"/>
                  </a:cubicBezTo>
                  <a:cubicBezTo>
                    <a:pt x="461" y="390"/>
                    <a:pt x="465" y="390"/>
                    <a:pt x="464" y="392"/>
                  </a:cubicBezTo>
                  <a:cubicBezTo>
                    <a:pt x="463" y="393"/>
                    <a:pt x="461" y="396"/>
                    <a:pt x="466" y="398"/>
                  </a:cubicBezTo>
                  <a:cubicBezTo>
                    <a:pt x="472" y="400"/>
                    <a:pt x="478" y="410"/>
                    <a:pt x="481" y="415"/>
                  </a:cubicBezTo>
                  <a:cubicBezTo>
                    <a:pt x="484" y="420"/>
                    <a:pt x="488" y="430"/>
                    <a:pt x="489" y="430"/>
                  </a:cubicBezTo>
                  <a:cubicBezTo>
                    <a:pt x="491" y="430"/>
                    <a:pt x="492" y="425"/>
                    <a:pt x="494" y="425"/>
                  </a:cubicBezTo>
                  <a:cubicBezTo>
                    <a:pt x="496" y="424"/>
                    <a:pt x="498" y="429"/>
                    <a:pt x="500" y="429"/>
                  </a:cubicBezTo>
                  <a:cubicBezTo>
                    <a:pt x="503" y="430"/>
                    <a:pt x="506" y="431"/>
                    <a:pt x="508" y="430"/>
                  </a:cubicBezTo>
                  <a:cubicBezTo>
                    <a:pt x="510" y="430"/>
                    <a:pt x="515" y="427"/>
                    <a:pt x="516" y="428"/>
                  </a:cubicBezTo>
                  <a:cubicBezTo>
                    <a:pt x="518" y="429"/>
                    <a:pt x="520" y="429"/>
                    <a:pt x="521" y="432"/>
                  </a:cubicBezTo>
                  <a:cubicBezTo>
                    <a:pt x="523" y="436"/>
                    <a:pt x="525" y="436"/>
                    <a:pt x="526" y="436"/>
                  </a:cubicBezTo>
                  <a:cubicBezTo>
                    <a:pt x="528" y="436"/>
                    <a:pt x="528" y="438"/>
                    <a:pt x="528" y="439"/>
                  </a:cubicBezTo>
                  <a:cubicBezTo>
                    <a:pt x="528" y="441"/>
                    <a:pt x="531" y="443"/>
                    <a:pt x="532" y="443"/>
                  </a:cubicBezTo>
                  <a:cubicBezTo>
                    <a:pt x="534" y="443"/>
                    <a:pt x="537" y="442"/>
                    <a:pt x="539" y="442"/>
                  </a:cubicBezTo>
                  <a:cubicBezTo>
                    <a:pt x="540" y="441"/>
                    <a:pt x="541" y="440"/>
                    <a:pt x="541" y="442"/>
                  </a:cubicBezTo>
                  <a:cubicBezTo>
                    <a:pt x="542" y="443"/>
                    <a:pt x="544" y="446"/>
                    <a:pt x="545" y="446"/>
                  </a:cubicBezTo>
                  <a:cubicBezTo>
                    <a:pt x="547" y="446"/>
                    <a:pt x="549" y="447"/>
                    <a:pt x="550" y="446"/>
                  </a:cubicBezTo>
                  <a:cubicBezTo>
                    <a:pt x="550" y="445"/>
                    <a:pt x="554" y="444"/>
                    <a:pt x="555" y="444"/>
                  </a:cubicBezTo>
                  <a:cubicBezTo>
                    <a:pt x="557" y="444"/>
                    <a:pt x="562" y="443"/>
                    <a:pt x="563" y="441"/>
                  </a:cubicBezTo>
                  <a:cubicBezTo>
                    <a:pt x="564" y="438"/>
                    <a:pt x="568" y="438"/>
                    <a:pt x="569" y="437"/>
                  </a:cubicBezTo>
                  <a:cubicBezTo>
                    <a:pt x="570" y="436"/>
                    <a:pt x="573" y="435"/>
                    <a:pt x="574" y="433"/>
                  </a:cubicBezTo>
                  <a:cubicBezTo>
                    <a:pt x="575" y="432"/>
                    <a:pt x="579" y="432"/>
                    <a:pt x="579" y="431"/>
                  </a:cubicBezTo>
                  <a:cubicBezTo>
                    <a:pt x="580" y="430"/>
                    <a:pt x="583" y="430"/>
                    <a:pt x="585" y="430"/>
                  </a:cubicBezTo>
                  <a:cubicBezTo>
                    <a:pt x="587" y="431"/>
                    <a:pt x="595" y="432"/>
                    <a:pt x="596" y="432"/>
                  </a:cubicBezTo>
                  <a:cubicBezTo>
                    <a:pt x="598" y="432"/>
                    <a:pt x="598" y="436"/>
                    <a:pt x="599" y="437"/>
                  </a:cubicBezTo>
                  <a:cubicBezTo>
                    <a:pt x="600" y="437"/>
                    <a:pt x="604" y="440"/>
                    <a:pt x="606" y="439"/>
                  </a:cubicBezTo>
                  <a:cubicBezTo>
                    <a:pt x="607" y="438"/>
                    <a:pt x="610" y="437"/>
                    <a:pt x="612" y="439"/>
                  </a:cubicBezTo>
                  <a:cubicBezTo>
                    <a:pt x="614" y="440"/>
                    <a:pt x="617" y="442"/>
                    <a:pt x="618" y="440"/>
                  </a:cubicBezTo>
                  <a:cubicBezTo>
                    <a:pt x="619" y="439"/>
                    <a:pt x="624" y="438"/>
                    <a:pt x="624" y="437"/>
                  </a:cubicBezTo>
                  <a:cubicBezTo>
                    <a:pt x="625" y="436"/>
                    <a:pt x="626" y="433"/>
                    <a:pt x="625" y="432"/>
                  </a:cubicBezTo>
                  <a:cubicBezTo>
                    <a:pt x="623" y="431"/>
                    <a:pt x="622" y="427"/>
                    <a:pt x="622" y="426"/>
                  </a:cubicBezTo>
                  <a:cubicBezTo>
                    <a:pt x="621" y="424"/>
                    <a:pt x="625" y="423"/>
                    <a:pt x="625" y="422"/>
                  </a:cubicBezTo>
                  <a:cubicBezTo>
                    <a:pt x="626" y="420"/>
                    <a:pt x="628" y="420"/>
                    <a:pt x="629" y="419"/>
                  </a:cubicBezTo>
                  <a:cubicBezTo>
                    <a:pt x="630" y="418"/>
                    <a:pt x="631" y="416"/>
                    <a:pt x="632" y="416"/>
                  </a:cubicBezTo>
                  <a:cubicBezTo>
                    <a:pt x="634" y="417"/>
                    <a:pt x="637" y="418"/>
                    <a:pt x="638" y="418"/>
                  </a:cubicBezTo>
                  <a:cubicBezTo>
                    <a:pt x="639" y="419"/>
                    <a:pt x="642" y="420"/>
                    <a:pt x="643" y="420"/>
                  </a:cubicBezTo>
                  <a:cubicBezTo>
                    <a:pt x="645" y="420"/>
                    <a:pt x="647" y="421"/>
                    <a:pt x="649" y="422"/>
                  </a:cubicBezTo>
                  <a:cubicBezTo>
                    <a:pt x="651" y="423"/>
                    <a:pt x="656" y="423"/>
                    <a:pt x="657" y="424"/>
                  </a:cubicBezTo>
                  <a:cubicBezTo>
                    <a:pt x="658" y="426"/>
                    <a:pt x="657" y="430"/>
                    <a:pt x="658" y="431"/>
                  </a:cubicBezTo>
                  <a:cubicBezTo>
                    <a:pt x="659" y="433"/>
                    <a:pt x="662" y="436"/>
                    <a:pt x="663" y="435"/>
                  </a:cubicBezTo>
                  <a:cubicBezTo>
                    <a:pt x="664" y="434"/>
                    <a:pt x="668" y="437"/>
                    <a:pt x="670" y="437"/>
                  </a:cubicBezTo>
                  <a:cubicBezTo>
                    <a:pt x="672" y="437"/>
                    <a:pt x="674" y="434"/>
                    <a:pt x="676" y="434"/>
                  </a:cubicBezTo>
                  <a:cubicBezTo>
                    <a:pt x="677" y="434"/>
                    <a:pt x="682" y="433"/>
                    <a:pt x="683" y="433"/>
                  </a:cubicBezTo>
                  <a:cubicBezTo>
                    <a:pt x="685" y="434"/>
                    <a:pt x="690" y="436"/>
                    <a:pt x="691" y="435"/>
                  </a:cubicBezTo>
                  <a:cubicBezTo>
                    <a:pt x="691" y="435"/>
                    <a:pt x="696" y="435"/>
                    <a:pt x="697" y="437"/>
                  </a:cubicBezTo>
                  <a:cubicBezTo>
                    <a:pt x="697" y="438"/>
                    <a:pt x="703" y="438"/>
                    <a:pt x="703" y="440"/>
                  </a:cubicBezTo>
                  <a:cubicBezTo>
                    <a:pt x="703" y="442"/>
                    <a:pt x="707" y="442"/>
                    <a:pt x="708" y="444"/>
                  </a:cubicBezTo>
                  <a:cubicBezTo>
                    <a:pt x="709" y="446"/>
                    <a:pt x="716" y="445"/>
                    <a:pt x="718" y="446"/>
                  </a:cubicBezTo>
                  <a:cubicBezTo>
                    <a:pt x="719" y="447"/>
                    <a:pt x="728" y="447"/>
                    <a:pt x="729" y="446"/>
                  </a:cubicBezTo>
                  <a:cubicBezTo>
                    <a:pt x="729" y="445"/>
                    <a:pt x="737" y="445"/>
                    <a:pt x="739" y="444"/>
                  </a:cubicBezTo>
                  <a:cubicBezTo>
                    <a:pt x="741" y="442"/>
                    <a:pt x="745" y="443"/>
                    <a:pt x="745" y="441"/>
                  </a:cubicBezTo>
                  <a:cubicBezTo>
                    <a:pt x="746" y="440"/>
                    <a:pt x="750" y="438"/>
                    <a:pt x="752" y="437"/>
                  </a:cubicBezTo>
                  <a:cubicBezTo>
                    <a:pt x="754" y="436"/>
                    <a:pt x="761" y="436"/>
                    <a:pt x="762" y="437"/>
                  </a:cubicBezTo>
                  <a:cubicBezTo>
                    <a:pt x="762" y="439"/>
                    <a:pt x="767" y="440"/>
                    <a:pt x="769" y="439"/>
                  </a:cubicBezTo>
                  <a:cubicBezTo>
                    <a:pt x="771" y="438"/>
                    <a:pt x="776" y="439"/>
                    <a:pt x="776" y="441"/>
                  </a:cubicBezTo>
                  <a:cubicBezTo>
                    <a:pt x="777" y="442"/>
                    <a:pt x="783" y="443"/>
                    <a:pt x="784" y="443"/>
                  </a:cubicBezTo>
                  <a:cubicBezTo>
                    <a:pt x="786" y="442"/>
                    <a:pt x="790" y="439"/>
                    <a:pt x="792" y="439"/>
                  </a:cubicBezTo>
                  <a:cubicBezTo>
                    <a:pt x="793" y="439"/>
                    <a:pt x="796" y="437"/>
                    <a:pt x="795" y="435"/>
                  </a:cubicBezTo>
                  <a:cubicBezTo>
                    <a:pt x="795" y="434"/>
                    <a:pt x="799" y="429"/>
                    <a:pt x="799" y="427"/>
                  </a:cubicBezTo>
                  <a:cubicBezTo>
                    <a:pt x="800" y="425"/>
                    <a:pt x="803" y="420"/>
                    <a:pt x="804" y="419"/>
                  </a:cubicBezTo>
                  <a:cubicBezTo>
                    <a:pt x="805" y="419"/>
                    <a:pt x="808" y="417"/>
                    <a:pt x="808" y="415"/>
                  </a:cubicBezTo>
                  <a:cubicBezTo>
                    <a:pt x="808" y="414"/>
                    <a:pt x="807" y="410"/>
                    <a:pt x="805" y="410"/>
                  </a:cubicBezTo>
                  <a:cubicBezTo>
                    <a:pt x="804" y="410"/>
                    <a:pt x="801" y="410"/>
                    <a:pt x="805" y="405"/>
                  </a:cubicBezTo>
                  <a:cubicBezTo>
                    <a:pt x="808" y="401"/>
                    <a:pt x="814" y="402"/>
                    <a:pt x="815" y="402"/>
                  </a:cubicBezTo>
                  <a:cubicBezTo>
                    <a:pt x="816" y="402"/>
                    <a:pt x="823" y="400"/>
                    <a:pt x="827" y="401"/>
                  </a:cubicBezTo>
                  <a:cubicBezTo>
                    <a:pt x="830" y="402"/>
                    <a:pt x="832" y="401"/>
                    <a:pt x="836" y="403"/>
                  </a:cubicBezTo>
                  <a:cubicBezTo>
                    <a:pt x="839" y="404"/>
                    <a:pt x="844" y="404"/>
                    <a:pt x="846" y="405"/>
                  </a:cubicBezTo>
                  <a:cubicBezTo>
                    <a:pt x="847" y="407"/>
                    <a:pt x="851" y="408"/>
                    <a:pt x="851" y="411"/>
                  </a:cubicBezTo>
                  <a:cubicBezTo>
                    <a:pt x="850" y="414"/>
                    <a:pt x="853" y="413"/>
                    <a:pt x="855" y="419"/>
                  </a:cubicBezTo>
                  <a:cubicBezTo>
                    <a:pt x="856" y="425"/>
                    <a:pt x="859" y="425"/>
                    <a:pt x="859" y="428"/>
                  </a:cubicBezTo>
                  <a:cubicBezTo>
                    <a:pt x="860" y="431"/>
                    <a:pt x="864" y="436"/>
                    <a:pt x="863" y="438"/>
                  </a:cubicBezTo>
                  <a:cubicBezTo>
                    <a:pt x="863" y="440"/>
                    <a:pt x="862" y="442"/>
                    <a:pt x="866" y="442"/>
                  </a:cubicBezTo>
                  <a:cubicBezTo>
                    <a:pt x="871" y="443"/>
                    <a:pt x="873" y="446"/>
                    <a:pt x="874" y="445"/>
                  </a:cubicBezTo>
                  <a:cubicBezTo>
                    <a:pt x="875" y="445"/>
                    <a:pt x="880" y="447"/>
                    <a:pt x="882" y="449"/>
                  </a:cubicBezTo>
                  <a:cubicBezTo>
                    <a:pt x="885" y="451"/>
                    <a:pt x="888" y="450"/>
                    <a:pt x="888" y="453"/>
                  </a:cubicBezTo>
                  <a:cubicBezTo>
                    <a:pt x="888" y="455"/>
                    <a:pt x="890" y="457"/>
                    <a:pt x="890" y="460"/>
                  </a:cubicBezTo>
                  <a:cubicBezTo>
                    <a:pt x="890" y="462"/>
                    <a:pt x="894" y="463"/>
                    <a:pt x="898" y="463"/>
                  </a:cubicBezTo>
                  <a:cubicBezTo>
                    <a:pt x="901" y="462"/>
                    <a:pt x="903" y="464"/>
                    <a:pt x="905" y="461"/>
                  </a:cubicBezTo>
                  <a:cubicBezTo>
                    <a:pt x="906" y="458"/>
                    <a:pt x="911" y="459"/>
                    <a:pt x="913" y="458"/>
                  </a:cubicBezTo>
                  <a:cubicBezTo>
                    <a:pt x="914" y="457"/>
                    <a:pt x="919" y="456"/>
                    <a:pt x="919" y="460"/>
                  </a:cubicBezTo>
                  <a:cubicBezTo>
                    <a:pt x="919" y="464"/>
                    <a:pt x="922" y="465"/>
                    <a:pt x="919" y="466"/>
                  </a:cubicBezTo>
                  <a:cubicBezTo>
                    <a:pt x="917" y="468"/>
                    <a:pt x="916" y="474"/>
                    <a:pt x="915" y="477"/>
                  </a:cubicBezTo>
                  <a:cubicBezTo>
                    <a:pt x="914" y="479"/>
                    <a:pt x="911" y="480"/>
                    <a:pt x="910" y="483"/>
                  </a:cubicBezTo>
                  <a:cubicBezTo>
                    <a:pt x="910" y="486"/>
                    <a:pt x="906" y="486"/>
                    <a:pt x="906" y="488"/>
                  </a:cubicBezTo>
                  <a:cubicBezTo>
                    <a:pt x="906" y="490"/>
                    <a:pt x="902" y="490"/>
                    <a:pt x="899" y="488"/>
                  </a:cubicBezTo>
                  <a:cubicBezTo>
                    <a:pt x="897" y="486"/>
                    <a:pt x="895" y="491"/>
                    <a:pt x="893" y="491"/>
                  </a:cubicBezTo>
                  <a:cubicBezTo>
                    <a:pt x="891" y="491"/>
                    <a:pt x="891" y="495"/>
                    <a:pt x="891" y="497"/>
                  </a:cubicBezTo>
                  <a:cubicBezTo>
                    <a:pt x="892" y="499"/>
                    <a:pt x="891" y="501"/>
                    <a:pt x="892" y="504"/>
                  </a:cubicBezTo>
                  <a:cubicBezTo>
                    <a:pt x="893" y="505"/>
                    <a:pt x="892" y="508"/>
                    <a:pt x="892" y="511"/>
                  </a:cubicBezTo>
                  <a:cubicBezTo>
                    <a:pt x="895" y="509"/>
                    <a:pt x="898" y="508"/>
                    <a:pt x="899" y="508"/>
                  </a:cubicBezTo>
                  <a:cubicBezTo>
                    <a:pt x="902" y="508"/>
                    <a:pt x="905" y="513"/>
                    <a:pt x="908" y="513"/>
                  </a:cubicBezTo>
                  <a:cubicBezTo>
                    <a:pt x="912" y="513"/>
                    <a:pt x="927" y="503"/>
                    <a:pt x="927" y="501"/>
                  </a:cubicBezTo>
                  <a:cubicBezTo>
                    <a:pt x="927" y="500"/>
                    <a:pt x="936" y="491"/>
                    <a:pt x="940" y="487"/>
                  </a:cubicBezTo>
                  <a:cubicBezTo>
                    <a:pt x="944" y="482"/>
                    <a:pt x="950" y="476"/>
                    <a:pt x="952" y="471"/>
                  </a:cubicBezTo>
                  <a:cubicBezTo>
                    <a:pt x="953" y="468"/>
                    <a:pt x="959" y="462"/>
                    <a:pt x="960" y="459"/>
                  </a:cubicBezTo>
                  <a:cubicBezTo>
                    <a:pt x="962" y="457"/>
                    <a:pt x="963" y="457"/>
                    <a:pt x="965" y="451"/>
                  </a:cubicBezTo>
                  <a:cubicBezTo>
                    <a:pt x="968" y="446"/>
                    <a:pt x="968" y="431"/>
                    <a:pt x="969" y="430"/>
                  </a:cubicBezTo>
                  <a:cubicBezTo>
                    <a:pt x="970" y="429"/>
                    <a:pt x="969" y="427"/>
                    <a:pt x="970" y="425"/>
                  </a:cubicBezTo>
                  <a:cubicBezTo>
                    <a:pt x="972" y="424"/>
                    <a:pt x="971" y="421"/>
                    <a:pt x="973" y="419"/>
                  </a:cubicBezTo>
                  <a:cubicBezTo>
                    <a:pt x="976" y="417"/>
                    <a:pt x="975" y="416"/>
                    <a:pt x="975" y="414"/>
                  </a:cubicBezTo>
                  <a:cubicBezTo>
                    <a:pt x="974" y="413"/>
                    <a:pt x="975" y="409"/>
                    <a:pt x="974" y="408"/>
                  </a:cubicBezTo>
                  <a:cubicBezTo>
                    <a:pt x="974" y="407"/>
                    <a:pt x="974" y="406"/>
                    <a:pt x="975" y="406"/>
                  </a:cubicBezTo>
                  <a:cubicBezTo>
                    <a:pt x="977" y="405"/>
                    <a:pt x="974" y="403"/>
                    <a:pt x="972" y="402"/>
                  </a:cubicBezTo>
                  <a:cubicBezTo>
                    <a:pt x="970" y="401"/>
                    <a:pt x="968" y="400"/>
                    <a:pt x="967" y="398"/>
                  </a:cubicBezTo>
                  <a:cubicBezTo>
                    <a:pt x="967" y="395"/>
                    <a:pt x="964" y="393"/>
                    <a:pt x="961" y="393"/>
                  </a:cubicBezTo>
                  <a:cubicBezTo>
                    <a:pt x="958" y="393"/>
                    <a:pt x="954" y="391"/>
                    <a:pt x="954" y="393"/>
                  </a:cubicBezTo>
                  <a:cubicBezTo>
                    <a:pt x="955" y="395"/>
                    <a:pt x="954" y="396"/>
                    <a:pt x="953" y="396"/>
                  </a:cubicBezTo>
                  <a:cubicBezTo>
                    <a:pt x="951" y="396"/>
                    <a:pt x="951" y="397"/>
                    <a:pt x="949" y="399"/>
                  </a:cubicBezTo>
                  <a:cubicBezTo>
                    <a:pt x="948" y="401"/>
                    <a:pt x="942" y="402"/>
                    <a:pt x="945" y="399"/>
                  </a:cubicBezTo>
                  <a:cubicBezTo>
                    <a:pt x="947" y="397"/>
                    <a:pt x="944" y="397"/>
                    <a:pt x="944" y="395"/>
                  </a:cubicBezTo>
                  <a:cubicBezTo>
                    <a:pt x="945" y="392"/>
                    <a:pt x="947" y="390"/>
                    <a:pt x="944" y="391"/>
                  </a:cubicBezTo>
                  <a:cubicBezTo>
                    <a:pt x="941" y="393"/>
                    <a:pt x="941" y="397"/>
                    <a:pt x="939" y="397"/>
                  </a:cubicBezTo>
                  <a:cubicBezTo>
                    <a:pt x="937" y="398"/>
                    <a:pt x="937" y="391"/>
                    <a:pt x="938" y="389"/>
                  </a:cubicBezTo>
                  <a:cubicBezTo>
                    <a:pt x="939" y="387"/>
                    <a:pt x="934" y="389"/>
                    <a:pt x="929" y="389"/>
                  </a:cubicBezTo>
                  <a:cubicBezTo>
                    <a:pt x="924" y="388"/>
                    <a:pt x="925" y="385"/>
                    <a:pt x="929" y="383"/>
                  </a:cubicBezTo>
                  <a:cubicBezTo>
                    <a:pt x="933" y="381"/>
                    <a:pt x="933" y="379"/>
                    <a:pt x="935" y="378"/>
                  </a:cubicBezTo>
                  <a:cubicBezTo>
                    <a:pt x="937" y="377"/>
                    <a:pt x="942" y="373"/>
                    <a:pt x="945" y="372"/>
                  </a:cubicBezTo>
                  <a:cubicBezTo>
                    <a:pt x="948" y="370"/>
                    <a:pt x="949" y="368"/>
                    <a:pt x="949" y="366"/>
                  </a:cubicBezTo>
                  <a:cubicBezTo>
                    <a:pt x="950" y="364"/>
                    <a:pt x="956" y="361"/>
                    <a:pt x="961" y="357"/>
                  </a:cubicBezTo>
                  <a:cubicBezTo>
                    <a:pt x="966" y="353"/>
                    <a:pt x="968" y="351"/>
                    <a:pt x="970" y="348"/>
                  </a:cubicBezTo>
                  <a:cubicBezTo>
                    <a:pt x="971" y="346"/>
                    <a:pt x="978" y="342"/>
                    <a:pt x="979" y="341"/>
                  </a:cubicBezTo>
                  <a:cubicBezTo>
                    <a:pt x="979" y="339"/>
                    <a:pt x="988" y="334"/>
                    <a:pt x="994" y="333"/>
                  </a:cubicBezTo>
                  <a:cubicBezTo>
                    <a:pt x="1000" y="332"/>
                    <a:pt x="1009" y="333"/>
                    <a:pt x="1011" y="335"/>
                  </a:cubicBezTo>
                  <a:cubicBezTo>
                    <a:pt x="1013" y="337"/>
                    <a:pt x="1014" y="336"/>
                    <a:pt x="1015" y="335"/>
                  </a:cubicBezTo>
                  <a:cubicBezTo>
                    <a:pt x="1016" y="334"/>
                    <a:pt x="1019" y="334"/>
                    <a:pt x="1023" y="335"/>
                  </a:cubicBezTo>
                  <a:cubicBezTo>
                    <a:pt x="1027" y="335"/>
                    <a:pt x="1028" y="333"/>
                    <a:pt x="1031" y="334"/>
                  </a:cubicBezTo>
                  <a:cubicBezTo>
                    <a:pt x="1033" y="334"/>
                    <a:pt x="1036" y="335"/>
                    <a:pt x="1037" y="332"/>
                  </a:cubicBezTo>
                  <a:cubicBezTo>
                    <a:pt x="1039" y="328"/>
                    <a:pt x="1047" y="329"/>
                    <a:pt x="1049" y="330"/>
                  </a:cubicBezTo>
                  <a:cubicBezTo>
                    <a:pt x="1050" y="332"/>
                    <a:pt x="1052" y="333"/>
                    <a:pt x="1055" y="332"/>
                  </a:cubicBezTo>
                  <a:cubicBezTo>
                    <a:pt x="1057" y="330"/>
                    <a:pt x="1057" y="334"/>
                    <a:pt x="1060" y="334"/>
                  </a:cubicBezTo>
                  <a:cubicBezTo>
                    <a:pt x="1063" y="335"/>
                    <a:pt x="1061" y="337"/>
                    <a:pt x="1059" y="337"/>
                  </a:cubicBezTo>
                  <a:cubicBezTo>
                    <a:pt x="1056" y="337"/>
                    <a:pt x="1053" y="338"/>
                    <a:pt x="1056" y="340"/>
                  </a:cubicBezTo>
                  <a:cubicBezTo>
                    <a:pt x="1059" y="341"/>
                    <a:pt x="1062" y="338"/>
                    <a:pt x="1064" y="338"/>
                  </a:cubicBezTo>
                  <a:cubicBezTo>
                    <a:pt x="1066" y="339"/>
                    <a:pt x="1070" y="339"/>
                    <a:pt x="1073" y="337"/>
                  </a:cubicBezTo>
                  <a:cubicBezTo>
                    <a:pt x="1076" y="335"/>
                    <a:pt x="1076" y="339"/>
                    <a:pt x="1078" y="337"/>
                  </a:cubicBezTo>
                  <a:cubicBezTo>
                    <a:pt x="1080" y="335"/>
                    <a:pt x="1085" y="335"/>
                    <a:pt x="1087" y="335"/>
                  </a:cubicBezTo>
                  <a:cubicBezTo>
                    <a:pt x="1089" y="335"/>
                    <a:pt x="1087" y="332"/>
                    <a:pt x="1083" y="332"/>
                  </a:cubicBezTo>
                  <a:cubicBezTo>
                    <a:pt x="1080" y="332"/>
                    <a:pt x="1080" y="330"/>
                    <a:pt x="1083" y="326"/>
                  </a:cubicBezTo>
                  <a:cubicBezTo>
                    <a:pt x="1086" y="321"/>
                    <a:pt x="1091" y="318"/>
                    <a:pt x="1095" y="315"/>
                  </a:cubicBezTo>
                  <a:cubicBezTo>
                    <a:pt x="1098" y="312"/>
                    <a:pt x="1101" y="314"/>
                    <a:pt x="1101" y="312"/>
                  </a:cubicBezTo>
                  <a:cubicBezTo>
                    <a:pt x="1101" y="310"/>
                    <a:pt x="1102" y="304"/>
                    <a:pt x="1105" y="304"/>
                  </a:cubicBezTo>
                  <a:cubicBezTo>
                    <a:pt x="1107" y="304"/>
                    <a:pt x="1114" y="305"/>
                    <a:pt x="1118" y="303"/>
                  </a:cubicBezTo>
                  <a:cubicBezTo>
                    <a:pt x="1122" y="301"/>
                    <a:pt x="1122" y="305"/>
                    <a:pt x="1123" y="305"/>
                  </a:cubicBezTo>
                  <a:cubicBezTo>
                    <a:pt x="1125" y="306"/>
                    <a:pt x="1127" y="302"/>
                    <a:pt x="1129" y="303"/>
                  </a:cubicBezTo>
                  <a:cubicBezTo>
                    <a:pt x="1131" y="304"/>
                    <a:pt x="1126" y="307"/>
                    <a:pt x="1125" y="311"/>
                  </a:cubicBezTo>
                  <a:cubicBezTo>
                    <a:pt x="1124" y="314"/>
                    <a:pt x="1128" y="313"/>
                    <a:pt x="1130" y="314"/>
                  </a:cubicBezTo>
                  <a:cubicBezTo>
                    <a:pt x="1132" y="315"/>
                    <a:pt x="1127" y="316"/>
                    <a:pt x="1128" y="317"/>
                  </a:cubicBezTo>
                  <a:cubicBezTo>
                    <a:pt x="1128" y="318"/>
                    <a:pt x="1132" y="318"/>
                    <a:pt x="1137" y="313"/>
                  </a:cubicBezTo>
                  <a:cubicBezTo>
                    <a:pt x="1143" y="308"/>
                    <a:pt x="1147" y="306"/>
                    <a:pt x="1151" y="306"/>
                  </a:cubicBezTo>
                  <a:cubicBezTo>
                    <a:pt x="1154" y="307"/>
                    <a:pt x="1152" y="303"/>
                    <a:pt x="1152" y="299"/>
                  </a:cubicBezTo>
                  <a:cubicBezTo>
                    <a:pt x="1153" y="294"/>
                    <a:pt x="1163" y="292"/>
                    <a:pt x="1166" y="294"/>
                  </a:cubicBezTo>
                  <a:cubicBezTo>
                    <a:pt x="1170" y="295"/>
                    <a:pt x="1169" y="296"/>
                    <a:pt x="1166" y="296"/>
                  </a:cubicBezTo>
                  <a:cubicBezTo>
                    <a:pt x="1163" y="295"/>
                    <a:pt x="1160" y="298"/>
                    <a:pt x="1160" y="302"/>
                  </a:cubicBezTo>
                  <a:cubicBezTo>
                    <a:pt x="1160" y="306"/>
                    <a:pt x="1157" y="307"/>
                    <a:pt x="1159" y="309"/>
                  </a:cubicBezTo>
                  <a:cubicBezTo>
                    <a:pt x="1160" y="310"/>
                    <a:pt x="1156" y="311"/>
                    <a:pt x="1156" y="312"/>
                  </a:cubicBezTo>
                  <a:cubicBezTo>
                    <a:pt x="1156" y="314"/>
                    <a:pt x="1156" y="315"/>
                    <a:pt x="1154" y="316"/>
                  </a:cubicBezTo>
                  <a:cubicBezTo>
                    <a:pt x="1152" y="317"/>
                    <a:pt x="1144" y="317"/>
                    <a:pt x="1143" y="320"/>
                  </a:cubicBezTo>
                  <a:cubicBezTo>
                    <a:pt x="1143" y="324"/>
                    <a:pt x="1139" y="324"/>
                    <a:pt x="1137" y="328"/>
                  </a:cubicBezTo>
                  <a:cubicBezTo>
                    <a:pt x="1135" y="332"/>
                    <a:pt x="1127" y="334"/>
                    <a:pt x="1122" y="341"/>
                  </a:cubicBezTo>
                  <a:cubicBezTo>
                    <a:pt x="1117" y="349"/>
                    <a:pt x="1109" y="349"/>
                    <a:pt x="1109" y="350"/>
                  </a:cubicBezTo>
                  <a:cubicBezTo>
                    <a:pt x="1109" y="352"/>
                    <a:pt x="1103" y="352"/>
                    <a:pt x="1101" y="352"/>
                  </a:cubicBezTo>
                  <a:cubicBezTo>
                    <a:pt x="1099" y="352"/>
                    <a:pt x="1103" y="357"/>
                    <a:pt x="1099" y="362"/>
                  </a:cubicBezTo>
                  <a:cubicBezTo>
                    <a:pt x="1094" y="367"/>
                    <a:pt x="1091" y="373"/>
                    <a:pt x="1091" y="380"/>
                  </a:cubicBezTo>
                  <a:cubicBezTo>
                    <a:pt x="1091" y="387"/>
                    <a:pt x="1094" y="406"/>
                    <a:pt x="1096" y="410"/>
                  </a:cubicBezTo>
                  <a:cubicBezTo>
                    <a:pt x="1098" y="413"/>
                    <a:pt x="1096" y="422"/>
                    <a:pt x="1098" y="424"/>
                  </a:cubicBezTo>
                  <a:cubicBezTo>
                    <a:pt x="1100" y="425"/>
                    <a:pt x="1099" y="428"/>
                    <a:pt x="1100" y="429"/>
                  </a:cubicBezTo>
                  <a:cubicBezTo>
                    <a:pt x="1101" y="430"/>
                    <a:pt x="1106" y="425"/>
                    <a:pt x="1109" y="422"/>
                  </a:cubicBezTo>
                  <a:cubicBezTo>
                    <a:pt x="1112" y="420"/>
                    <a:pt x="1111" y="419"/>
                    <a:pt x="1113" y="418"/>
                  </a:cubicBezTo>
                  <a:cubicBezTo>
                    <a:pt x="1115" y="416"/>
                    <a:pt x="1114" y="411"/>
                    <a:pt x="1114" y="409"/>
                  </a:cubicBezTo>
                  <a:cubicBezTo>
                    <a:pt x="1115" y="408"/>
                    <a:pt x="1119" y="407"/>
                    <a:pt x="1120" y="406"/>
                  </a:cubicBezTo>
                  <a:cubicBezTo>
                    <a:pt x="1121" y="404"/>
                    <a:pt x="1124" y="405"/>
                    <a:pt x="1126" y="404"/>
                  </a:cubicBezTo>
                  <a:cubicBezTo>
                    <a:pt x="1128" y="404"/>
                    <a:pt x="1126" y="400"/>
                    <a:pt x="1125" y="398"/>
                  </a:cubicBezTo>
                  <a:cubicBezTo>
                    <a:pt x="1125" y="395"/>
                    <a:pt x="1130" y="392"/>
                    <a:pt x="1133" y="390"/>
                  </a:cubicBezTo>
                  <a:cubicBezTo>
                    <a:pt x="1136" y="388"/>
                    <a:pt x="1139" y="392"/>
                    <a:pt x="1143" y="389"/>
                  </a:cubicBezTo>
                  <a:cubicBezTo>
                    <a:pt x="1146" y="386"/>
                    <a:pt x="1142" y="382"/>
                    <a:pt x="1141" y="381"/>
                  </a:cubicBezTo>
                  <a:cubicBezTo>
                    <a:pt x="1140" y="379"/>
                    <a:pt x="1144" y="372"/>
                    <a:pt x="1147" y="371"/>
                  </a:cubicBezTo>
                  <a:cubicBezTo>
                    <a:pt x="1149" y="370"/>
                    <a:pt x="1151" y="373"/>
                    <a:pt x="1153" y="371"/>
                  </a:cubicBezTo>
                  <a:cubicBezTo>
                    <a:pt x="1155" y="368"/>
                    <a:pt x="1151" y="365"/>
                    <a:pt x="1149" y="365"/>
                  </a:cubicBezTo>
                  <a:cubicBezTo>
                    <a:pt x="1148" y="365"/>
                    <a:pt x="1147" y="359"/>
                    <a:pt x="1151" y="356"/>
                  </a:cubicBezTo>
                  <a:cubicBezTo>
                    <a:pt x="1155" y="353"/>
                    <a:pt x="1153" y="353"/>
                    <a:pt x="1151" y="352"/>
                  </a:cubicBezTo>
                  <a:cubicBezTo>
                    <a:pt x="1148" y="351"/>
                    <a:pt x="1148" y="352"/>
                    <a:pt x="1146" y="352"/>
                  </a:cubicBezTo>
                  <a:cubicBezTo>
                    <a:pt x="1144" y="352"/>
                    <a:pt x="1141" y="348"/>
                    <a:pt x="1145" y="344"/>
                  </a:cubicBezTo>
                  <a:cubicBezTo>
                    <a:pt x="1148" y="340"/>
                    <a:pt x="1151" y="340"/>
                    <a:pt x="1151" y="337"/>
                  </a:cubicBezTo>
                  <a:cubicBezTo>
                    <a:pt x="1152" y="333"/>
                    <a:pt x="1156" y="328"/>
                    <a:pt x="1157" y="327"/>
                  </a:cubicBezTo>
                  <a:cubicBezTo>
                    <a:pt x="1158" y="325"/>
                    <a:pt x="1163" y="327"/>
                    <a:pt x="1164" y="326"/>
                  </a:cubicBezTo>
                  <a:cubicBezTo>
                    <a:pt x="1166" y="326"/>
                    <a:pt x="1166" y="330"/>
                    <a:pt x="1168" y="328"/>
                  </a:cubicBezTo>
                  <a:cubicBezTo>
                    <a:pt x="1170" y="326"/>
                    <a:pt x="1173" y="320"/>
                    <a:pt x="1176" y="320"/>
                  </a:cubicBezTo>
                  <a:cubicBezTo>
                    <a:pt x="1178" y="320"/>
                    <a:pt x="1177" y="324"/>
                    <a:pt x="1177" y="327"/>
                  </a:cubicBezTo>
                  <a:cubicBezTo>
                    <a:pt x="1178" y="330"/>
                    <a:pt x="1180" y="326"/>
                    <a:pt x="1185" y="323"/>
                  </a:cubicBezTo>
                  <a:cubicBezTo>
                    <a:pt x="1190" y="319"/>
                    <a:pt x="1201" y="320"/>
                    <a:pt x="1205" y="321"/>
                  </a:cubicBezTo>
                  <a:cubicBezTo>
                    <a:pt x="1208" y="323"/>
                    <a:pt x="1209" y="327"/>
                    <a:pt x="1211" y="326"/>
                  </a:cubicBezTo>
                  <a:cubicBezTo>
                    <a:pt x="1214" y="326"/>
                    <a:pt x="1211" y="322"/>
                    <a:pt x="1214" y="322"/>
                  </a:cubicBezTo>
                  <a:cubicBezTo>
                    <a:pt x="1217" y="321"/>
                    <a:pt x="1222" y="318"/>
                    <a:pt x="1226" y="315"/>
                  </a:cubicBezTo>
                  <a:cubicBezTo>
                    <a:pt x="1230" y="312"/>
                    <a:pt x="1229" y="314"/>
                    <a:pt x="1231" y="312"/>
                  </a:cubicBezTo>
                  <a:cubicBezTo>
                    <a:pt x="1233" y="309"/>
                    <a:pt x="1235" y="310"/>
                    <a:pt x="1235" y="309"/>
                  </a:cubicBezTo>
                  <a:cubicBezTo>
                    <a:pt x="1236" y="307"/>
                    <a:pt x="1241" y="304"/>
                    <a:pt x="1249" y="303"/>
                  </a:cubicBezTo>
                  <a:cubicBezTo>
                    <a:pt x="1256" y="301"/>
                    <a:pt x="1266" y="296"/>
                    <a:pt x="1265" y="294"/>
                  </a:cubicBezTo>
                  <a:cubicBezTo>
                    <a:pt x="1265" y="293"/>
                    <a:pt x="1268" y="292"/>
                    <a:pt x="1269" y="294"/>
                  </a:cubicBezTo>
                  <a:cubicBezTo>
                    <a:pt x="1269" y="295"/>
                    <a:pt x="1272" y="295"/>
                    <a:pt x="1276" y="296"/>
                  </a:cubicBezTo>
                  <a:cubicBezTo>
                    <a:pt x="1280" y="296"/>
                    <a:pt x="1282" y="298"/>
                    <a:pt x="1285" y="295"/>
                  </a:cubicBezTo>
                  <a:cubicBezTo>
                    <a:pt x="1288" y="292"/>
                    <a:pt x="1284" y="291"/>
                    <a:pt x="1284" y="288"/>
                  </a:cubicBezTo>
                  <a:cubicBezTo>
                    <a:pt x="1285" y="286"/>
                    <a:pt x="1279" y="283"/>
                    <a:pt x="1280" y="281"/>
                  </a:cubicBezTo>
                  <a:cubicBezTo>
                    <a:pt x="1280" y="278"/>
                    <a:pt x="1276" y="272"/>
                    <a:pt x="1274" y="273"/>
                  </a:cubicBezTo>
                  <a:cubicBezTo>
                    <a:pt x="1273" y="274"/>
                    <a:pt x="1270" y="272"/>
                    <a:pt x="1270" y="270"/>
                  </a:cubicBezTo>
                  <a:cubicBezTo>
                    <a:pt x="1270" y="268"/>
                    <a:pt x="1269" y="266"/>
                    <a:pt x="1267" y="267"/>
                  </a:cubicBezTo>
                  <a:cubicBezTo>
                    <a:pt x="1265" y="269"/>
                    <a:pt x="1261" y="268"/>
                    <a:pt x="1260" y="266"/>
                  </a:cubicBezTo>
                  <a:cubicBezTo>
                    <a:pt x="1260" y="264"/>
                    <a:pt x="1265" y="262"/>
                    <a:pt x="1268" y="264"/>
                  </a:cubicBezTo>
                  <a:cubicBezTo>
                    <a:pt x="1272" y="265"/>
                    <a:pt x="1271" y="267"/>
                    <a:pt x="1273" y="268"/>
                  </a:cubicBezTo>
                  <a:cubicBezTo>
                    <a:pt x="1274" y="269"/>
                    <a:pt x="1279" y="268"/>
                    <a:pt x="1282" y="267"/>
                  </a:cubicBezTo>
                  <a:cubicBezTo>
                    <a:pt x="1284" y="266"/>
                    <a:pt x="1291" y="264"/>
                    <a:pt x="1292" y="262"/>
                  </a:cubicBezTo>
                  <a:cubicBezTo>
                    <a:pt x="1294" y="259"/>
                    <a:pt x="1292" y="259"/>
                    <a:pt x="1295" y="257"/>
                  </a:cubicBezTo>
                  <a:cubicBezTo>
                    <a:pt x="1297" y="256"/>
                    <a:pt x="1295" y="254"/>
                    <a:pt x="1293" y="253"/>
                  </a:cubicBezTo>
                  <a:cubicBezTo>
                    <a:pt x="1291" y="252"/>
                    <a:pt x="1292" y="249"/>
                    <a:pt x="1294" y="249"/>
                  </a:cubicBezTo>
                  <a:cubicBezTo>
                    <a:pt x="1296" y="249"/>
                    <a:pt x="1295" y="246"/>
                    <a:pt x="1297" y="246"/>
                  </a:cubicBezTo>
                  <a:cubicBezTo>
                    <a:pt x="1298" y="246"/>
                    <a:pt x="1298" y="247"/>
                    <a:pt x="1301" y="246"/>
                  </a:cubicBezTo>
                  <a:cubicBezTo>
                    <a:pt x="1304" y="245"/>
                    <a:pt x="1301" y="248"/>
                    <a:pt x="1300" y="250"/>
                  </a:cubicBezTo>
                  <a:cubicBezTo>
                    <a:pt x="1299" y="252"/>
                    <a:pt x="1302" y="254"/>
                    <a:pt x="1303" y="256"/>
                  </a:cubicBezTo>
                  <a:cubicBezTo>
                    <a:pt x="1303" y="257"/>
                    <a:pt x="1308" y="257"/>
                    <a:pt x="1311" y="256"/>
                  </a:cubicBezTo>
                  <a:cubicBezTo>
                    <a:pt x="1314" y="254"/>
                    <a:pt x="1323" y="258"/>
                    <a:pt x="1324" y="260"/>
                  </a:cubicBezTo>
                  <a:cubicBezTo>
                    <a:pt x="1324" y="262"/>
                    <a:pt x="1326" y="265"/>
                    <a:pt x="1329" y="267"/>
                  </a:cubicBezTo>
                  <a:cubicBezTo>
                    <a:pt x="1333" y="269"/>
                    <a:pt x="1337" y="268"/>
                    <a:pt x="1337" y="270"/>
                  </a:cubicBezTo>
                  <a:cubicBezTo>
                    <a:pt x="1338" y="272"/>
                    <a:pt x="1340" y="272"/>
                    <a:pt x="1342" y="272"/>
                  </a:cubicBezTo>
                  <a:cubicBezTo>
                    <a:pt x="1344" y="272"/>
                    <a:pt x="1345" y="274"/>
                    <a:pt x="1347" y="272"/>
                  </a:cubicBezTo>
                  <a:cubicBezTo>
                    <a:pt x="1348" y="271"/>
                    <a:pt x="1349" y="273"/>
                    <a:pt x="1351" y="272"/>
                  </a:cubicBezTo>
                  <a:cubicBezTo>
                    <a:pt x="1353" y="270"/>
                    <a:pt x="1347" y="269"/>
                    <a:pt x="1347" y="267"/>
                  </a:cubicBezTo>
                  <a:cubicBezTo>
                    <a:pt x="1348" y="266"/>
                    <a:pt x="1350" y="268"/>
                    <a:pt x="1351" y="268"/>
                  </a:cubicBezTo>
                  <a:cubicBezTo>
                    <a:pt x="1353" y="268"/>
                    <a:pt x="1351" y="264"/>
                    <a:pt x="1352" y="264"/>
                  </a:cubicBezTo>
                  <a:cubicBezTo>
                    <a:pt x="1353" y="264"/>
                    <a:pt x="1352" y="257"/>
                    <a:pt x="1351" y="256"/>
                  </a:cubicBezTo>
                  <a:cubicBezTo>
                    <a:pt x="1350" y="256"/>
                    <a:pt x="1351" y="253"/>
                    <a:pt x="1353" y="255"/>
                  </a:cubicBezTo>
                  <a:cubicBezTo>
                    <a:pt x="1356" y="257"/>
                    <a:pt x="1360" y="257"/>
                    <a:pt x="1363" y="257"/>
                  </a:cubicBezTo>
                  <a:cubicBezTo>
                    <a:pt x="1365" y="257"/>
                    <a:pt x="1363" y="255"/>
                    <a:pt x="1361" y="255"/>
                  </a:cubicBezTo>
                  <a:cubicBezTo>
                    <a:pt x="1359" y="255"/>
                    <a:pt x="1361" y="253"/>
                    <a:pt x="1362" y="254"/>
                  </a:cubicBezTo>
                  <a:cubicBezTo>
                    <a:pt x="1364" y="255"/>
                    <a:pt x="1367" y="256"/>
                    <a:pt x="1367" y="255"/>
                  </a:cubicBezTo>
                  <a:cubicBezTo>
                    <a:pt x="1367" y="253"/>
                    <a:pt x="1368" y="250"/>
                    <a:pt x="1371" y="250"/>
                  </a:cubicBezTo>
                  <a:cubicBezTo>
                    <a:pt x="1373" y="250"/>
                    <a:pt x="1374" y="249"/>
                    <a:pt x="1372" y="248"/>
                  </a:cubicBezTo>
                  <a:close/>
                  <a:moveTo>
                    <a:pt x="709" y="404"/>
                  </a:moveTo>
                  <a:cubicBezTo>
                    <a:pt x="702" y="410"/>
                    <a:pt x="688" y="412"/>
                    <a:pt x="688" y="417"/>
                  </a:cubicBezTo>
                  <a:cubicBezTo>
                    <a:pt x="688" y="422"/>
                    <a:pt x="672" y="424"/>
                    <a:pt x="671" y="422"/>
                  </a:cubicBezTo>
                  <a:cubicBezTo>
                    <a:pt x="669" y="420"/>
                    <a:pt x="683" y="419"/>
                    <a:pt x="686" y="412"/>
                  </a:cubicBezTo>
                  <a:cubicBezTo>
                    <a:pt x="689" y="405"/>
                    <a:pt x="701" y="401"/>
                    <a:pt x="707" y="392"/>
                  </a:cubicBezTo>
                  <a:cubicBezTo>
                    <a:pt x="712" y="385"/>
                    <a:pt x="715" y="375"/>
                    <a:pt x="718" y="376"/>
                  </a:cubicBezTo>
                  <a:cubicBezTo>
                    <a:pt x="720" y="376"/>
                    <a:pt x="716" y="398"/>
                    <a:pt x="709" y="404"/>
                  </a:cubicBezTo>
                  <a:close/>
                  <a:moveTo>
                    <a:pt x="739" y="125"/>
                  </a:moveTo>
                  <a:cubicBezTo>
                    <a:pt x="738" y="127"/>
                    <a:pt x="733" y="127"/>
                    <a:pt x="734" y="129"/>
                  </a:cubicBezTo>
                  <a:cubicBezTo>
                    <a:pt x="737" y="132"/>
                    <a:pt x="749" y="130"/>
                    <a:pt x="749" y="126"/>
                  </a:cubicBezTo>
                  <a:cubicBezTo>
                    <a:pt x="749" y="122"/>
                    <a:pt x="740" y="123"/>
                    <a:pt x="739" y="125"/>
                  </a:cubicBezTo>
                  <a:close/>
                  <a:moveTo>
                    <a:pt x="306" y="7"/>
                  </a:moveTo>
                  <a:cubicBezTo>
                    <a:pt x="312" y="7"/>
                    <a:pt x="310" y="4"/>
                    <a:pt x="314" y="4"/>
                  </a:cubicBezTo>
                  <a:cubicBezTo>
                    <a:pt x="318" y="5"/>
                    <a:pt x="323" y="4"/>
                    <a:pt x="321" y="2"/>
                  </a:cubicBezTo>
                  <a:cubicBezTo>
                    <a:pt x="319" y="0"/>
                    <a:pt x="305" y="1"/>
                    <a:pt x="306" y="3"/>
                  </a:cubicBezTo>
                  <a:cubicBezTo>
                    <a:pt x="308" y="4"/>
                    <a:pt x="295" y="4"/>
                    <a:pt x="296" y="4"/>
                  </a:cubicBezTo>
                  <a:cubicBezTo>
                    <a:pt x="296" y="6"/>
                    <a:pt x="300" y="7"/>
                    <a:pt x="306" y="7"/>
                  </a:cubicBezTo>
                  <a:close/>
                  <a:moveTo>
                    <a:pt x="277" y="23"/>
                  </a:moveTo>
                  <a:cubicBezTo>
                    <a:pt x="277" y="19"/>
                    <a:pt x="264" y="24"/>
                    <a:pt x="267" y="24"/>
                  </a:cubicBezTo>
                  <a:cubicBezTo>
                    <a:pt x="269" y="25"/>
                    <a:pt x="277" y="27"/>
                    <a:pt x="277" y="23"/>
                  </a:cubicBezTo>
                  <a:close/>
                  <a:moveTo>
                    <a:pt x="307" y="20"/>
                  </a:moveTo>
                  <a:cubicBezTo>
                    <a:pt x="308" y="22"/>
                    <a:pt x="306" y="22"/>
                    <a:pt x="301" y="22"/>
                  </a:cubicBezTo>
                  <a:cubicBezTo>
                    <a:pt x="296" y="22"/>
                    <a:pt x="294" y="25"/>
                    <a:pt x="296" y="27"/>
                  </a:cubicBezTo>
                  <a:cubicBezTo>
                    <a:pt x="299" y="29"/>
                    <a:pt x="312" y="28"/>
                    <a:pt x="314" y="26"/>
                  </a:cubicBezTo>
                  <a:cubicBezTo>
                    <a:pt x="316" y="23"/>
                    <a:pt x="322" y="25"/>
                    <a:pt x="323" y="22"/>
                  </a:cubicBezTo>
                  <a:cubicBezTo>
                    <a:pt x="324" y="19"/>
                    <a:pt x="306" y="18"/>
                    <a:pt x="307" y="20"/>
                  </a:cubicBezTo>
                  <a:close/>
                  <a:moveTo>
                    <a:pt x="348" y="16"/>
                  </a:moveTo>
                  <a:cubicBezTo>
                    <a:pt x="350" y="13"/>
                    <a:pt x="345" y="13"/>
                    <a:pt x="344" y="11"/>
                  </a:cubicBezTo>
                  <a:cubicBezTo>
                    <a:pt x="344" y="9"/>
                    <a:pt x="330" y="9"/>
                    <a:pt x="331" y="11"/>
                  </a:cubicBezTo>
                  <a:cubicBezTo>
                    <a:pt x="332" y="13"/>
                    <a:pt x="322" y="16"/>
                    <a:pt x="325" y="18"/>
                  </a:cubicBezTo>
                  <a:cubicBezTo>
                    <a:pt x="331" y="23"/>
                    <a:pt x="346" y="18"/>
                    <a:pt x="348" y="16"/>
                  </a:cubicBezTo>
                  <a:close/>
                  <a:moveTo>
                    <a:pt x="310" y="12"/>
                  </a:moveTo>
                  <a:cubicBezTo>
                    <a:pt x="311" y="7"/>
                    <a:pt x="302" y="11"/>
                    <a:pt x="296" y="8"/>
                  </a:cubicBezTo>
                  <a:cubicBezTo>
                    <a:pt x="290" y="6"/>
                    <a:pt x="286" y="6"/>
                    <a:pt x="291" y="9"/>
                  </a:cubicBezTo>
                  <a:cubicBezTo>
                    <a:pt x="292" y="11"/>
                    <a:pt x="280" y="12"/>
                    <a:pt x="282" y="14"/>
                  </a:cubicBezTo>
                  <a:cubicBezTo>
                    <a:pt x="286" y="19"/>
                    <a:pt x="309" y="17"/>
                    <a:pt x="310" y="12"/>
                  </a:cubicBezTo>
                  <a:close/>
                  <a:moveTo>
                    <a:pt x="275" y="144"/>
                  </a:moveTo>
                  <a:cubicBezTo>
                    <a:pt x="275" y="146"/>
                    <a:pt x="273" y="148"/>
                    <a:pt x="269" y="148"/>
                  </a:cubicBezTo>
                  <a:cubicBezTo>
                    <a:pt x="264" y="148"/>
                    <a:pt x="271" y="151"/>
                    <a:pt x="272" y="153"/>
                  </a:cubicBezTo>
                  <a:cubicBezTo>
                    <a:pt x="272" y="156"/>
                    <a:pt x="267" y="154"/>
                    <a:pt x="267" y="158"/>
                  </a:cubicBezTo>
                  <a:cubicBezTo>
                    <a:pt x="267" y="162"/>
                    <a:pt x="258" y="158"/>
                    <a:pt x="257" y="163"/>
                  </a:cubicBezTo>
                  <a:cubicBezTo>
                    <a:pt x="256" y="169"/>
                    <a:pt x="261" y="168"/>
                    <a:pt x="265" y="168"/>
                  </a:cubicBezTo>
                  <a:cubicBezTo>
                    <a:pt x="269" y="168"/>
                    <a:pt x="263" y="172"/>
                    <a:pt x="266" y="174"/>
                  </a:cubicBezTo>
                  <a:cubicBezTo>
                    <a:pt x="269" y="176"/>
                    <a:pt x="271" y="175"/>
                    <a:pt x="269" y="171"/>
                  </a:cubicBezTo>
                  <a:cubicBezTo>
                    <a:pt x="267" y="167"/>
                    <a:pt x="279" y="173"/>
                    <a:pt x="276" y="176"/>
                  </a:cubicBezTo>
                  <a:cubicBezTo>
                    <a:pt x="272" y="179"/>
                    <a:pt x="281" y="181"/>
                    <a:pt x="286" y="182"/>
                  </a:cubicBezTo>
                  <a:cubicBezTo>
                    <a:pt x="291" y="182"/>
                    <a:pt x="307" y="185"/>
                    <a:pt x="307" y="182"/>
                  </a:cubicBezTo>
                  <a:cubicBezTo>
                    <a:pt x="307" y="179"/>
                    <a:pt x="301" y="177"/>
                    <a:pt x="296" y="172"/>
                  </a:cubicBezTo>
                  <a:cubicBezTo>
                    <a:pt x="291" y="167"/>
                    <a:pt x="287" y="158"/>
                    <a:pt x="293" y="155"/>
                  </a:cubicBezTo>
                  <a:cubicBezTo>
                    <a:pt x="299" y="151"/>
                    <a:pt x="294" y="149"/>
                    <a:pt x="300" y="145"/>
                  </a:cubicBezTo>
                  <a:cubicBezTo>
                    <a:pt x="305" y="141"/>
                    <a:pt x="302" y="137"/>
                    <a:pt x="307" y="137"/>
                  </a:cubicBezTo>
                  <a:cubicBezTo>
                    <a:pt x="311" y="136"/>
                    <a:pt x="306" y="132"/>
                    <a:pt x="311" y="131"/>
                  </a:cubicBezTo>
                  <a:cubicBezTo>
                    <a:pt x="316" y="131"/>
                    <a:pt x="317" y="125"/>
                    <a:pt x="316" y="124"/>
                  </a:cubicBezTo>
                  <a:cubicBezTo>
                    <a:pt x="315" y="122"/>
                    <a:pt x="321" y="124"/>
                    <a:pt x="324" y="121"/>
                  </a:cubicBezTo>
                  <a:cubicBezTo>
                    <a:pt x="326" y="118"/>
                    <a:pt x="332" y="120"/>
                    <a:pt x="334" y="116"/>
                  </a:cubicBezTo>
                  <a:cubicBezTo>
                    <a:pt x="336" y="112"/>
                    <a:pt x="364" y="103"/>
                    <a:pt x="379" y="99"/>
                  </a:cubicBezTo>
                  <a:cubicBezTo>
                    <a:pt x="394" y="96"/>
                    <a:pt x="405" y="89"/>
                    <a:pt x="400" y="85"/>
                  </a:cubicBezTo>
                  <a:cubicBezTo>
                    <a:pt x="394" y="81"/>
                    <a:pt x="379" y="86"/>
                    <a:pt x="375" y="90"/>
                  </a:cubicBezTo>
                  <a:cubicBezTo>
                    <a:pt x="371" y="93"/>
                    <a:pt x="366" y="91"/>
                    <a:pt x="362" y="93"/>
                  </a:cubicBezTo>
                  <a:cubicBezTo>
                    <a:pt x="358" y="95"/>
                    <a:pt x="350" y="97"/>
                    <a:pt x="346" y="94"/>
                  </a:cubicBezTo>
                  <a:cubicBezTo>
                    <a:pt x="342" y="91"/>
                    <a:pt x="337" y="97"/>
                    <a:pt x="334" y="97"/>
                  </a:cubicBezTo>
                  <a:cubicBezTo>
                    <a:pt x="331" y="97"/>
                    <a:pt x="327" y="100"/>
                    <a:pt x="324" y="100"/>
                  </a:cubicBezTo>
                  <a:cubicBezTo>
                    <a:pt x="321" y="100"/>
                    <a:pt x="314" y="102"/>
                    <a:pt x="314" y="104"/>
                  </a:cubicBezTo>
                  <a:cubicBezTo>
                    <a:pt x="313" y="106"/>
                    <a:pt x="307" y="106"/>
                    <a:pt x="307" y="108"/>
                  </a:cubicBezTo>
                  <a:cubicBezTo>
                    <a:pt x="307" y="111"/>
                    <a:pt x="303" y="113"/>
                    <a:pt x="301" y="111"/>
                  </a:cubicBezTo>
                  <a:cubicBezTo>
                    <a:pt x="298" y="108"/>
                    <a:pt x="295" y="113"/>
                    <a:pt x="299" y="116"/>
                  </a:cubicBezTo>
                  <a:cubicBezTo>
                    <a:pt x="302" y="119"/>
                    <a:pt x="292" y="119"/>
                    <a:pt x="294" y="121"/>
                  </a:cubicBezTo>
                  <a:cubicBezTo>
                    <a:pt x="296" y="123"/>
                    <a:pt x="291" y="124"/>
                    <a:pt x="292" y="126"/>
                  </a:cubicBezTo>
                  <a:cubicBezTo>
                    <a:pt x="293" y="129"/>
                    <a:pt x="288" y="129"/>
                    <a:pt x="285" y="130"/>
                  </a:cubicBezTo>
                  <a:cubicBezTo>
                    <a:pt x="281" y="131"/>
                    <a:pt x="279" y="135"/>
                    <a:pt x="284" y="136"/>
                  </a:cubicBezTo>
                  <a:cubicBezTo>
                    <a:pt x="288" y="136"/>
                    <a:pt x="281" y="137"/>
                    <a:pt x="282" y="140"/>
                  </a:cubicBezTo>
                  <a:cubicBezTo>
                    <a:pt x="282" y="144"/>
                    <a:pt x="274" y="141"/>
                    <a:pt x="275" y="144"/>
                  </a:cubicBezTo>
                  <a:close/>
                </a:path>
              </a:pathLst>
            </a:custGeom>
            <a:grpFill/>
            <a:ln w="9525" cap="flat">
              <a:solidFill>
                <a:schemeClr val="bg1">
                  <a:lumMod val="85000"/>
                </a:schemeClr>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2400" dirty="0"/>
            </a:p>
          </p:txBody>
        </p:sp>
        <p:sp>
          <p:nvSpPr>
            <p:cNvPr id="193" name="Freeform 164">
              <a:extLst>
                <a:ext uri="{FF2B5EF4-FFF2-40B4-BE49-F238E27FC236}">
                  <a16:creationId xmlns:a16="http://schemas.microsoft.com/office/drawing/2014/main" id="{52F60669-BCFF-4401-A14C-FB4A883ACC31}"/>
                </a:ext>
              </a:extLst>
            </p:cNvPr>
            <p:cNvSpPr>
              <a:spLocks/>
            </p:cNvSpPr>
            <p:nvPr/>
          </p:nvSpPr>
          <p:spPr bwMode="auto">
            <a:xfrm>
              <a:off x="4597401" y="2981325"/>
              <a:ext cx="371475" cy="388938"/>
            </a:xfrm>
            <a:custGeom>
              <a:avLst/>
              <a:gdLst>
                <a:gd name="T0" fmla="*/ 132 w 148"/>
                <a:gd name="T1" fmla="*/ 72 h 154"/>
                <a:gd name="T2" fmla="*/ 132 w 148"/>
                <a:gd name="T3" fmla="*/ 67 h 154"/>
                <a:gd name="T4" fmla="*/ 130 w 148"/>
                <a:gd name="T5" fmla="*/ 64 h 154"/>
                <a:gd name="T6" fmla="*/ 133 w 148"/>
                <a:gd name="T7" fmla="*/ 57 h 154"/>
                <a:gd name="T8" fmla="*/ 135 w 148"/>
                <a:gd name="T9" fmla="*/ 50 h 154"/>
                <a:gd name="T10" fmla="*/ 139 w 148"/>
                <a:gd name="T11" fmla="*/ 37 h 154"/>
                <a:gd name="T12" fmla="*/ 145 w 148"/>
                <a:gd name="T13" fmla="*/ 31 h 154"/>
                <a:gd name="T14" fmla="*/ 145 w 148"/>
                <a:gd name="T15" fmla="*/ 23 h 154"/>
                <a:gd name="T16" fmla="*/ 146 w 148"/>
                <a:gd name="T17" fmla="*/ 16 h 154"/>
                <a:gd name="T18" fmla="*/ 132 w 148"/>
                <a:gd name="T19" fmla="*/ 9 h 154"/>
                <a:gd name="T20" fmla="*/ 123 w 148"/>
                <a:gd name="T21" fmla="*/ 8 h 154"/>
                <a:gd name="T22" fmla="*/ 117 w 148"/>
                <a:gd name="T23" fmla="*/ 2 h 154"/>
                <a:gd name="T24" fmla="*/ 112 w 148"/>
                <a:gd name="T25" fmla="*/ 4 h 154"/>
                <a:gd name="T26" fmla="*/ 96 w 148"/>
                <a:gd name="T27" fmla="*/ 4 h 154"/>
                <a:gd name="T28" fmla="*/ 81 w 148"/>
                <a:gd name="T29" fmla="*/ 6 h 154"/>
                <a:gd name="T30" fmla="*/ 64 w 148"/>
                <a:gd name="T31" fmla="*/ 8 h 154"/>
                <a:gd name="T32" fmla="*/ 49 w 148"/>
                <a:gd name="T33" fmla="*/ 10 h 154"/>
                <a:gd name="T34" fmla="*/ 47 w 148"/>
                <a:gd name="T35" fmla="*/ 24 h 154"/>
                <a:gd name="T36" fmla="*/ 39 w 148"/>
                <a:gd name="T37" fmla="*/ 50 h 154"/>
                <a:gd name="T38" fmla="*/ 31 w 148"/>
                <a:gd name="T39" fmla="*/ 72 h 154"/>
                <a:gd name="T40" fmla="*/ 23 w 148"/>
                <a:gd name="T41" fmla="*/ 82 h 154"/>
                <a:gd name="T42" fmla="*/ 13 w 148"/>
                <a:gd name="T43" fmla="*/ 82 h 154"/>
                <a:gd name="T44" fmla="*/ 0 w 148"/>
                <a:gd name="T45" fmla="*/ 86 h 154"/>
                <a:gd name="T46" fmla="*/ 3 w 148"/>
                <a:gd name="T47" fmla="*/ 96 h 154"/>
                <a:gd name="T48" fmla="*/ 34 w 148"/>
                <a:gd name="T49" fmla="*/ 93 h 154"/>
                <a:gd name="T50" fmla="*/ 38 w 148"/>
                <a:gd name="T51" fmla="*/ 106 h 154"/>
                <a:gd name="T52" fmla="*/ 55 w 148"/>
                <a:gd name="T53" fmla="*/ 109 h 154"/>
                <a:gd name="T54" fmla="*/ 64 w 148"/>
                <a:gd name="T55" fmla="*/ 102 h 154"/>
                <a:gd name="T56" fmla="*/ 73 w 148"/>
                <a:gd name="T57" fmla="*/ 105 h 154"/>
                <a:gd name="T58" fmla="*/ 74 w 148"/>
                <a:gd name="T59" fmla="*/ 123 h 154"/>
                <a:gd name="T60" fmla="*/ 78 w 148"/>
                <a:gd name="T61" fmla="*/ 136 h 154"/>
                <a:gd name="T62" fmla="*/ 89 w 148"/>
                <a:gd name="T63" fmla="*/ 133 h 154"/>
                <a:gd name="T64" fmla="*/ 93 w 148"/>
                <a:gd name="T65" fmla="*/ 135 h 154"/>
                <a:gd name="T66" fmla="*/ 101 w 148"/>
                <a:gd name="T67" fmla="*/ 137 h 154"/>
                <a:gd name="T68" fmla="*/ 110 w 148"/>
                <a:gd name="T69" fmla="*/ 143 h 154"/>
                <a:gd name="T70" fmla="*/ 116 w 148"/>
                <a:gd name="T71" fmla="*/ 140 h 154"/>
                <a:gd name="T72" fmla="*/ 127 w 148"/>
                <a:gd name="T73" fmla="*/ 146 h 154"/>
                <a:gd name="T74" fmla="*/ 135 w 148"/>
                <a:gd name="T75" fmla="*/ 153 h 154"/>
                <a:gd name="T76" fmla="*/ 136 w 148"/>
                <a:gd name="T77" fmla="*/ 144 h 154"/>
                <a:gd name="T78" fmla="*/ 125 w 148"/>
                <a:gd name="T79" fmla="*/ 139 h 154"/>
                <a:gd name="T80" fmla="*/ 127 w 148"/>
                <a:gd name="T81" fmla="*/ 123 h 154"/>
                <a:gd name="T82" fmla="*/ 130 w 148"/>
                <a:gd name="T83" fmla="*/ 113 h 154"/>
                <a:gd name="T84" fmla="*/ 140 w 148"/>
                <a:gd name="T85" fmla="*/ 111 h 154"/>
                <a:gd name="T86" fmla="*/ 135 w 148"/>
                <a:gd name="T87" fmla="*/ 102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48" h="154">
                  <a:moveTo>
                    <a:pt x="135" y="102"/>
                  </a:moveTo>
                  <a:cubicBezTo>
                    <a:pt x="131" y="100"/>
                    <a:pt x="130" y="73"/>
                    <a:pt x="132" y="72"/>
                  </a:cubicBezTo>
                  <a:cubicBezTo>
                    <a:pt x="132" y="72"/>
                    <a:pt x="132" y="72"/>
                    <a:pt x="132" y="73"/>
                  </a:cubicBezTo>
                  <a:cubicBezTo>
                    <a:pt x="132" y="67"/>
                    <a:pt x="132" y="67"/>
                    <a:pt x="132" y="67"/>
                  </a:cubicBezTo>
                  <a:cubicBezTo>
                    <a:pt x="132" y="67"/>
                    <a:pt x="132" y="67"/>
                    <a:pt x="131" y="66"/>
                  </a:cubicBezTo>
                  <a:cubicBezTo>
                    <a:pt x="131" y="66"/>
                    <a:pt x="130" y="66"/>
                    <a:pt x="130" y="64"/>
                  </a:cubicBezTo>
                  <a:cubicBezTo>
                    <a:pt x="130" y="62"/>
                    <a:pt x="132" y="62"/>
                    <a:pt x="132" y="62"/>
                  </a:cubicBezTo>
                  <a:cubicBezTo>
                    <a:pt x="132" y="62"/>
                    <a:pt x="131" y="57"/>
                    <a:pt x="133" y="57"/>
                  </a:cubicBezTo>
                  <a:cubicBezTo>
                    <a:pt x="134" y="57"/>
                    <a:pt x="134" y="56"/>
                    <a:pt x="134" y="56"/>
                  </a:cubicBezTo>
                  <a:cubicBezTo>
                    <a:pt x="135" y="55"/>
                    <a:pt x="135" y="52"/>
                    <a:pt x="135" y="50"/>
                  </a:cubicBezTo>
                  <a:cubicBezTo>
                    <a:pt x="135" y="48"/>
                    <a:pt x="136" y="45"/>
                    <a:pt x="137" y="43"/>
                  </a:cubicBezTo>
                  <a:cubicBezTo>
                    <a:pt x="138" y="41"/>
                    <a:pt x="137" y="38"/>
                    <a:pt x="139" y="37"/>
                  </a:cubicBezTo>
                  <a:cubicBezTo>
                    <a:pt x="140" y="36"/>
                    <a:pt x="140" y="33"/>
                    <a:pt x="142" y="33"/>
                  </a:cubicBezTo>
                  <a:cubicBezTo>
                    <a:pt x="144" y="32"/>
                    <a:pt x="145" y="32"/>
                    <a:pt x="145" y="31"/>
                  </a:cubicBezTo>
                  <a:cubicBezTo>
                    <a:pt x="145" y="30"/>
                    <a:pt x="148" y="28"/>
                    <a:pt x="148" y="27"/>
                  </a:cubicBezTo>
                  <a:cubicBezTo>
                    <a:pt x="148" y="25"/>
                    <a:pt x="145" y="25"/>
                    <a:pt x="145" y="23"/>
                  </a:cubicBezTo>
                  <a:cubicBezTo>
                    <a:pt x="145" y="21"/>
                    <a:pt x="146" y="16"/>
                    <a:pt x="146" y="16"/>
                  </a:cubicBezTo>
                  <a:cubicBezTo>
                    <a:pt x="146" y="16"/>
                    <a:pt x="146" y="16"/>
                    <a:pt x="146" y="16"/>
                  </a:cubicBezTo>
                  <a:cubicBezTo>
                    <a:pt x="142" y="12"/>
                    <a:pt x="137" y="8"/>
                    <a:pt x="136" y="8"/>
                  </a:cubicBezTo>
                  <a:cubicBezTo>
                    <a:pt x="135" y="7"/>
                    <a:pt x="132" y="9"/>
                    <a:pt x="132" y="9"/>
                  </a:cubicBezTo>
                  <a:cubicBezTo>
                    <a:pt x="132" y="9"/>
                    <a:pt x="130" y="6"/>
                    <a:pt x="128" y="8"/>
                  </a:cubicBezTo>
                  <a:cubicBezTo>
                    <a:pt x="126" y="10"/>
                    <a:pt x="123" y="8"/>
                    <a:pt x="123" y="8"/>
                  </a:cubicBezTo>
                  <a:cubicBezTo>
                    <a:pt x="123" y="8"/>
                    <a:pt x="121" y="7"/>
                    <a:pt x="120" y="4"/>
                  </a:cubicBezTo>
                  <a:cubicBezTo>
                    <a:pt x="119" y="3"/>
                    <a:pt x="118" y="3"/>
                    <a:pt x="117" y="2"/>
                  </a:cubicBezTo>
                  <a:cubicBezTo>
                    <a:pt x="118" y="3"/>
                    <a:pt x="118" y="3"/>
                    <a:pt x="118" y="3"/>
                  </a:cubicBezTo>
                  <a:cubicBezTo>
                    <a:pt x="112" y="4"/>
                    <a:pt x="112" y="4"/>
                    <a:pt x="112" y="4"/>
                  </a:cubicBezTo>
                  <a:cubicBezTo>
                    <a:pt x="112" y="4"/>
                    <a:pt x="104" y="0"/>
                    <a:pt x="103" y="3"/>
                  </a:cubicBezTo>
                  <a:cubicBezTo>
                    <a:pt x="101" y="5"/>
                    <a:pt x="100" y="4"/>
                    <a:pt x="96" y="4"/>
                  </a:cubicBezTo>
                  <a:cubicBezTo>
                    <a:pt x="93" y="4"/>
                    <a:pt x="90" y="5"/>
                    <a:pt x="88" y="6"/>
                  </a:cubicBezTo>
                  <a:cubicBezTo>
                    <a:pt x="86" y="7"/>
                    <a:pt x="83" y="5"/>
                    <a:pt x="81" y="6"/>
                  </a:cubicBezTo>
                  <a:cubicBezTo>
                    <a:pt x="80" y="7"/>
                    <a:pt x="79" y="11"/>
                    <a:pt x="79" y="11"/>
                  </a:cubicBezTo>
                  <a:cubicBezTo>
                    <a:pt x="64" y="8"/>
                    <a:pt x="64" y="8"/>
                    <a:pt x="64" y="8"/>
                  </a:cubicBezTo>
                  <a:cubicBezTo>
                    <a:pt x="64" y="8"/>
                    <a:pt x="61" y="4"/>
                    <a:pt x="57" y="4"/>
                  </a:cubicBezTo>
                  <a:cubicBezTo>
                    <a:pt x="54" y="4"/>
                    <a:pt x="49" y="10"/>
                    <a:pt x="49" y="10"/>
                  </a:cubicBezTo>
                  <a:cubicBezTo>
                    <a:pt x="49" y="16"/>
                    <a:pt x="49" y="16"/>
                    <a:pt x="49" y="16"/>
                  </a:cubicBezTo>
                  <a:cubicBezTo>
                    <a:pt x="49" y="19"/>
                    <a:pt x="49" y="22"/>
                    <a:pt x="47" y="24"/>
                  </a:cubicBezTo>
                  <a:cubicBezTo>
                    <a:pt x="46" y="27"/>
                    <a:pt x="44" y="28"/>
                    <a:pt x="44" y="33"/>
                  </a:cubicBezTo>
                  <a:cubicBezTo>
                    <a:pt x="44" y="38"/>
                    <a:pt x="39" y="46"/>
                    <a:pt x="39" y="50"/>
                  </a:cubicBezTo>
                  <a:cubicBezTo>
                    <a:pt x="39" y="54"/>
                    <a:pt x="32" y="56"/>
                    <a:pt x="32" y="58"/>
                  </a:cubicBezTo>
                  <a:cubicBezTo>
                    <a:pt x="32" y="61"/>
                    <a:pt x="31" y="66"/>
                    <a:pt x="31" y="72"/>
                  </a:cubicBezTo>
                  <a:cubicBezTo>
                    <a:pt x="31" y="77"/>
                    <a:pt x="28" y="73"/>
                    <a:pt x="28" y="78"/>
                  </a:cubicBezTo>
                  <a:cubicBezTo>
                    <a:pt x="28" y="83"/>
                    <a:pt x="26" y="80"/>
                    <a:pt x="23" y="82"/>
                  </a:cubicBezTo>
                  <a:cubicBezTo>
                    <a:pt x="21" y="85"/>
                    <a:pt x="20" y="85"/>
                    <a:pt x="20" y="83"/>
                  </a:cubicBezTo>
                  <a:cubicBezTo>
                    <a:pt x="20" y="80"/>
                    <a:pt x="16" y="80"/>
                    <a:pt x="13" y="82"/>
                  </a:cubicBezTo>
                  <a:cubicBezTo>
                    <a:pt x="10" y="85"/>
                    <a:pt x="9" y="82"/>
                    <a:pt x="8" y="82"/>
                  </a:cubicBezTo>
                  <a:cubicBezTo>
                    <a:pt x="7" y="82"/>
                    <a:pt x="3" y="84"/>
                    <a:pt x="0" y="86"/>
                  </a:cubicBezTo>
                  <a:cubicBezTo>
                    <a:pt x="2" y="89"/>
                    <a:pt x="2" y="92"/>
                    <a:pt x="3" y="95"/>
                  </a:cubicBezTo>
                  <a:cubicBezTo>
                    <a:pt x="3" y="95"/>
                    <a:pt x="3" y="95"/>
                    <a:pt x="3" y="96"/>
                  </a:cubicBezTo>
                  <a:cubicBezTo>
                    <a:pt x="5" y="94"/>
                    <a:pt x="7" y="93"/>
                    <a:pt x="8" y="93"/>
                  </a:cubicBezTo>
                  <a:cubicBezTo>
                    <a:pt x="10" y="93"/>
                    <a:pt x="34" y="93"/>
                    <a:pt x="34" y="93"/>
                  </a:cubicBezTo>
                  <a:cubicBezTo>
                    <a:pt x="34" y="93"/>
                    <a:pt x="36" y="97"/>
                    <a:pt x="35" y="100"/>
                  </a:cubicBezTo>
                  <a:cubicBezTo>
                    <a:pt x="35" y="103"/>
                    <a:pt x="37" y="102"/>
                    <a:pt x="38" y="106"/>
                  </a:cubicBezTo>
                  <a:cubicBezTo>
                    <a:pt x="40" y="110"/>
                    <a:pt x="42" y="112"/>
                    <a:pt x="45" y="111"/>
                  </a:cubicBezTo>
                  <a:cubicBezTo>
                    <a:pt x="49" y="110"/>
                    <a:pt x="53" y="109"/>
                    <a:pt x="55" y="109"/>
                  </a:cubicBezTo>
                  <a:cubicBezTo>
                    <a:pt x="56" y="110"/>
                    <a:pt x="56" y="103"/>
                    <a:pt x="58" y="102"/>
                  </a:cubicBezTo>
                  <a:cubicBezTo>
                    <a:pt x="60" y="101"/>
                    <a:pt x="64" y="102"/>
                    <a:pt x="64" y="102"/>
                  </a:cubicBezTo>
                  <a:cubicBezTo>
                    <a:pt x="64" y="102"/>
                    <a:pt x="64" y="104"/>
                    <a:pt x="68" y="104"/>
                  </a:cubicBezTo>
                  <a:cubicBezTo>
                    <a:pt x="72" y="104"/>
                    <a:pt x="73" y="103"/>
                    <a:pt x="73" y="105"/>
                  </a:cubicBezTo>
                  <a:cubicBezTo>
                    <a:pt x="73" y="108"/>
                    <a:pt x="74" y="111"/>
                    <a:pt x="75" y="112"/>
                  </a:cubicBezTo>
                  <a:cubicBezTo>
                    <a:pt x="76" y="113"/>
                    <a:pt x="72" y="122"/>
                    <a:pt x="74" y="123"/>
                  </a:cubicBezTo>
                  <a:cubicBezTo>
                    <a:pt x="76" y="124"/>
                    <a:pt x="78" y="128"/>
                    <a:pt x="78" y="129"/>
                  </a:cubicBezTo>
                  <a:cubicBezTo>
                    <a:pt x="77" y="131"/>
                    <a:pt x="76" y="135"/>
                    <a:pt x="78" y="136"/>
                  </a:cubicBezTo>
                  <a:cubicBezTo>
                    <a:pt x="79" y="136"/>
                    <a:pt x="79" y="134"/>
                    <a:pt x="82" y="134"/>
                  </a:cubicBezTo>
                  <a:cubicBezTo>
                    <a:pt x="84" y="134"/>
                    <a:pt x="87" y="134"/>
                    <a:pt x="89" y="133"/>
                  </a:cubicBezTo>
                  <a:cubicBezTo>
                    <a:pt x="90" y="133"/>
                    <a:pt x="91" y="133"/>
                    <a:pt x="91" y="133"/>
                  </a:cubicBezTo>
                  <a:cubicBezTo>
                    <a:pt x="93" y="134"/>
                    <a:pt x="93" y="135"/>
                    <a:pt x="93" y="135"/>
                  </a:cubicBezTo>
                  <a:cubicBezTo>
                    <a:pt x="93" y="135"/>
                    <a:pt x="94" y="138"/>
                    <a:pt x="96" y="137"/>
                  </a:cubicBezTo>
                  <a:cubicBezTo>
                    <a:pt x="97" y="136"/>
                    <a:pt x="101" y="135"/>
                    <a:pt x="101" y="137"/>
                  </a:cubicBezTo>
                  <a:cubicBezTo>
                    <a:pt x="100" y="138"/>
                    <a:pt x="102" y="141"/>
                    <a:pt x="103" y="140"/>
                  </a:cubicBezTo>
                  <a:cubicBezTo>
                    <a:pt x="104" y="140"/>
                    <a:pt x="108" y="143"/>
                    <a:pt x="110" y="143"/>
                  </a:cubicBezTo>
                  <a:cubicBezTo>
                    <a:pt x="112" y="143"/>
                    <a:pt x="113" y="143"/>
                    <a:pt x="113" y="142"/>
                  </a:cubicBezTo>
                  <a:cubicBezTo>
                    <a:pt x="113" y="140"/>
                    <a:pt x="115" y="139"/>
                    <a:pt x="116" y="140"/>
                  </a:cubicBezTo>
                  <a:cubicBezTo>
                    <a:pt x="117" y="142"/>
                    <a:pt x="119" y="145"/>
                    <a:pt x="120" y="145"/>
                  </a:cubicBezTo>
                  <a:cubicBezTo>
                    <a:pt x="122" y="145"/>
                    <a:pt x="127" y="145"/>
                    <a:pt x="127" y="146"/>
                  </a:cubicBezTo>
                  <a:cubicBezTo>
                    <a:pt x="127" y="148"/>
                    <a:pt x="128" y="152"/>
                    <a:pt x="130" y="153"/>
                  </a:cubicBezTo>
                  <a:cubicBezTo>
                    <a:pt x="132" y="154"/>
                    <a:pt x="135" y="153"/>
                    <a:pt x="135" y="153"/>
                  </a:cubicBezTo>
                  <a:cubicBezTo>
                    <a:pt x="135" y="153"/>
                    <a:pt x="137" y="152"/>
                    <a:pt x="137" y="149"/>
                  </a:cubicBezTo>
                  <a:cubicBezTo>
                    <a:pt x="137" y="147"/>
                    <a:pt x="137" y="144"/>
                    <a:pt x="136" y="144"/>
                  </a:cubicBezTo>
                  <a:cubicBezTo>
                    <a:pt x="135" y="144"/>
                    <a:pt x="133" y="146"/>
                    <a:pt x="130" y="145"/>
                  </a:cubicBezTo>
                  <a:cubicBezTo>
                    <a:pt x="128" y="145"/>
                    <a:pt x="126" y="140"/>
                    <a:pt x="125" y="139"/>
                  </a:cubicBezTo>
                  <a:cubicBezTo>
                    <a:pt x="124" y="138"/>
                    <a:pt x="127" y="134"/>
                    <a:pt x="127" y="132"/>
                  </a:cubicBezTo>
                  <a:cubicBezTo>
                    <a:pt x="127" y="129"/>
                    <a:pt x="129" y="123"/>
                    <a:pt x="127" y="123"/>
                  </a:cubicBezTo>
                  <a:cubicBezTo>
                    <a:pt x="126" y="122"/>
                    <a:pt x="127" y="120"/>
                    <a:pt x="128" y="118"/>
                  </a:cubicBezTo>
                  <a:cubicBezTo>
                    <a:pt x="130" y="117"/>
                    <a:pt x="128" y="113"/>
                    <a:pt x="130" y="113"/>
                  </a:cubicBezTo>
                  <a:cubicBezTo>
                    <a:pt x="133" y="113"/>
                    <a:pt x="139" y="113"/>
                    <a:pt x="140" y="112"/>
                  </a:cubicBezTo>
                  <a:cubicBezTo>
                    <a:pt x="140" y="111"/>
                    <a:pt x="140" y="111"/>
                    <a:pt x="140" y="111"/>
                  </a:cubicBezTo>
                  <a:cubicBezTo>
                    <a:pt x="141" y="111"/>
                    <a:pt x="141" y="110"/>
                    <a:pt x="141" y="110"/>
                  </a:cubicBezTo>
                  <a:cubicBezTo>
                    <a:pt x="139" y="107"/>
                    <a:pt x="137" y="103"/>
                    <a:pt x="135" y="102"/>
                  </a:cubicBezTo>
                  <a:close/>
                </a:path>
              </a:pathLst>
            </a:custGeom>
            <a:grpFill/>
            <a:ln w="9525" cap="flat">
              <a:solidFill>
                <a:schemeClr val="bg1">
                  <a:lumMod val="85000"/>
                </a:schemeClr>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2400" dirty="0"/>
            </a:p>
          </p:txBody>
        </p:sp>
        <p:sp>
          <p:nvSpPr>
            <p:cNvPr id="194" name="Freeform 165">
              <a:extLst>
                <a:ext uri="{FF2B5EF4-FFF2-40B4-BE49-F238E27FC236}">
                  <a16:creationId xmlns:a16="http://schemas.microsoft.com/office/drawing/2014/main" id="{A76E1651-7244-415D-BBB7-ABB5D1B6F618}"/>
                </a:ext>
              </a:extLst>
            </p:cNvPr>
            <p:cNvSpPr>
              <a:spLocks/>
            </p:cNvSpPr>
            <p:nvPr/>
          </p:nvSpPr>
          <p:spPr bwMode="auto">
            <a:xfrm>
              <a:off x="4926013" y="3143250"/>
              <a:ext cx="33338" cy="42863"/>
            </a:xfrm>
            <a:custGeom>
              <a:avLst/>
              <a:gdLst>
                <a:gd name="T0" fmla="*/ 1 w 13"/>
                <a:gd name="T1" fmla="*/ 9 h 17"/>
                <a:gd name="T2" fmla="*/ 3 w 13"/>
                <a:gd name="T3" fmla="*/ 17 h 17"/>
                <a:gd name="T4" fmla="*/ 7 w 13"/>
                <a:gd name="T5" fmla="*/ 15 h 17"/>
                <a:gd name="T6" fmla="*/ 13 w 13"/>
                <a:gd name="T7" fmla="*/ 6 h 17"/>
                <a:gd name="T8" fmla="*/ 11 w 13"/>
                <a:gd name="T9" fmla="*/ 4 h 17"/>
                <a:gd name="T10" fmla="*/ 11 w 13"/>
                <a:gd name="T11" fmla="*/ 0 h 17"/>
                <a:gd name="T12" fmla="*/ 7 w 13"/>
                <a:gd name="T13" fmla="*/ 0 h 17"/>
                <a:gd name="T14" fmla="*/ 3 w 13"/>
                <a:gd name="T15" fmla="*/ 3 h 17"/>
                <a:gd name="T16" fmla="*/ 0 w 13"/>
                <a:gd name="T17" fmla="*/ 2 h 17"/>
                <a:gd name="T18" fmla="*/ 1 w 13"/>
                <a:gd name="T19" fmla="*/ 3 h 17"/>
                <a:gd name="T20" fmla="*/ 1 w 13"/>
                <a:gd name="T21" fmla="*/ 9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 h="17">
                  <a:moveTo>
                    <a:pt x="1" y="9"/>
                  </a:moveTo>
                  <a:cubicBezTo>
                    <a:pt x="2" y="10"/>
                    <a:pt x="3" y="13"/>
                    <a:pt x="3" y="17"/>
                  </a:cubicBezTo>
                  <a:cubicBezTo>
                    <a:pt x="5" y="16"/>
                    <a:pt x="6" y="15"/>
                    <a:pt x="7" y="15"/>
                  </a:cubicBezTo>
                  <a:cubicBezTo>
                    <a:pt x="9" y="14"/>
                    <a:pt x="13" y="6"/>
                    <a:pt x="13" y="6"/>
                  </a:cubicBezTo>
                  <a:cubicBezTo>
                    <a:pt x="11" y="4"/>
                    <a:pt x="11" y="4"/>
                    <a:pt x="11" y="4"/>
                  </a:cubicBezTo>
                  <a:cubicBezTo>
                    <a:pt x="11" y="4"/>
                    <a:pt x="11" y="3"/>
                    <a:pt x="11" y="0"/>
                  </a:cubicBezTo>
                  <a:cubicBezTo>
                    <a:pt x="9" y="0"/>
                    <a:pt x="7" y="0"/>
                    <a:pt x="7" y="0"/>
                  </a:cubicBezTo>
                  <a:cubicBezTo>
                    <a:pt x="7" y="0"/>
                    <a:pt x="8" y="4"/>
                    <a:pt x="3" y="3"/>
                  </a:cubicBezTo>
                  <a:cubicBezTo>
                    <a:pt x="2" y="3"/>
                    <a:pt x="1" y="3"/>
                    <a:pt x="0" y="2"/>
                  </a:cubicBezTo>
                  <a:cubicBezTo>
                    <a:pt x="1" y="3"/>
                    <a:pt x="1" y="3"/>
                    <a:pt x="1" y="3"/>
                  </a:cubicBezTo>
                  <a:lnTo>
                    <a:pt x="1" y="9"/>
                  </a:lnTo>
                  <a:close/>
                </a:path>
              </a:pathLst>
            </a:custGeom>
            <a:grpFill/>
            <a:ln w="9525" cap="flat">
              <a:solidFill>
                <a:schemeClr val="bg1">
                  <a:lumMod val="85000"/>
                </a:schemeClr>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2400" dirty="0"/>
            </a:p>
          </p:txBody>
        </p:sp>
        <p:sp>
          <p:nvSpPr>
            <p:cNvPr id="195" name="Freeform 166">
              <a:extLst>
                <a:ext uri="{FF2B5EF4-FFF2-40B4-BE49-F238E27FC236}">
                  <a16:creationId xmlns:a16="http://schemas.microsoft.com/office/drawing/2014/main" id="{4F797217-E45C-4548-8D00-FFF94CFDFB74}"/>
                </a:ext>
              </a:extLst>
            </p:cNvPr>
            <p:cNvSpPr>
              <a:spLocks/>
            </p:cNvSpPr>
            <p:nvPr/>
          </p:nvSpPr>
          <p:spPr bwMode="auto">
            <a:xfrm>
              <a:off x="4949826" y="3311525"/>
              <a:ext cx="212725" cy="344488"/>
            </a:xfrm>
            <a:custGeom>
              <a:avLst/>
              <a:gdLst>
                <a:gd name="T0" fmla="*/ 85 w 85"/>
                <a:gd name="T1" fmla="*/ 35 h 137"/>
                <a:gd name="T2" fmla="*/ 83 w 85"/>
                <a:gd name="T3" fmla="*/ 19 h 137"/>
                <a:gd name="T4" fmla="*/ 82 w 85"/>
                <a:gd name="T5" fmla="*/ 0 h 137"/>
                <a:gd name="T6" fmla="*/ 82 w 85"/>
                <a:gd name="T7" fmla="*/ 0 h 137"/>
                <a:gd name="T8" fmla="*/ 73 w 85"/>
                <a:gd name="T9" fmla="*/ 4 h 137"/>
                <a:gd name="T10" fmla="*/ 68 w 85"/>
                <a:gd name="T11" fmla="*/ 6 h 137"/>
                <a:gd name="T12" fmla="*/ 63 w 85"/>
                <a:gd name="T13" fmla="*/ 5 h 137"/>
                <a:gd name="T14" fmla="*/ 60 w 85"/>
                <a:gd name="T15" fmla="*/ 8 h 137"/>
                <a:gd name="T16" fmla="*/ 55 w 85"/>
                <a:gd name="T17" fmla="*/ 9 h 137"/>
                <a:gd name="T18" fmla="*/ 49 w 85"/>
                <a:gd name="T19" fmla="*/ 10 h 137"/>
                <a:gd name="T20" fmla="*/ 46 w 85"/>
                <a:gd name="T21" fmla="*/ 7 h 137"/>
                <a:gd name="T22" fmla="*/ 41 w 85"/>
                <a:gd name="T23" fmla="*/ 8 h 137"/>
                <a:gd name="T24" fmla="*/ 37 w 85"/>
                <a:gd name="T25" fmla="*/ 8 h 137"/>
                <a:gd name="T26" fmla="*/ 36 w 85"/>
                <a:gd name="T27" fmla="*/ 11 h 137"/>
                <a:gd name="T28" fmla="*/ 40 w 85"/>
                <a:gd name="T29" fmla="*/ 28 h 137"/>
                <a:gd name="T30" fmla="*/ 44 w 85"/>
                <a:gd name="T31" fmla="*/ 32 h 137"/>
                <a:gd name="T32" fmla="*/ 45 w 85"/>
                <a:gd name="T33" fmla="*/ 41 h 137"/>
                <a:gd name="T34" fmla="*/ 40 w 85"/>
                <a:gd name="T35" fmla="*/ 46 h 137"/>
                <a:gd name="T36" fmla="*/ 39 w 85"/>
                <a:gd name="T37" fmla="*/ 53 h 137"/>
                <a:gd name="T38" fmla="*/ 32 w 85"/>
                <a:gd name="T39" fmla="*/ 43 h 137"/>
                <a:gd name="T40" fmla="*/ 34 w 85"/>
                <a:gd name="T41" fmla="*/ 33 h 137"/>
                <a:gd name="T42" fmla="*/ 27 w 85"/>
                <a:gd name="T43" fmla="*/ 32 h 137"/>
                <a:gd name="T44" fmla="*/ 22 w 85"/>
                <a:gd name="T45" fmla="*/ 28 h 137"/>
                <a:gd name="T46" fmla="*/ 0 w 85"/>
                <a:gd name="T47" fmla="*/ 36 h 137"/>
                <a:gd name="T48" fmla="*/ 1 w 85"/>
                <a:gd name="T49" fmla="*/ 42 h 137"/>
                <a:gd name="T50" fmla="*/ 1 w 85"/>
                <a:gd name="T51" fmla="*/ 42 h 137"/>
                <a:gd name="T52" fmla="*/ 2 w 85"/>
                <a:gd name="T53" fmla="*/ 45 h 137"/>
                <a:gd name="T54" fmla="*/ 12 w 85"/>
                <a:gd name="T55" fmla="*/ 47 h 137"/>
                <a:gd name="T56" fmla="*/ 22 w 85"/>
                <a:gd name="T57" fmla="*/ 51 h 137"/>
                <a:gd name="T58" fmla="*/ 22 w 85"/>
                <a:gd name="T59" fmla="*/ 63 h 137"/>
                <a:gd name="T60" fmla="*/ 20 w 85"/>
                <a:gd name="T61" fmla="*/ 70 h 137"/>
                <a:gd name="T62" fmla="*/ 22 w 85"/>
                <a:gd name="T63" fmla="*/ 76 h 137"/>
                <a:gd name="T64" fmla="*/ 18 w 85"/>
                <a:gd name="T65" fmla="*/ 82 h 137"/>
                <a:gd name="T66" fmla="*/ 16 w 85"/>
                <a:gd name="T67" fmla="*/ 90 h 137"/>
                <a:gd name="T68" fmla="*/ 8 w 85"/>
                <a:gd name="T69" fmla="*/ 98 h 137"/>
                <a:gd name="T70" fmla="*/ 8 w 85"/>
                <a:gd name="T71" fmla="*/ 98 h 137"/>
                <a:gd name="T72" fmla="*/ 13 w 85"/>
                <a:gd name="T73" fmla="*/ 113 h 137"/>
                <a:gd name="T74" fmla="*/ 14 w 85"/>
                <a:gd name="T75" fmla="*/ 128 h 137"/>
                <a:gd name="T76" fmla="*/ 15 w 85"/>
                <a:gd name="T77" fmla="*/ 137 h 137"/>
                <a:gd name="T78" fmla="*/ 21 w 85"/>
                <a:gd name="T79" fmla="*/ 137 h 137"/>
                <a:gd name="T80" fmla="*/ 21 w 85"/>
                <a:gd name="T81" fmla="*/ 133 h 137"/>
                <a:gd name="T82" fmla="*/ 18 w 85"/>
                <a:gd name="T83" fmla="*/ 130 h 137"/>
                <a:gd name="T84" fmla="*/ 30 w 85"/>
                <a:gd name="T85" fmla="*/ 121 h 137"/>
                <a:gd name="T86" fmla="*/ 40 w 85"/>
                <a:gd name="T87" fmla="*/ 114 h 137"/>
                <a:gd name="T88" fmla="*/ 41 w 85"/>
                <a:gd name="T89" fmla="*/ 103 h 137"/>
                <a:gd name="T90" fmla="*/ 40 w 85"/>
                <a:gd name="T91" fmla="*/ 92 h 137"/>
                <a:gd name="T92" fmla="*/ 36 w 85"/>
                <a:gd name="T93" fmla="*/ 82 h 137"/>
                <a:gd name="T94" fmla="*/ 37 w 85"/>
                <a:gd name="T95" fmla="*/ 76 h 137"/>
                <a:gd name="T96" fmla="*/ 41 w 85"/>
                <a:gd name="T97" fmla="*/ 72 h 137"/>
                <a:gd name="T98" fmla="*/ 48 w 85"/>
                <a:gd name="T99" fmla="*/ 68 h 137"/>
                <a:gd name="T100" fmla="*/ 56 w 85"/>
                <a:gd name="T101" fmla="*/ 58 h 137"/>
                <a:gd name="T102" fmla="*/ 72 w 85"/>
                <a:gd name="T103" fmla="*/ 52 h 137"/>
                <a:gd name="T104" fmla="*/ 85 w 85"/>
                <a:gd name="T105" fmla="*/ 35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5" h="137">
                  <a:moveTo>
                    <a:pt x="85" y="35"/>
                  </a:moveTo>
                  <a:cubicBezTo>
                    <a:pt x="84" y="33"/>
                    <a:pt x="82" y="23"/>
                    <a:pt x="83" y="19"/>
                  </a:cubicBezTo>
                  <a:cubicBezTo>
                    <a:pt x="83" y="15"/>
                    <a:pt x="82" y="5"/>
                    <a:pt x="82" y="0"/>
                  </a:cubicBezTo>
                  <a:cubicBezTo>
                    <a:pt x="82" y="0"/>
                    <a:pt x="82" y="0"/>
                    <a:pt x="82" y="0"/>
                  </a:cubicBezTo>
                  <a:cubicBezTo>
                    <a:pt x="78" y="1"/>
                    <a:pt x="74" y="3"/>
                    <a:pt x="73" y="4"/>
                  </a:cubicBezTo>
                  <a:cubicBezTo>
                    <a:pt x="73" y="6"/>
                    <a:pt x="69" y="4"/>
                    <a:pt x="68" y="6"/>
                  </a:cubicBezTo>
                  <a:cubicBezTo>
                    <a:pt x="66" y="7"/>
                    <a:pt x="64" y="6"/>
                    <a:pt x="63" y="5"/>
                  </a:cubicBezTo>
                  <a:cubicBezTo>
                    <a:pt x="61" y="5"/>
                    <a:pt x="60" y="7"/>
                    <a:pt x="60" y="8"/>
                  </a:cubicBezTo>
                  <a:cubicBezTo>
                    <a:pt x="60" y="10"/>
                    <a:pt x="57" y="9"/>
                    <a:pt x="55" y="9"/>
                  </a:cubicBezTo>
                  <a:cubicBezTo>
                    <a:pt x="54" y="9"/>
                    <a:pt x="50" y="10"/>
                    <a:pt x="49" y="10"/>
                  </a:cubicBezTo>
                  <a:cubicBezTo>
                    <a:pt x="47" y="10"/>
                    <a:pt x="48" y="8"/>
                    <a:pt x="46" y="7"/>
                  </a:cubicBezTo>
                  <a:cubicBezTo>
                    <a:pt x="44" y="7"/>
                    <a:pt x="42" y="8"/>
                    <a:pt x="41" y="8"/>
                  </a:cubicBezTo>
                  <a:cubicBezTo>
                    <a:pt x="40" y="8"/>
                    <a:pt x="38" y="8"/>
                    <a:pt x="37" y="8"/>
                  </a:cubicBezTo>
                  <a:cubicBezTo>
                    <a:pt x="37" y="9"/>
                    <a:pt x="36" y="10"/>
                    <a:pt x="36" y="11"/>
                  </a:cubicBezTo>
                  <a:cubicBezTo>
                    <a:pt x="35" y="15"/>
                    <a:pt x="39" y="24"/>
                    <a:pt x="40" y="28"/>
                  </a:cubicBezTo>
                  <a:cubicBezTo>
                    <a:pt x="41" y="29"/>
                    <a:pt x="43" y="31"/>
                    <a:pt x="44" y="32"/>
                  </a:cubicBezTo>
                  <a:cubicBezTo>
                    <a:pt x="47" y="35"/>
                    <a:pt x="44" y="35"/>
                    <a:pt x="45" y="41"/>
                  </a:cubicBezTo>
                  <a:cubicBezTo>
                    <a:pt x="45" y="46"/>
                    <a:pt x="42" y="44"/>
                    <a:pt x="40" y="46"/>
                  </a:cubicBezTo>
                  <a:cubicBezTo>
                    <a:pt x="38" y="48"/>
                    <a:pt x="40" y="52"/>
                    <a:pt x="39" y="53"/>
                  </a:cubicBezTo>
                  <a:cubicBezTo>
                    <a:pt x="39" y="54"/>
                    <a:pt x="33" y="45"/>
                    <a:pt x="32" y="43"/>
                  </a:cubicBezTo>
                  <a:cubicBezTo>
                    <a:pt x="32" y="42"/>
                    <a:pt x="34" y="36"/>
                    <a:pt x="34" y="33"/>
                  </a:cubicBezTo>
                  <a:cubicBezTo>
                    <a:pt x="33" y="30"/>
                    <a:pt x="29" y="32"/>
                    <a:pt x="27" y="32"/>
                  </a:cubicBezTo>
                  <a:cubicBezTo>
                    <a:pt x="26" y="32"/>
                    <a:pt x="23" y="28"/>
                    <a:pt x="22" y="28"/>
                  </a:cubicBezTo>
                  <a:cubicBezTo>
                    <a:pt x="21" y="28"/>
                    <a:pt x="0" y="36"/>
                    <a:pt x="0" y="36"/>
                  </a:cubicBezTo>
                  <a:cubicBezTo>
                    <a:pt x="1" y="42"/>
                    <a:pt x="1" y="42"/>
                    <a:pt x="1" y="42"/>
                  </a:cubicBezTo>
                  <a:cubicBezTo>
                    <a:pt x="1" y="42"/>
                    <a:pt x="1" y="42"/>
                    <a:pt x="1" y="42"/>
                  </a:cubicBezTo>
                  <a:cubicBezTo>
                    <a:pt x="2" y="45"/>
                    <a:pt x="2" y="45"/>
                    <a:pt x="2" y="45"/>
                  </a:cubicBezTo>
                  <a:cubicBezTo>
                    <a:pt x="2" y="45"/>
                    <a:pt x="9" y="45"/>
                    <a:pt x="12" y="47"/>
                  </a:cubicBezTo>
                  <a:cubicBezTo>
                    <a:pt x="15" y="49"/>
                    <a:pt x="20" y="50"/>
                    <a:pt x="22" y="51"/>
                  </a:cubicBezTo>
                  <a:cubicBezTo>
                    <a:pt x="23" y="51"/>
                    <a:pt x="22" y="59"/>
                    <a:pt x="22" y="63"/>
                  </a:cubicBezTo>
                  <a:cubicBezTo>
                    <a:pt x="22" y="67"/>
                    <a:pt x="18" y="68"/>
                    <a:pt x="20" y="70"/>
                  </a:cubicBezTo>
                  <a:cubicBezTo>
                    <a:pt x="22" y="72"/>
                    <a:pt x="21" y="76"/>
                    <a:pt x="22" y="76"/>
                  </a:cubicBezTo>
                  <a:cubicBezTo>
                    <a:pt x="24" y="77"/>
                    <a:pt x="20" y="81"/>
                    <a:pt x="18" y="82"/>
                  </a:cubicBezTo>
                  <a:cubicBezTo>
                    <a:pt x="16" y="83"/>
                    <a:pt x="18" y="87"/>
                    <a:pt x="16" y="90"/>
                  </a:cubicBezTo>
                  <a:cubicBezTo>
                    <a:pt x="14" y="92"/>
                    <a:pt x="10" y="96"/>
                    <a:pt x="8" y="98"/>
                  </a:cubicBezTo>
                  <a:cubicBezTo>
                    <a:pt x="8" y="98"/>
                    <a:pt x="8" y="98"/>
                    <a:pt x="8" y="98"/>
                  </a:cubicBezTo>
                  <a:cubicBezTo>
                    <a:pt x="9" y="100"/>
                    <a:pt x="11" y="112"/>
                    <a:pt x="13" y="113"/>
                  </a:cubicBezTo>
                  <a:cubicBezTo>
                    <a:pt x="15" y="115"/>
                    <a:pt x="14" y="127"/>
                    <a:pt x="14" y="128"/>
                  </a:cubicBezTo>
                  <a:cubicBezTo>
                    <a:pt x="13" y="129"/>
                    <a:pt x="15" y="137"/>
                    <a:pt x="15" y="137"/>
                  </a:cubicBezTo>
                  <a:cubicBezTo>
                    <a:pt x="15" y="137"/>
                    <a:pt x="18" y="137"/>
                    <a:pt x="21" y="137"/>
                  </a:cubicBezTo>
                  <a:cubicBezTo>
                    <a:pt x="21" y="135"/>
                    <a:pt x="21" y="134"/>
                    <a:pt x="21" y="133"/>
                  </a:cubicBezTo>
                  <a:cubicBezTo>
                    <a:pt x="21" y="129"/>
                    <a:pt x="19" y="132"/>
                    <a:pt x="18" y="130"/>
                  </a:cubicBezTo>
                  <a:cubicBezTo>
                    <a:pt x="17" y="127"/>
                    <a:pt x="24" y="123"/>
                    <a:pt x="30" y="121"/>
                  </a:cubicBezTo>
                  <a:cubicBezTo>
                    <a:pt x="37" y="118"/>
                    <a:pt x="40" y="117"/>
                    <a:pt x="40" y="114"/>
                  </a:cubicBezTo>
                  <a:cubicBezTo>
                    <a:pt x="41" y="112"/>
                    <a:pt x="40" y="105"/>
                    <a:pt x="41" y="103"/>
                  </a:cubicBezTo>
                  <a:cubicBezTo>
                    <a:pt x="42" y="100"/>
                    <a:pt x="41" y="98"/>
                    <a:pt x="40" y="92"/>
                  </a:cubicBezTo>
                  <a:cubicBezTo>
                    <a:pt x="39" y="87"/>
                    <a:pt x="37" y="86"/>
                    <a:pt x="36" y="82"/>
                  </a:cubicBezTo>
                  <a:cubicBezTo>
                    <a:pt x="35" y="79"/>
                    <a:pt x="35" y="76"/>
                    <a:pt x="37" y="76"/>
                  </a:cubicBezTo>
                  <a:cubicBezTo>
                    <a:pt x="39" y="76"/>
                    <a:pt x="39" y="75"/>
                    <a:pt x="41" y="72"/>
                  </a:cubicBezTo>
                  <a:cubicBezTo>
                    <a:pt x="43" y="69"/>
                    <a:pt x="44" y="70"/>
                    <a:pt x="48" y="68"/>
                  </a:cubicBezTo>
                  <a:cubicBezTo>
                    <a:pt x="51" y="65"/>
                    <a:pt x="51" y="62"/>
                    <a:pt x="56" y="58"/>
                  </a:cubicBezTo>
                  <a:cubicBezTo>
                    <a:pt x="61" y="54"/>
                    <a:pt x="67" y="55"/>
                    <a:pt x="72" y="52"/>
                  </a:cubicBezTo>
                  <a:cubicBezTo>
                    <a:pt x="77" y="49"/>
                    <a:pt x="85" y="37"/>
                    <a:pt x="85" y="35"/>
                  </a:cubicBezTo>
                  <a:close/>
                </a:path>
              </a:pathLst>
            </a:custGeom>
            <a:grpFill/>
            <a:ln w="9525" cap="flat">
              <a:solidFill>
                <a:schemeClr val="bg1">
                  <a:lumMod val="85000"/>
                </a:schemeClr>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2400" dirty="0"/>
            </a:p>
          </p:txBody>
        </p:sp>
        <p:sp>
          <p:nvSpPr>
            <p:cNvPr id="196" name="Freeform 167">
              <a:extLst>
                <a:ext uri="{FF2B5EF4-FFF2-40B4-BE49-F238E27FC236}">
                  <a16:creationId xmlns:a16="http://schemas.microsoft.com/office/drawing/2014/main" id="{EF353800-CBCF-4BB8-B3A5-F1B6E387EDBF}"/>
                </a:ext>
              </a:extLst>
            </p:cNvPr>
            <p:cNvSpPr>
              <a:spLocks/>
            </p:cNvSpPr>
            <p:nvPr/>
          </p:nvSpPr>
          <p:spPr bwMode="auto">
            <a:xfrm>
              <a:off x="4933951" y="3113088"/>
              <a:ext cx="220663" cy="223838"/>
            </a:xfrm>
            <a:custGeom>
              <a:avLst/>
              <a:gdLst>
                <a:gd name="T0" fmla="*/ 82 w 88"/>
                <a:gd name="T1" fmla="*/ 71 h 89"/>
                <a:gd name="T2" fmla="*/ 79 w 88"/>
                <a:gd name="T3" fmla="*/ 63 h 89"/>
                <a:gd name="T4" fmla="*/ 78 w 88"/>
                <a:gd name="T5" fmla="*/ 56 h 89"/>
                <a:gd name="T6" fmla="*/ 80 w 88"/>
                <a:gd name="T7" fmla="*/ 50 h 89"/>
                <a:gd name="T8" fmla="*/ 75 w 88"/>
                <a:gd name="T9" fmla="*/ 44 h 89"/>
                <a:gd name="T10" fmla="*/ 79 w 88"/>
                <a:gd name="T11" fmla="*/ 31 h 89"/>
                <a:gd name="T12" fmla="*/ 65 w 88"/>
                <a:gd name="T13" fmla="*/ 22 h 89"/>
                <a:gd name="T14" fmla="*/ 66 w 88"/>
                <a:gd name="T15" fmla="*/ 17 h 89"/>
                <a:gd name="T16" fmla="*/ 35 w 88"/>
                <a:gd name="T17" fmla="*/ 1 h 89"/>
                <a:gd name="T18" fmla="*/ 32 w 88"/>
                <a:gd name="T19" fmla="*/ 8 h 89"/>
                <a:gd name="T20" fmla="*/ 32 w 88"/>
                <a:gd name="T21" fmla="*/ 13 h 89"/>
                <a:gd name="T22" fmla="*/ 19 w 88"/>
                <a:gd name="T23" fmla="*/ 13 h 89"/>
                <a:gd name="T24" fmla="*/ 19 w 88"/>
                <a:gd name="T25" fmla="*/ 0 h 89"/>
                <a:gd name="T26" fmla="*/ 12 w 88"/>
                <a:gd name="T27" fmla="*/ 1 h 89"/>
                <a:gd name="T28" fmla="*/ 9 w 88"/>
                <a:gd name="T29" fmla="*/ 2 h 89"/>
                <a:gd name="T30" fmla="*/ 10 w 88"/>
                <a:gd name="T31" fmla="*/ 5 h 89"/>
                <a:gd name="T32" fmla="*/ 11 w 88"/>
                <a:gd name="T33" fmla="*/ 11 h 89"/>
                <a:gd name="T34" fmla="*/ 8 w 88"/>
                <a:gd name="T35" fmla="*/ 12 h 89"/>
                <a:gd name="T36" fmla="*/ 8 w 88"/>
                <a:gd name="T37" fmla="*/ 16 h 89"/>
                <a:gd name="T38" fmla="*/ 10 w 88"/>
                <a:gd name="T39" fmla="*/ 18 h 89"/>
                <a:gd name="T40" fmla="*/ 4 w 88"/>
                <a:gd name="T41" fmla="*/ 27 h 89"/>
                <a:gd name="T42" fmla="*/ 0 w 88"/>
                <a:gd name="T43" fmla="*/ 29 h 89"/>
                <a:gd name="T44" fmla="*/ 5 w 88"/>
                <a:gd name="T45" fmla="*/ 44 h 89"/>
                <a:gd name="T46" fmla="*/ 9 w 88"/>
                <a:gd name="T47" fmla="*/ 55 h 89"/>
                <a:gd name="T48" fmla="*/ 11 w 88"/>
                <a:gd name="T49" fmla="*/ 61 h 89"/>
                <a:gd name="T50" fmla="*/ 7 w 88"/>
                <a:gd name="T51" fmla="*/ 58 h 89"/>
                <a:gd name="T52" fmla="*/ 6 w 88"/>
                <a:gd name="T53" fmla="*/ 59 h 89"/>
                <a:gd name="T54" fmla="*/ 6 w 88"/>
                <a:gd name="T55" fmla="*/ 60 h 89"/>
                <a:gd name="T56" fmla="*/ 12 w 88"/>
                <a:gd name="T57" fmla="*/ 63 h 89"/>
                <a:gd name="T58" fmla="*/ 19 w 88"/>
                <a:gd name="T59" fmla="*/ 66 h 89"/>
                <a:gd name="T60" fmla="*/ 30 w 88"/>
                <a:gd name="T61" fmla="*/ 70 h 89"/>
                <a:gd name="T62" fmla="*/ 30 w 88"/>
                <a:gd name="T63" fmla="*/ 71 h 89"/>
                <a:gd name="T64" fmla="*/ 36 w 88"/>
                <a:gd name="T65" fmla="*/ 71 h 89"/>
                <a:gd name="T66" fmla="*/ 37 w 88"/>
                <a:gd name="T67" fmla="*/ 71 h 89"/>
                <a:gd name="T68" fmla="*/ 43 w 88"/>
                <a:gd name="T69" fmla="*/ 87 h 89"/>
                <a:gd name="T70" fmla="*/ 47 w 88"/>
                <a:gd name="T71" fmla="*/ 87 h 89"/>
                <a:gd name="T72" fmla="*/ 52 w 88"/>
                <a:gd name="T73" fmla="*/ 86 h 89"/>
                <a:gd name="T74" fmla="*/ 55 w 88"/>
                <a:gd name="T75" fmla="*/ 89 h 89"/>
                <a:gd name="T76" fmla="*/ 61 w 88"/>
                <a:gd name="T77" fmla="*/ 88 h 89"/>
                <a:gd name="T78" fmla="*/ 66 w 88"/>
                <a:gd name="T79" fmla="*/ 87 h 89"/>
                <a:gd name="T80" fmla="*/ 69 w 88"/>
                <a:gd name="T81" fmla="*/ 84 h 89"/>
                <a:gd name="T82" fmla="*/ 74 w 88"/>
                <a:gd name="T83" fmla="*/ 85 h 89"/>
                <a:gd name="T84" fmla="*/ 79 w 88"/>
                <a:gd name="T85" fmla="*/ 83 h 89"/>
                <a:gd name="T86" fmla="*/ 88 w 88"/>
                <a:gd name="T87" fmla="*/ 79 h 89"/>
                <a:gd name="T88" fmla="*/ 82 w 88"/>
                <a:gd name="T89" fmla="*/ 71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8" h="89">
                  <a:moveTo>
                    <a:pt x="82" y="71"/>
                  </a:moveTo>
                  <a:cubicBezTo>
                    <a:pt x="82" y="66"/>
                    <a:pt x="79" y="66"/>
                    <a:pt x="79" y="63"/>
                  </a:cubicBezTo>
                  <a:cubicBezTo>
                    <a:pt x="79" y="60"/>
                    <a:pt x="79" y="57"/>
                    <a:pt x="78" y="56"/>
                  </a:cubicBezTo>
                  <a:cubicBezTo>
                    <a:pt x="77" y="56"/>
                    <a:pt x="78" y="53"/>
                    <a:pt x="80" y="50"/>
                  </a:cubicBezTo>
                  <a:cubicBezTo>
                    <a:pt x="82" y="47"/>
                    <a:pt x="76" y="47"/>
                    <a:pt x="75" y="44"/>
                  </a:cubicBezTo>
                  <a:cubicBezTo>
                    <a:pt x="75" y="42"/>
                    <a:pt x="77" y="37"/>
                    <a:pt x="79" y="31"/>
                  </a:cubicBezTo>
                  <a:cubicBezTo>
                    <a:pt x="72" y="27"/>
                    <a:pt x="65" y="22"/>
                    <a:pt x="65" y="22"/>
                  </a:cubicBezTo>
                  <a:cubicBezTo>
                    <a:pt x="66" y="17"/>
                    <a:pt x="66" y="17"/>
                    <a:pt x="66" y="17"/>
                  </a:cubicBezTo>
                  <a:cubicBezTo>
                    <a:pt x="35" y="1"/>
                    <a:pt x="35" y="1"/>
                    <a:pt x="35" y="1"/>
                  </a:cubicBezTo>
                  <a:cubicBezTo>
                    <a:pt x="35" y="4"/>
                    <a:pt x="34" y="7"/>
                    <a:pt x="32" y="8"/>
                  </a:cubicBezTo>
                  <a:cubicBezTo>
                    <a:pt x="29" y="9"/>
                    <a:pt x="35" y="13"/>
                    <a:pt x="32" y="13"/>
                  </a:cubicBezTo>
                  <a:cubicBezTo>
                    <a:pt x="29" y="14"/>
                    <a:pt x="23" y="11"/>
                    <a:pt x="19" y="13"/>
                  </a:cubicBezTo>
                  <a:cubicBezTo>
                    <a:pt x="16" y="14"/>
                    <a:pt x="17" y="7"/>
                    <a:pt x="19" y="0"/>
                  </a:cubicBezTo>
                  <a:cubicBezTo>
                    <a:pt x="12" y="1"/>
                    <a:pt x="12" y="1"/>
                    <a:pt x="12" y="1"/>
                  </a:cubicBezTo>
                  <a:cubicBezTo>
                    <a:pt x="12" y="1"/>
                    <a:pt x="11" y="1"/>
                    <a:pt x="9" y="2"/>
                  </a:cubicBezTo>
                  <a:cubicBezTo>
                    <a:pt x="10" y="5"/>
                    <a:pt x="10" y="5"/>
                    <a:pt x="10" y="5"/>
                  </a:cubicBezTo>
                  <a:cubicBezTo>
                    <a:pt x="10" y="5"/>
                    <a:pt x="12" y="9"/>
                    <a:pt x="11" y="11"/>
                  </a:cubicBezTo>
                  <a:cubicBezTo>
                    <a:pt x="11" y="12"/>
                    <a:pt x="9" y="12"/>
                    <a:pt x="8" y="12"/>
                  </a:cubicBezTo>
                  <a:cubicBezTo>
                    <a:pt x="8" y="15"/>
                    <a:pt x="8" y="16"/>
                    <a:pt x="8" y="16"/>
                  </a:cubicBezTo>
                  <a:cubicBezTo>
                    <a:pt x="10" y="18"/>
                    <a:pt x="10" y="18"/>
                    <a:pt x="10" y="18"/>
                  </a:cubicBezTo>
                  <a:cubicBezTo>
                    <a:pt x="10" y="18"/>
                    <a:pt x="6" y="26"/>
                    <a:pt x="4" y="27"/>
                  </a:cubicBezTo>
                  <a:cubicBezTo>
                    <a:pt x="3" y="27"/>
                    <a:pt x="2" y="28"/>
                    <a:pt x="0" y="29"/>
                  </a:cubicBezTo>
                  <a:cubicBezTo>
                    <a:pt x="2" y="35"/>
                    <a:pt x="3" y="42"/>
                    <a:pt x="5" y="44"/>
                  </a:cubicBezTo>
                  <a:cubicBezTo>
                    <a:pt x="9" y="48"/>
                    <a:pt x="9" y="52"/>
                    <a:pt x="9" y="55"/>
                  </a:cubicBezTo>
                  <a:cubicBezTo>
                    <a:pt x="10" y="57"/>
                    <a:pt x="14" y="60"/>
                    <a:pt x="11" y="61"/>
                  </a:cubicBezTo>
                  <a:cubicBezTo>
                    <a:pt x="10" y="62"/>
                    <a:pt x="8" y="60"/>
                    <a:pt x="7" y="58"/>
                  </a:cubicBezTo>
                  <a:cubicBezTo>
                    <a:pt x="7" y="58"/>
                    <a:pt x="7" y="59"/>
                    <a:pt x="6" y="59"/>
                  </a:cubicBezTo>
                  <a:cubicBezTo>
                    <a:pt x="6" y="59"/>
                    <a:pt x="6" y="59"/>
                    <a:pt x="6" y="60"/>
                  </a:cubicBezTo>
                  <a:cubicBezTo>
                    <a:pt x="8" y="61"/>
                    <a:pt x="11" y="63"/>
                    <a:pt x="12" y="63"/>
                  </a:cubicBezTo>
                  <a:cubicBezTo>
                    <a:pt x="14" y="63"/>
                    <a:pt x="17" y="65"/>
                    <a:pt x="19" y="66"/>
                  </a:cubicBezTo>
                  <a:cubicBezTo>
                    <a:pt x="21" y="66"/>
                    <a:pt x="29" y="69"/>
                    <a:pt x="30" y="70"/>
                  </a:cubicBezTo>
                  <a:cubicBezTo>
                    <a:pt x="30" y="71"/>
                    <a:pt x="30" y="71"/>
                    <a:pt x="30" y="71"/>
                  </a:cubicBezTo>
                  <a:cubicBezTo>
                    <a:pt x="32" y="71"/>
                    <a:pt x="34" y="71"/>
                    <a:pt x="36" y="71"/>
                  </a:cubicBezTo>
                  <a:cubicBezTo>
                    <a:pt x="36" y="71"/>
                    <a:pt x="36" y="71"/>
                    <a:pt x="37" y="71"/>
                  </a:cubicBezTo>
                  <a:cubicBezTo>
                    <a:pt x="39" y="71"/>
                    <a:pt x="43" y="81"/>
                    <a:pt x="43" y="87"/>
                  </a:cubicBezTo>
                  <a:cubicBezTo>
                    <a:pt x="44" y="87"/>
                    <a:pt x="46" y="87"/>
                    <a:pt x="47" y="87"/>
                  </a:cubicBezTo>
                  <a:cubicBezTo>
                    <a:pt x="48" y="87"/>
                    <a:pt x="50" y="86"/>
                    <a:pt x="52" y="86"/>
                  </a:cubicBezTo>
                  <a:cubicBezTo>
                    <a:pt x="54" y="87"/>
                    <a:pt x="53" y="89"/>
                    <a:pt x="55" y="89"/>
                  </a:cubicBezTo>
                  <a:cubicBezTo>
                    <a:pt x="56" y="89"/>
                    <a:pt x="60" y="88"/>
                    <a:pt x="61" y="88"/>
                  </a:cubicBezTo>
                  <a:cubicBezTo>
                    <a:pt x="63" y="88"/>
                    <a:pt x="66" y="89"/>
                    <a:pt x="66" y="87"/>
                  </a:cubicBezTo>
                  <a:cubicBezTo>
                    <a:pt x="66" y="86"/>
                    <a:pt x="67" y="84"/>
                    <a:pt x="69" y="84"/>
                  </a:cubicBezTo>
                  <a:cubicBezTo>
                    <a:pt x="70" y="85"/>
                    <a:pt x="72" y="86"/>
                    <a:pt x="74" y="85"/>
                  </a:cubicBezTo>
                  <a:cubicBezTo>
                    <a:pt x="75" y="83"/>
                    <a:pt x="79" y="85"/>
                    <a:pt x="79" y="83"/>
                  </a:cubicBezTo>
                  <a:cubicBezTo>
                    <a:pt x="80" y="82"/>
                    <a:pt x="84" y="80"/>
                    <a:pt x="88" y="79"/>
                  </a:cubicBezTo>
                  <a:cubicBezTo>
                    <a:pt x="88" y="74"/>
                    <a:pt x="82" y="76"/>
                    <a:pt x="82" y="71"/>
                  </a:cubicBezTo>
                  <a:close/>
                </a:path>
              </a:pathLst>
            </a:custGeom>
            <a:grpFill/>
            <a:ln w="9525" cap="flat">
              <a:solidFill>
                <a:schemeClr val="bg1">
                  <a:lumMod val="85000"/>
                </a:schemeClr>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2400" dirty="0"/>
            </a:p>
          </p:txBody>
        </p:sp>
        <p:sp>
          <p:nvSpPr>
            <p:cNvPr id="197" name="Freeform 168">
              <a:extLst>
                <a:ext uri="{FF2B5EF4-FFF2-40B4-BE49-F238E27FC236}">
                  <a16:creationId xmlns:a16="http://schemas.microsoft.com/office/drawing/2014/main" id="{63BEE5A1-F91B-4987-9E17-A04899AFB391}"/>
                </a:ext>
              </a:extLst>
            </p:cNvPr>
            <p:cNvSpPr>
              <a:spLocks/>
            </p:cNvSpPr>
            <p:nvPr/>
          </p:nvSpPr>
          <p:spPr bwMode="auto">
            <a:xfrm>
              <a:off x="4999038" y="3290888"/>
              <a:ext cx="68263" cy="157163"/>
            </a:xfrm>
            <a:custGeom>
              <a:avLst/>
              <a:gdLst>
                <a:gd name="T0" fmla="*/ 24 w 27"/>
                <a:gd name="T1" fmla="*/ 40 h 62"/>
                <a:gd name="T2" fmla="*/ 20 w 27"/>
                <a:gd name="T3" fmla="*/ 36 h 62"/>
                <a:gd name="T4" fmla="*/ 19 w 27"/>
                <a:gd name="T5" fmla="*/ 37 h 62"/>
                <a:gd name="T6" fmla="*/ 11 w 27"/>
                <a:gd name="T7" fmla="*/ 25 h 62"/>
                <a:gd name="T8" fmla="*/ 11 w 27"/>
                <a:gd name="T9" fmla="*/ 11 h 62"/>
                <a:gd name="T10" fmla="*/ 10 w 27"/>
                <a:gd name="T11" fmla="*/ 0 h 62"/>
                <a:gd name="T12" fmla="*/ 4 w 27"/>
                <a:gd name="T13" fmla="*/ 0 h 62"/>
                <a:gd name="T14" fmla="*/ 7 w 27"/>
                <a:gd name="T15" fmla="*/ 8 h 62"/>
                <a:gd name="T16" fmla="*/ 4 w 27"/>
                <a:gd name="T17" fmla="*/ 10 h 62"/>
                <a:gd name="T18" fmla="*/ 5 w 27"/>
                <a:gd name="T19" fmla="*/ 23 h 62"/>
                <a:gd name="T20" fmla="*/ 2 w 27"/>
                <a:gd name="T21" fmla="*/ 25 h 62"/>
                <a:gd name="T22" fmla="*/ 0 w 27"/>
                <a:gd name="T23" fmla="*/ 33 h 62"/>
                <a:gd name="T24" fmla="*/ 2 w 27"/>
                <a:gd name="T25" fmla="*/ 36 h 62"/>
                <a:gd name="T26" fmla="*/ 2 w 27"/>
                <a:gd name="T27" fmla="*/ 36 h 62"/>
                <a:gd name="T28" fmla="*/ 7 w 27"/>
                <a:gd name="T29" fmla="*/ 40 h 62"/>
                <a:gd name="T30" fmla="*/ 14 w 27"/>
                <a:gd name="T31" fmla="*/ 41 h 62"/>
                <a:gd name="T32" fmla="*/ 12 w 27"/>
                <a:gd name="T33" fmla="*/ 51 h 62"/>
                <a:gd name="T34" fmla="*/ 19 w 27"/>
                <a:gd name="T35" fmla="*/ 61 h 62"/>
                <a:gd name="T36" fmla="*/ 20 w 27"/>
                <a:gd name="T37" fmla="*/ 54 h 62"/>
                <a:gd name="T38" fmla="*/ 25 w 27"/>
                <a:gd name="T39" fmla="*/ 49 h 62"/>
                <a:gd name="T40" fmla="*/ 24 w 27"/>
                <a:gd name="T41" fmla="*/ 4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 h="62">
                  <a:moveTo>
                    <a:pt x="24" y="40"/>
                  </a:moveTo>
                  <a:cubicBezTo>
                    <a:pt x="23" y="39"/>
                    <a:pt x="21" y="37"/>
                    <a:pt x="20" y="36"/>
                  </a:cubicBezTo>
                  <a:cubicBezTo>
                    <a:pt x="20" y="36"/>
                    <a:pt x="20" y="37"/>
                    <a:pt x="19" y="37"/>
                  </a:cubicBezTo>
                  <a:cubicBezTo>
                    <a:pt x="17" y="40"/>
                    <a:pt x="11" y="31"/>
                    <a:pt x="11" y="25"/>
                  </a:cubicBezTo>
                  <a:cubicBezTo>
                    <a:pt x="10" y="19"/>
                    <a:pt x="14" y="16"/>
                    <a:pt x="11" y="11"/>
                  </a:cubicBezTo>
                  <a:cubicBezTo>
                    <a:pt x="9" y="6"/>
                    <a:pt x="8" y="1"/>
                    <a:pt x="10" y="0"/>
                  </a:cubicBezTo>
                  <a:cubicBezTo>
                    <a:pt x="8" y="0"/>
                    <a:pt x="6" y="0"/>
                    <a:pt x="4" y="0"/>
                  </a:cubicBezTo>
                  <a:cubicBezTo>
                    <a:pt x="5" y="2"/>
                    <a:pt x="7" y="7"/>
                    <a:pt x="7" y="8"/>
                  </a:cubicBezTo>
                  <a:cubicBezTo>
                    <a:pt x="7" y="10"/>
                    <a:pt x="5" y="8"/>
                    <a:pt x="4" y="10"/>
                  </a:cubicBezTo>
                  <a:cubicBezTo>
                    <a:pt x="4" y="12"/>
                    <a:pt x="3" y="21"/>
                    <a:pt x="5" y="23"/>
                  </a:cubicBezTo>
                  <a:cubicBezTo>
                    <a:pt x="7" y="24"/>
                    <a:pt x="2" y="23"/>
                    <a:pt x="2" y="25"/>
                  </a:cubicBezTo>
                  <a:cubicBezTo>
                    <a:pt x="2" y="26"/>
                    <a:pt x="1" y="32"/>
                    <a:pt x="0" y="33"/>
                  </a:cubicBezTo>
                  <a:cubicBezTo>
                    <a:pt x="0" y="33"/>
                    <a:pt x="1" y="34"/>
                    <a:pt x="2" y="36"/>
                  </a:cubicBezTo>
                  <a:cubicBezTo>
                    <a:pt x="2" y="36"/>
                    <a:pt x="2" y="36"/>
                    <a:pt x="2" y="36"/>
                  </a:cubicBezTo>
                  <a:cubicBezTo>
                    <a:pt x="3" y="36"/>
                    <a:pt x="6" y="40"/>
                    <a:pt x="7" y="40"/>
                  </a:cubicBezTo>
                  <a:cubicBezTo>
                    <a:pt x="9" y="40"/>
                    <a:pt x="13" y="38"/>
                    <a:pt x="14" y="41"/>
                  </a:cubicBezTo>
                  <a:cubicBezTo>
                    <a:pt x="14" y="44"/>
                    <a:pt x="12" y="50"/>
                    <a:pt x="12" y="51"/>
                  </a:cubicBezTo>
                  <a:cubicBezTo>
                    <a:pt x="13" y="53"/>
                    <a:pt x="19" y="62"/>
                    <a:pt x="19" y="61"/>
                  </a:cubicBezTo>
                  <a:cubicBezTo>
                    <a:pt x="20" y="60"/>
                    <a:pt x="18" y="56"/>
                    <a:pt x="20" y="54"/>
                  </a:cubicBezTo>
                  <a:cubicBezTo>
                    <a:pt x="22" y="52"/>
                    <a:pt x="25" y="54"/>
                    <a:pt x="25" y="49"/>
                  </a:cubicBezTo>
                  <a:cubicBezTo>
                    <a:pt x="24" y="43"/>
                    <a:pt x="27" y="43"/>
                    <a:pt x="24" y="40"/>
                  </a:cubicBezTo>
                  <a:close/>
                </a:path>
              </a:pathLst>
            </a:custGeom>
            <a:grpFill/>
            <a:ln w="9525" cap="flat">
              <a:solidFill>
                <a:schemeClr val="bg1">
                  <a:lumMod val="85000"/>
                </a:schemeClr>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2400" dirty="0"/>
            </a:p>
          </p:txBody>
        </p:sp>
        <p:sp>
          <p:nvSpPr>
            <p:cNvPr id="198" name="Freeform 169">
              <a:extLst>
                <a:ext uri="{FF2B5EF4-FFF2-40B4-BE49-F238E27FC236}">
                  <a16:creationId xmlns:a16="http://schemas.microsoft.com/office/drawing/2014/main" id="{CE084128-EC03-4B54-B068-C06E05D3C287}"/>
                </a:ext>
              </a:extLst>
            </p:cNvPr>
            <p:cNvSpPr>
              <a:spLocks/>
            </p:cNvSpPr>
            <p:nvPr/>
          </p:nvSpPr>
          <p:spPr bwMode="auto">
            <a:xfrm>
              <a:off x="7654926" y="3517900"/>
              <a:ext cx="65088" cy="52388"/>
            </a:xfrm>
            <a:custGeom>
              <a:avLst/>
              <a:gdLst>
                <a:gd name="T0" fmla="*/ 0 w 26"/>
                <a:gd name="T1" fmla="*/ 3 h 21"/>
                <a:gd name="T2" fmla="*/ 23 w 26"/>
                <a:gd name="T3" fmla="*/ 19 h 21"/>
                <a:gd name="T4" fmla="*/ 0 w 26"/>
                <a:gd name="T5" fmla="*/ 3 h 21"/>
              </a:gdLst>
              <a:ahLst/>
              <a:cxnLst>
                <a:cxn ang="0">
                  <a:pos x="T0" y="T1"/>
                </a:cxn>
                <a:cxn ang="0">
                  <a:pos x="T2" y="T3"/>
                </a:cxn>
                <a:cxn ang="0">
                  <a:pos x="T4" y="T5"/>
                </a:cxn>
              </a:cxnLst>
              <a:rect l="0" t="0" r="r" b="b"/>
              <a:pathLst>
                <a:path w="26" h="21">
                  <a:moveTo>
                    <a:pt x="0" y="3"/>
                  </a:moveTo>
                  <a:cubicBezTo>
                    <a:pt x="0" y="0"/>
                    <a:pt x="26" y="17"/>
                    <a:pt x="23" y="19"/>
                  </a:cubicBezTo>
                  <a:cubicBezTo>
                    <a:pt x="20" y="21"/>
                    <a:pt x="0" y="6"/>
                    <a:pt x="0" y="3"/>
                  </a:cubicBezTo>
                  <a:close/>
                </a:path>
              </a:pathLst>
            </a:custGeom>
            <a:grpFill/>
            <a:ln w="9525" cap="flat">
              <a:solidFill>
                <a:schemeClr val="bg1">
                  <a:lumMod val="85000"/>
                </a:schemeClr>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2400" dirty="0"/>
            </a:p>
          </p:txBody>
        </p:sp>
        <p:sp>
          <p:nvSpPr>
            <p:cNvPr id="199" name="Freeform 170">
              <a:extLst>
                <a:ext uri="{FF2B5EF4-FFF2-40B4-BE49-F238E27FC236}">
                  <a16:creationId xmlns:a16="http://schemas.microsoft.com/office/drawing/2014/main" id="{1326170E-E682-4E0F-BA74-AB01C7CEB259}"/>
                </a:ext>
              </a:extLst>
            </p:cNvPr>
            <p:cNvSpPr>
              <a:spLocks/>
            </p:cNvSpPr>
            <p:nvPr/>
          </p:nvSpPr>
          <p:spPr bwMode="auto">
            <a:xfrm>
              <a:off x="5718176" y="2211388"/>
              <a:ext cx="153988" cy="106363"/>
            </a:xfrm>
            <a:custGeom>
              <a:avLst/>
              <a:gdLst>
                <a:gd name="T0" fmla="*/ 50 w 61"/>
                <a:gd name="T1" fmla="*/ 34 h 42"/>
                <a:gd name="T2" fmla="*/ 53 w 61"/>
                <a:gd name="T3" fmla="*/ 36 h 42"/>
                <a:gd name="T4" fmla="*/ 59 w 61"/>
                <a:gd name="T5" fmla="*/ 38 h 42"/>
                <a:gd name="T6" fmla="*/ 61 w 61"/>
                <a:gd name="T7" fmla="*/ 37 h 42"/>
                <a:gd name="T8" fmla="*/ 60 w 61"/>
                <a:gd name="T9" fmla="*/ 26 h 42"/>
                <a:gd name="T10" fmla="*/ 52 w 61"/>
                <a:gd name="T11" fmla="*/ 21 h 42"/>
                <a:gd name="T12" fmla="*/ 51 w 61"/>
                <a:gd name="T13" fmla="*/ 14 h 42"/>
                <a:gd name="T14" fmla="*/ 40 w 61"/>
                <a:gd name="T15" fmla="*/ 15 h 42"/>
                <a:gd name="T16" fmla="*/ 33 w 61"/>
                <a:gd name="T17" fmla="*/ 14 h 42"/>
                <a:gd name="T18" fmla="*/ 26 w 61"/>
                <a:gd name="T19" fmla="*/ 13 h 42"/>
                <a:gd name="T20" fmla="*/ 15 w 61"/>
                <a:gd name="T21" fmla="*/ 13 h 42"/>
                <a:gd name="T22" fmla="*/ 20 w 61"/>
                <a:gd name="T23" fmla="*/ 8 h 42"/>
                <a:gd name="T24" fmla="*/ 23 w 61"/>
                <a:gd name="T25" fmla="*/ 8 h 42"/>
                <a:gd name="T26" fmla="*/ 26 w 61"/>
                <a:gd name="T27" fmla="*/ 1 h 42"/>
                <a:gd name="T28" fmla="*/ 20 w 61"/>
                <a:gd name="T29" fmla="*/ 2 h 42"/>
                <a:gd name="T30" fmla="*/ 14 w 61"/>
                <a:gd name="T31" fmla="*/ 4 h 42"/>
                <a:gd name="T32" fmla="*/ 10 w 61"/>
                <a:gd name="T33" fmla="*/ 8 h 42"/>
                <a:gd name="T34" fmla="*/ 8 w 61"/>
                <a:gd name="T35" fmla="*/ 13 h 42"/>
                <a:gd name="T36" fmla="*/ 0 w 61"/>
                <a:gd name="T37" fmla="*/ 15 h 42"/>
                <a:gd name="T38" fmla="*/ 5 w 61"/>
                <a:gd name="T39" fmla="*/ 22 h 42"/>
                <a:gd name="T40" fmla="*/ 6 w 61"/>
                <a:gd name="T41" fmla="*/ 29 h 42"/>
                <a:gd name="T42" fmla="*/ 3 w 61"/>
                <a:gd name="T43" fmla="*/ 37 h 42"/>
                <a:gd name="T44" fmla="*/ 6 w 61"/>
                <a:gd name="T45" fmla="*/ 38 h 42"/>
                <a:gd name="T46" fmla="*/ 15 w 61"/>
                <a:gd name="T47" fmla="*/ 35 h 42"/>
                <a:gd name="T48" fmla="*/ 22 w 61"/>
                <a:gd name="T49" fmla="*/ 32 h 42"/>
                <a:gd name="T50" fmla="*/ 30 w 61"/>
                <a:gd name="T51" fmla="*/ 25 h 42"/>
                <a:gd name="T52" fmla="*/ 33 w 61"/>
                <a:gd name="T53" fmla="*/ 31 h 42"/>
                <a:gd name="T54" fmla="*/ 33 w 61"/>
                <a:gd name="T55" fmla="*/ 41 h 42"/>
                <a:gd name="T56" fmla="*/ 37 w 61"/>
                <a:gd name="T57" fmla="*/ 41 h 42"/>
                <a:gd name="T58" fmla="*/ 41 w 61"/>
                <a:gd name="T59" fmla="*/ 40 h 42"/>
                <a:gd name="T60" fmla="*/ 50 w 61"/>
                <a:gd name="T61" fmla="*/ 34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61" h="42">
                  <a:moveTo>
                    <a:pt x="50" y="34"/>
                  </a:moveTo>
                  <a:cubicBezTo>
                    <a:pt x="52" y="35"/>
                    <a:pt x="51" y="36"/>
                    <a:pt x="53" y="36"/>
                  </a:cubicBezTo>
                  <a:cubicBezTo>
                    <a:pt x="54" y="36"/>
                    <a:pt x="57" y="36"/>
                    <a:pt x="59" y="38"/>
                  </a:cubicBezTo>
                  <a:cubicBezTo>
                    <a:pt x="60" y="37"/>
                    <a:pt x="61" y="37"/>
                    <a:pt x="61" y="37"/>
                  </a:cubicBezTo>
                  <a:cubicBezTo>
                    <a:pt x="61" y="37"/>
                    <a:pt x="60" y="29"/>
                    <a:pt x="60" y="26"/>
                  </a:cubicBezTo>
                  <a:cubicBezTo>
                    <a:pt x="59" y="24"/>
                    <a:pt x="52" y="21"/>
                    <a:pt x="52" y="21"/>
                  </a:cubicBezTo>
                  <a:cubicBezTo>
                    <a:pt x="51" y="14"/>
                    <a:pt x="51" y="14"/>
                    <a:pt x="51" y="14"/>
                  </a:cubicBezTo>
                  <a:cubicBezTo>
                    <a:pt x="51" y="14"/>
                    <a:pt x="42" y="16"/>
                    <a:pt x="40" y="15"/>
                  </a:cubicBezTo>
                  <a:cubicBezTo>
                    <a:pt x="38" y="14"/>
                    <a:pt x="35" y="16"/>
                    <a:pt x="33" y="14"/>
                  </a:cubicBezTo>
                  <a:cubicBezTo>
                    <a:pt x="32" y="12"/>
                    <a:pt x="29" y="15"/>
                    <a:pt x="26" y="13"/>
                  </a:cubicBezTo>
                  <a:cubicBezTo>
                    <a:pt x="23" y="12"/>
                    <a:pt x="15" y="14"/>
                    <a:pt x="15" y="13"/>
                  </a:cubicBezTo>
                  <a:cubicBezTo>
                    <a:pt x="14" y="11"/>
                    <a:pt x="18" y="7"/>
                    <a:pt x="20" y="8"/>
                  </a:cubicBezTo>
                  <a:cubicBezTo>
                    <a:pt x="21" y="8"/>
                    <a:pt x="22" y="8"/>
                    <a:pt x="23" y="8"/>
                  </a:cubicBezTo>
                  <a:cubicBezTo>
                    <a:pt x="24" y="6"/>
                    <a:pt x="26" y="2"/>
                    <a:pt x="26" y="1"/>
                  </a:cubicBezTo>
                  <a:cubicBezTo>
                    <a:pt x="25" y="0"/>
                    <a:pt x="22" y="1"/>
                    <a:pt x="20" y="2"/>
                  </a:cubicBezTo>
                  <a:cubicBezTo>
                    <a:pt x="18" y="4"/>
                    <a:pt x="15" y="2"/>
                    <a:pt x="14" y="4"/>
                  </a:cubicBezTo>
                  <a:cubicBezTo>
                    <a:pt x="13" y="6"/>
                    <a:pt x="12" y="8"/>
                    <a:pt x="10" y="8"/>
                  </a:cubicBezTo>
                  <a:cubicBezTo>
                    <a:pt x="8" y="8"/>
                    <a:pt x="10" y="12"/>
                    <a:pt x="8" y="13"/>
                  </a:cubicBezTo>
                  <a:cubicBezTo>
                    <a:pt x="5" y="14"/>
                    <a:pt x="1" y="13"/>
                    <a:pt x="0" y="15"/>
                  </a:cubicBezTo>
                  <a:cubicBezTo>
                    <a:pt x="0" y="18"/>
                    <a:pt x="5" y="19"/>
                    <a:pt x="5" y="22"/>
                  </a:cubicBezTo>
                  <a:cubicBezTo>
                    <a:pt x="5" y="24"/>
                    <a:pt x="8" y="27"/>
                    <a:pt x="6" y="29"/>
                  </a:cubicBezTo>
                  <a:cubicBezTo>
                    <a:pt x="4" y="30"/>
                    <a:pt x="3" y="33"/>
                    <a:pt x="3" y="37"/>
                  </a:cubicBezTo>
                  <a:cubicBezTo>
                    <a:pt x="4" y="38"/>
                    <a:pt x="6" y="39"/>
                    <a:pt x="6" y="38"/>
                  </a:cubicBezTo>
                  <a:cubicBezTo>
                    <a:pt x="8" y="35"/>
                    <a:pt x="15" y="38"/>
                    <a:pt x="15" y="35"/>
                  </a:cubicBezTo>
                  <a:cubicBezTo>
                    <a:pt x="15" y="33"/>
                    <a:pt x="22" y="34"/>
                    <a:pt x="22" y="32"/>
                  </a:cubicBezTo>
                  <a:cubicBezTo>
                    <a:pt x="22" y="29"/>
                    <a:pt x="27" y="24"/>
                    <a:pt x="30" y="25"/>
                  </a:cubicBezTo>
                  <a:cubicBezTo>
                    <a:pt x="32" y="25"/>
                    <a:pt x="29" y="30"/>
                    <a:pt x="33" y="31"/>
                  </a:cubicBezTo>
                  <a:cubicBezTo>
                    <a:pt x="36" y="33"/>
                    <a:pt x="31" y="39"/>
                    <a:pt x="33" y="41"/>
                  </a:cubicBezTo>
                  <a:cubicBezTo>
                    <a:pt x="34" y="42"/>
                    <a:pt x="35" y="41"/>
                    <a:pt x="37" y="41"/>
                  </a:cubicBezTo>
                  <a:cubicBezTo>
                    <a:pt x="38" y="41"/>
                    <a:pt x="40" y="40"/>
                    <a:pt x="41" y="40"/>
                  </a:cubicBezTo>
                  <a:cubicBezTo>
                    <a:pt x="44" y="37"/>
                    <a:pt x="49" y="33"/>
                    <a:pt x="50" y="34"/>
                  </a:cubicBezTo>
                  <a:close/>
                </a:path>
              </a:pathLst>
            </a:custGeom>
            <a:grpFill/>
            <a:ln w="9525" cap="flat">
              <a:solidFill>
                <a:schemeClr val="bg1">
                  <a:lumMod val="85000"/>
                </a:schemeClr>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2400" dirty="0"/>
            </a:p>
          </p:txBody>
        </p:sp>
        <p:sp>
          <p:nvSpPr>
            <p:cNvPr id="200" name="Freeform 171">
              <a:extLst>
                <a:ext uri="{FF2B5EF4-FFF2-40B4-BE49-F238E27FC236}">
                  <a16:creationId xmlns:a16="http://schemas.microsoft.com/office/drawing/2014/main" id="{8BE0E85D-1A8D-4BB1-8DA7-66521935B196}"/>
                </a:ext>
              </a:extLst>
            </p:cNvPr>
            <p:cNvSpPr>
              <a:spLocks/>
            </p:cNvSpPr>
            <p:nvPr/>
          </p:nvSpPr>
          <p:spPr bwMode="auto">
            <a:xfrm>
              <a:off x="2754313" y="2566988"/>
              <a:ext cx="17463" cy="38100"/>
            </a:xfrm>
            <a:custGeom>
              <a:avLst/>
              <a:gdLst>
                <a:gd name="T0" fmla="*/ 6 w 7"/>
                <a:gd name="T1" fmla="*/ 14 h 15"/>
                <a:gd name="T2" fmla="*/ 3 w 7"/>
                <a:gd name="T3" fmla="*/ 11 h 15"/>
                <a:gd name="T4" fmla="*/ 0 w 7"/>
                <a:gd name="T5" fmla="*/ 5 h 15"/>
                <a:gd name="T6" fmla="*/ 3 w 7"/>
                <a:gd name="T7" fmla="*/ 3 h 15"/>
                <a:gd name="T8" fmla="*/ 4 w 7"/>
                <a:gd name="T9" fmla="*/ 9 h 15"/>
                <a:gd name="T10" fmla="*/ 6 w 7"/>
                <a:gd name="T11" fmla="*/ 14 h 15"/>
              </a:gdLst>
              <a:ahLst/>
              <a:cxnLst>
                <a:cxn ang="0">
                  <a:pos x="T0" y="T1"/>
                </a:cxn>
                <a:cxn ang="0">
                  <a:pos x="T2" y="T3"/>
                </a:cxn>
                <a:cxn ang="0">
                  <a:pos x="T4" y="T5"/>
                </a:cxn>
                <a:cxn ang="0">
                  <a:pos x="T6" y="T7"/>
                </a:cxn>
                <a:cxn ang="0">
                  <a:pos x="T8" y="T9"/>
                </a:cxn>
                <a:cxn ang="0">
                  <a:pos x="T10" y="T11"/>
                </a:cxn>
              </a:cxnLst>
              <a:rect l="0" t="0" r="r" b="b"/>
              <a:pathLst>
                <a:path w="7" h="15">
                  <a:moveTo>
                    <a:pt x="6" y="14"/>
                  </a:moveTo>
                  <a:cubicBezTo>
                    <a:pt x="6" y="15"/>
                    <a:pt x="3" y="12"/>
                    <a:pt x="3" y="11"/>
                  </a:cubicBezTo>
                  <a:cubicBezTo>
                    <a:pt x="3" y="9"/>
                    <a:pt x="0" y="8"/>
                    <a:pt x="0" y="5"/>
                  </a:cubicBezTo>
                  <a:cubicBezTo>
                    <a:pt x="0" y="2"/>
                    <a:pt x="1" y="0"/>
                    <a:pt x="3" y="3"/>
                  </a:cubicBezTo>
                  <a:cubicBezTo>
                    <a:pt x="5" y="6"/>
                    <a:pt x="4" y="8"/>
                    <a:pt x="4" y="9"/>
                  </a:cubicBezTo>
                  <a:cubicBezTo>
                    <a:pt x="4" y="10"/>
                    <a:pt x="7" y="12"/>
                    <a:pt x="6" y="14"/>
                  </a:cubicBezTo>
                  <a:close/>
                </a:path>
              </a:pathLst>
            </a:custGeom>
            <a:grpFill/>
            <a:ln w="9525" cap="flat">
              <a:solidFill>
                <a:schemeClr val="bg1">
                  <a:lumMod val="85000"/>
                </a:schemeClr>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2400" dirty="0"/>
            </a:p>
          </p:txBody>
        </p:sp>
        <p:sp>
          <p:nvSpPr>
            <p:cNvPr id="201" name="Freeform 172">
              <a:extLst>
                <a:ext uri="{FF2B5EF4-FFF2-40B4-BE49-F238E27FC236}">
                  <a16:creationId xmlns:a16="http://schemas.microsoft.com/office/drawing/2014/main" id="{838B0F15-DC95-4336-9DAF-567B046A0942}"/>
                </a:ext>
              </a:extLst>
            </p:cNvPr>
            <p:cNvSpPr>
              <a:spLocks/>
            </p:cNvSpPr>
            <p:nvPr/>
          </p:nvSpPr>
          <p:spPr bwMode="auto">
            <a:xfrm>
              <a:off x="3089276" y="2873375"/>
              <a:ext cx="22225" cy="20638"/>
            </a:xfrm>
            <a:custGeom>
              <a:avLst/>
              <a:gdLst>
                <a:gd name="T0" fmla="*/ 2 w 9"/>
                <a:gd name="T1" fmla="*/ 7 h 8"/>
                <a:gd name="T2" fmla="*/ 1 w 9"/>
                <a:gd name="T3" fmla="*/ 3 h 8"/>
                <a:gd name="T4" fmla="*/ 7 w 9"/>
                <a:gd name="T5" fmla="*/ 1 h 8"/>
                <a:gd name="T6" fmla="*/ 8 w 9"/>
                <a:gd name="T7" fmla="*/ 6 h 8"/>
                <a:gd name="T8" fmla="*/ 2 w 9"/>
                <a:gd name="T9" fmla="*/ 7 h 8"/>
              </a:gdLst>
              <a:ahLst/>
              <a:cxnLst>
                <a:cxn ang="0">
                  <a:pos x="T0" y="T1"/>
                </a:cxn>
                <a:cxn ang="0">
                  <a:pos x="T2" y="T3"/>
                </a:cxn>
                <a:cxn ang="0">
                  <a:pos x="T4" y="T5"/>
                </a:cxn>
                <a:cxn ang="0">
                  <a:pos x="T6" y="T7"/>
                </a:cxn>
                <a:cxn ang="0">
                  <a:pos x="T8" y="T9"/>
                </a:cxn>
              </a:cxnLst>
              <a:rect l="0" t="0" r="r" b="b"/>
              <a:pathLst>
                <a:path w="9" h="8">
                  <a:moveTo>
                    <a:pt x="2" y="7"/>
                  </a:moveTo>
                  <a:cubicBezTo>
                    <a:pt x="0" y="6"/>
                    <a:pt x="3" y="4"/>
                    <a:pt x="1" y="3"/>
                  </a:cubicBezTo>
                  <a:cubicBezTo>
                    <a:pt x="0" y="2"/>
                    <a:pt x="5" y="0"/>
                    <a:pt x="7" y="1"/>
                  </a:cubicBezTo>
                  <a:cubicBezTo>
                    <a:pt x="9" y="3"/>
                    <a:pt x="9" y="5"/>
                    <a:pt x="8" y="6"/>
                  </a:cubicBezTo>
                  <a:cubicBezTo>
                    <a:pt x="6" y="7"/>
                    <a:pt x="2" y="8"/>
                    <a:pt x="2" y="7"/>
                  </a:cubicBezTo>
                  <a:close/>
                </a:path>
              </a:pathLst>
            </a:custGeom>
            <a:grpFill/>
            <a:ln w="9525" cap="flat">
              <a:solidFill>
                <a:schemeClr val="bg1">
                  <a:lumMod val="85000"/>
                </a:schemeClr>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2400" dirty="0"/>
            </a:p>
          </p:txBody>
        </p:sp>
        <p:sp>
          <p:nvSpPr>
            <p:cNvPr id="202" name="Freeform 173">
              <a:extLst>
                <a:ext uri="{FF2B5EF4-FFF2-40B4-BE49-F238E27FC236}">
                  <a16:creationId xmlns:a16="http://schemas.microsoft.com/office/drawing/2014/main" id="{C38F6423-56E2-455D-A543-32B2D00DD263}"/>
                </a:ext>
              </a:extLst>
            </p:cNvPr>
            <p:cNvSpPr>
              <a:spLocks/>
            </p:cNvSpPr>
            <p:nvPr/>
          </p:nvSpPr>
          <p:spPr bwMode="auto">
            <a:xfrm>
              <a:off x="5221288" y="2201863"/>
              <a:ext cx="66675" cy="57150"/>
            </a:xfrm>
            <a:custGeom>
              <a:avLst/>
              <a:gdLst>
                <a:gd name="T0" fmla="*/ 25 w 27"/>
                <a:gd name="T1" fmla="*/ 18 h 23"/>
                <a:gd name="T2" fmla="*/ 20 w 27"/>
                <a:gd name="T3" fmla="*/ 12 h 23"/>
                <a:gd name="T4" fmla="*/ 17 w 27"/>
                <a:gd name="T5" fmla="*/ 5 h 23"/>
                <a:gd name="T6" fmla="*/ 15 w 27"/>
                <a:gd name="T7" fmla="*/ 1 h 23"/>
                <a:gd name="T8" fmla="*/ 8 w 27"/>
                <a:gd name="T9" fmla="*/ 0 h 23"/>
                <a:gd name="T10" fmla="*/ 0 w 27"/>
                <a:gd name="T11" fmla="*/ 2 h 23"/>
                <a:gd name="T12" fmla="*/ 1 w 27"/>
                <a:gd name="T13" fmla="*/ 8 h 23"/>
                <a:gd name="T14" fmla="*/ 8 w 27"/>
                <a:gd name="T15" fmla="*/ 11 h 23"/>
                <a:gd name="T16" fmla="*/ 9 w 27"/>
                <a:gd name="T17" fmla="*/ 14 h 23"/>
                <a:gd name="T18" fmla="*/ 10 w 27"/>
                <a:gd name="T19" fmla="*/ 14 h 23"/>
                <a:gd name="T20" fmla="*/ 12 w 27"/>
                <a:gd name="T21" fmla="*/ 15 h 23"/>
                <a:gd name="T22" fmla="*/ 16 w 27"/>
                <a:gd name="T23" fmla="*/ 17 h 23"/>
                <a:gd name="T24" fmla="*/ 20 w 27"/>
                <a:gd name="T25" fmla="*/ 19 h 23"/>
                <a:gd name="T26" fmla="*/ 21 w 27"/>
                <a:gd name="T27" fmla="*/ 23 h 23"/>
                <a:gd name="T28" fmla="*/ 27 w 27"/>
                <a:gd name="T29" fmla="*/ 22 h 23"/>
                <a:gd name="T30" fmla="*/ 25 w 27"/>
                <a:gd name="T31" fmla="*/ 1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7" h="23">
                  <a:moveTo>
                    <a:pt x="25" y="18"/>
                  </a:moveTo>
                  <a:cubicBezTo>
                    <a:pt x="25" y="16"/>
                    <a:pt x="20" y="14"/>
                    <a:pt x="20" y="12"/>
                  </a:cubicBezTo>
                  <a:cubicBezTo>
                    <a:pt x="20" y="10"/>
                    <a:pt x="17" y="7"/>
                    <a:pt x="17" y="5"/>
                  </a:cubicBezTo>
                  <a:cubicBezTo>
                    <a:pt x="17" y="4"/>
                    <a:pt x="16" y="2"/>
                    <a:pt x="15" y="1"/>
                  </a:cubicBezTo>
                  <a:cubicBezTo>
                    <a:pt x="13" y="0"/>
                    <a:pt x="10" y="0"/>
                    <a:pt x="8" y="0"/>
                  </a:cubicBezTo>
                  <a:cubicBezTo>
                    <a:pt x="5" y="0"/>
                    <a:pt x="3" y="1"/>
                    <a:pt x="0" y="2"/>
                  </a:cubicBezTo>
                  <a:cubicBezTo>
                    <a:pt x="1" y="4"/>
                    <a:pt x="0" y="5"/>
                    <a:pt x="1" y="8"/>
                  </a:cubicBezTo>
                  <a:cubicBezTo>
                    <a:pt x="3" y="12"/>
                    <a:pt x="6" y="10"/>
                    <a:pt x="8" y="11"/>
                  </a:cubicBezTo>
                  <a:cubicBezTo>
                    <a:pt x="8" y="11"/>
                    <a:pt x="9" y="12"/>
                    <a:pt x="9" y="14"/>
                  </a:cubicBezTo>
                  <a:cubicBezTo>
                    <a:pt x="9" y="14"/>
                    <a:pt x="9" y="14"/>
                    <a:pt x="10" y="14"/>
                  </a:cubicBezTo>
                  <a:cubicBezTo>
                    <a:pt x="11" y="14"/>
                    <a:pt x="12" y="15"/>
                    <a:pt x="12" y="15"/>
                  </a:cubicBezTo>
                  <a:cubicBezTo>
                    <a:pt x="14" y="16"/>
                    <a:pt x="15" y="17"/>
                    <a:pt x="16" y="17"/>
                  </a:cubicBezTo>
                  <a:cubicBezTo>
                    <a:pt x="17" y="18"/>
                    <a:pt x="18" y="16"/>
                    <a:pt x="20" y="19"/>
                  </a:cubicBezTo>
                  <a:cubicBezTo>
                    <a:pt x="21" y="21"/>
                    <a:pt x="22" y="21"/>
                    <a:pt x="21" y="23"/>
                  </a:cubicBezTo>
                  <a:cubicBezTo>
                    <a:pt x="23" y="23"/>
                    <a:pt x="25" y="23"/>
                    <a:pt x="27" y="22"/>
                  </a:cubicBezTo>
                  <a:cubicBezTo>
                    <a:pt x="26" y="20"/>
                    <a:pt x="25" y="19"/>
                    <a:pt x="25" y="18"/>
                  </a:cubicBezTo>
                  <a:close/>
                </a:path>
              </a:pathLst>
            </a:custGeom>
            <a:grpFill/>
            <a:ln w="9525" cap="flat">
              <a:solidFill>
                <a:schemeClr val="bg1">
                  <a:lumMod val="85000"/>
                </a:schemeClr>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2400" dirty="0"/>
            </a:p>
          </p:txBody>
        </p:sp>
        <p:sp>
          <p:nvSpPr>
            <p:cNvPr id="203" name="Freeform 174">
              <a:extLst>
                <a:ext uri="{FF2B5EF4-FFF2-40B4-BE49-F238E27FC236}">
                  <a16:creationId xmlns:a16="http://schemas.microsoft.com/office/drawing/2014/main" id="{EF6B6900-EAA9-4756-B04E-DA2BF3E47161}"/>
                </a:ext>
              </a:extLst>
            </p:cNvPr>
            <p:cNvSpPr>
              <a:spLocks noEditPoints="1"/>
            </p:cNvSpPr>
            <p:nvPr/>
          </p:nvSpPr>
          <p:spPr bwMode="auto">
            <a:xfrm>
              <a:off x="5251451" y="2189163"/>
              <a:ext cx="100013" cy="80963"/>
            </a:xfrm>
            <a:custGeom>
              <a:avLst/>
              <a:gdLst>
                <a:gd name="T0" fmla="*/ 38 w 40"/>
                <a:gd name="T1" fmla="*/ 10 h 32"/>
                <a:gd name="T2" fmla="*/ 30 w 40"/>
                <a:gd name="T3" fmla="*/ 1 h 32"/>
                <a:gd name="T4" fmla="*/ 25 w 40"/>
                <a:gd name="T5" fmla="*/ 5 h 32"/>
                <a:gd name="T6" fmla="*/ 22 w 40"/>
                <a:gd name="T7" fmla="*/ 5 h 32"/>
                <a:gd name="T8" fmla="*/ 16 w 40"/>
                <a:gd name="T9" fmla="*/ 1 h 32"/>
                <a:gd name="T10" fmla="*/ 13 w 40"/>
                <a:gd name="T11" fmla="*/ 0 h 32"/>
                <a:gd name="T12" fmla="*/ 11 w 40"/>
                <a:gd name="T13" fmla="*/ 3 h 32"/>
                <a:gd name="T14" fmla="*/ 14 w 40"/>
                <a:gd name="T15" fmla="*/ 6 h 32"/>
                <a:gd name="T16" fmla="*/ 8 w 40"/>
                <a:gd name="T17" fmla="*/ 6 h 32"/>
                <a:gd name="T18" fmla="*/ 2 w 40"/>
                <a:gd name="T19" fmla="*/ 4 h 32"/>
                <a:gd name="T20" fmla="*/ 5 w 40"/>
                <a:gd name="T21" fmla="*/ 10 h 32"/>
                <a:gd name="T22" fmla="*/ 8 w 40"/>
                <a:gd name="T23" fmla="*/ 17 h 32"/>
                <a:gd name="T24" fmla="*/ 13 w 40"/>
                <a:gd name="T25" fmla="*/ 23 h 32"/>
                <a:gd name="T26" fmla="*/ 15 w 40"/>
                <a:gd name="T27" fmla="*/ 27 h 32"/>
                <a:gd name="T28" fmla="*/ 24 w 40"/>
                <a:gd name="T29" fmla="*/ 21 h 32"/>
                <a:gd name="T30" fmla="*/ 26 w 40"/>
                <a:gd name="T31" fmla="*/ 28 h 32"/>
                <a:gd name="T32" fmla="*/ 31 w 40"/>
                <a:gd name="T33" fmla="*/ 32 h 32"/>
                <a:gd name="T34" fmla="*/ 33 w 40"/>
                <a:gd name="T35" fmla="*/ 28 h 32"/>
                <a:gd name="T36" fmla="*/ 38 w 40"/>
                <a:gd name="T37" fmla="*/ 10 h 32"/>
                <a:gd name="T38" fmla="*/ 4 w 40"/>
                <a:gd name="T39" fmla="*/ 22 h 32"/>
                <a:gd name="T40" fmla="*/ 0 w 40"/>
                <a:gd name="T41" fmla="*/ 20 h 32"/>
                <a:gd name="T42" fmla="*/ 3 w 40"/>
                <a:gd name="T43" fmla="*/ 25 h 32"/>
                <a:gd name="T44" fmla="*/ 8 w 40"/>
                <a:gd name="T45" fmla="*/ 28 h 32"/>
                <a:gd name="T46" fmla="*/ 9 w 40"/>
                <a:gd name="T47" fmla="*/ 28 h 32"/>
                <a:gd name="T48" fmla="*/ 8 w 40"/>
                <a:gd name="T49" fmla="*/ 24 h 32"/>
                <a:gd name="T50" fmla="*/ 4 w 40"/>
                <a:gd name="T51" fmla="*/ 2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0" h="32">
                  <a:moveTo>
                    <a:pt x="38" y="10"/>
                  </a:moveTo>
                  <a:cubicBezTo>
                    <a:pt x="37" y="9"/>
                    <a:pt x="34" y="5"/>
                    <a:pt x="30" y="1"/>
                  </a:cubicBezTo>
                  <a:cubicBezTo>
                    <a:pt x="29" y="4"/>
                    <a:pt x="26" y="3"/>
                    <a:pt x="25" y="5"/>
                  </a:cubicBezTo>
                  <a:cubicBezTo>
                    <a:pt x="25" y="7"/>
                    <a:pt x="23" y="5"/>
                    <a:pt x="22" y="5"/>
                  </a:cubicBezTo>
                  <a:cubicBezTo>
                    <a:pt x="21" y="5"/>
                    <a:pt x="18" y="1"/>
                    <a:pt x="16" y="1"/>
                  </a:cubicBezTo>
                  <a:cubicBezTo>
                    <a:pt x="15" y="1"/>
                    <a:pt x="14" y="0"/>
                    <a:pt x="13" y="0"/>
                  </a:cubicBezTo>
                  <a:cubicBezTo>
                    <a:pt x="12" y="1"/>
                    <a:pt x="11" y="2"/>
                    <a:pt x="11" y="3"/>
                  </a:cubicBezTo>
                  <a:cubicBezTo>
                    <a:pt x="12" y="4"/>
                    <a:pt x="15" y="5"/>
                    <a:pt x="14" y="6"/>
                  </a:cubicBezTo>
                  <a:cubicBezTo>
                    <a:pt x="13" y="7"/>
                    <a:pt x="9" y="7"/>
                    <a:pt x="8" y="6"/>
                  </a:cubicBezTo>
                  <a:cubicBezTo>
                    <a:pt x="7" y="5"/>
                    <a:pt x="3" y="3"/>
                    <a:pt x="2" y="4"/>
                  </a:cubicBezTo>
                  <a:cubicBezTo>
                    <a:pt x="2" y="5"/>
                    <a:pt x="6" y="9"/>
                    <a:pt x="5" y="10"/>
                  </a:cubicBezTo>
                  <a:cubicBezTo>
                    <a:pt x="5" y="12"/>
                    <a:pt x="8" y="15"/>
                    <a:pt x="8" y="17"/>
                  </a:cubicBezTo>
                  <a:cubicBezTo>
                    <a:pt x="8" y="19"/>
                    <a:pt x="13" y="21"/>
                    <a:pt x="13" y="23"/>
                  </a:cubicBezTo>
                  <a:cubicBezTo>
                    <a:pt x="13" y="24"/>
                    <a:pt x="14" y="25"/>
                    <a:pt x="15" y="27"/>
                  </a:cubicBezTo>
                  <a:cubicBezTo>
                    <a:pt x="18" y="25"/>
                    <a:pt x="22" y="22"/>
                    <a:pt x="24" y="21"/>
                  </a:cubicBezTo>
                  <a:cubicBezTo>
                    <a:pt x="28" y="19"/>
                    <a:pt x="26" y="27"/>
                    <a:pt x="26" y="28"/>
                  </a:cubicBezTo>
                  <a:cubicBezTo>
                    <a:pt x="25" y="29"/>
                    <a:pt x="28" y="31"/>
                    <a:pt x="31" y="32"/>
                  </a:cubicBezTo>
                  <a:cubicBezTo>
                    <a:pt x="31" y="31"/>
                    <a:pt x="32" y="29"/>
                    <a:pt x="33" y="28"/>
                  </a:cubicBezTo>
                  <a:cubicBezTo>
                    <a:pt x="37" y="23"/>
                    <a:pt x="40" y="15"/>
                    <a:pt x="38" y="10"/>
                  </a:cubicBezTo>
                  <a:close/>
                  <a:moveTo>
                    <a:pt x="4" y="22"/>
                  </a:moveTo>
                  <a:cubicBezTo>
                    <a:pt x="3" y="22"/>
                    <a:pt x="2" y="21"/>
                    <a:pt x="0" y="20"/>
                  </a:cubicBezTo>
                  <a:cubicBezTo>
                    <a:pt x="0" y="22"/>
                    <a:pt x="0" y="24"/>
                    <a:pt x="3" y="25"/>
                  </a:cubicBezTo>
                  <a:cubicBezTo>
                    <a:pt x="6" y="26"/>
                    <a:pt x="1" y="27"/>
                    <a:pt x="8" y="28"/>
                  </a:cubicBezTo>
                  <a:cubicBezTo>
                    <a:pt x="8" y="28"/>
                    <a:pt x="9" y="28"/>
                    <a:pt x="9" y="28"/>
                  </a:cubicBezTo>
                  <a:cubicBezTo>
                    <a:pt x="10" y="26"/>
                    <a:pt x="9" y="26"/>
                    <a:pt x="8" y="24"/>
                  </a:cubicBezTo>
                  <a:cubicBezTo>
                    <a:pt x="6" y="21"/>
                    <a:pt x="5" y="23"/>
                    <a:pt x="4" y="22"/>
                  </a:cubicBezTo>
                  <a:close/>
                </a:path>
              </a:pathLst>
            </a:custGeom>
            <a:grpFill/>
            <a:ln w="9525" cap="flat">
              <a:solidFill>
                <a:schemeClr val="bg1">
                  <a:lumMod val="85000"/>
                </a:schemeClr>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2400" dirty="0"/>
            </a:p>
          </p:txBody>
        </p:sp>
        <p:sp>
          <p:nvSpPr>
            <p:cNvPr id="204" name="Freeform 175">
              <a:extLst>
                <a:ext uri="{FF2B5EF4-FFF2-40B4-BE49-F238E27FC236}">
                  <a16:creationId xmlns:a16="http://schemas.microsoft.com/office/drawing/2014/main" id="{A0BE988E-3151-40F1-BA9C-32B8EDDA5F42}"/>
                </a:ext>
              </a:extLst>
            </p:cNvPr>
            <p:cNvSpPr>
              <a:spLocks/>
            </p:cNvSpPr>
            <p:nvPr/>
          </p:nvSpPr>
          <p:spPr bwMode="auto">
            <a:xfrm>
              <a:off x="5572126" y="2271713"/>
              <a:ext cx="290513" cy="209550"/>
            </a:xfrm>
            <a:custGeom>
              <a:avLst/>
              <a:gdLst>
                <a:gd name="T0" fmla="*/ 111 w 115"/>
                <a:gd name="T1" fmla="*/ 12 h 83"/>
                <a:gd name="T2" fmla="*/ 108 w 115"/>
                <a:gd name="T3" fmla="*/ 10 h 83"/>
                <a:gd name="T4" fmla="*/ 99 w 115"/>
                <a:gd name="T5" fmla="*/ 16 h 83"/>
                <a:gd name="T6" fmla="*/ 95 w 115"/>
                <a:gd name="T7" fmla="*/ 17 h 83"/>
                <a:gd name="T8" fmla="*/ 91 w 115"/>
                <a:gd name="T9" fmla="*/ 17 h 83"/>
                <a:gd name="T10" fmla="*/ 91 w 115"/>
                <a:gd name="T11" fmla="*/ 7 h 83"/>
                <a:gd name="T12" fmla="*/ 88 w 115"/>
                <a:gd name="T13" fmla="*/ 1 h 83"/>
                <a:gd name="T14" fmla="*/ 80 w 115"/>
                <a:gd name="T15" fmla="*/ 8 h 83"/>
                <a:gd name="T16" fmla="*/ 73 w 115"/>
                <a:gd name="T17" fmla="*/ 11 h 83"/>
                <a:gd name="T18" fmla="*/ 64 w 115"/>
                <a:gd name="T19" fmla="*/ 14 h 83"/>
                <a:gd name="T20" fmla="*/ 57 w 115"/>
                <a:gd name="T21" fmla="*/ 12 h 83"/>
                <a:gd name="T22" fmla="*/ 51 w 115"/>
                <a:gd name="T23" fmla="*/ 9 h 83"/>
                <a:gd name="T24" fmla="*/ 44 w 115"/>
                <a:gd name="T25" fmla="*/ 8 h 83"/>
                <a:gd name="T26" fmla="*/ 38 w 115"/>
                <a:gd name="T27" fmla="*/ 12 h 83"/>
                <a:gd name="T28" fmla="*/ 33 w 115"/>
                <a:gd name="T29" fmla="*/ 20 h 83"/>
                <a:gd name="T30" fmla="*/ 22 w 115"/>
                <a:gd name="T31" fmla="*/ 27 h 83"/>
                <a:gd name="T32" fmla="*/ 15 w 115"/>
                <a:gd name="T33" fmla="*/ 29 h 83"/>
                <a:gd name="T34" fmla="*/ 9 w 115"/>
                <a:gd name="T35" fmla="*/ 28 h 83"/>
                <a:gd name="T36" fmla="*/ 5 w 115"/>
                <a:gd name="T37" fmla="*/ 31 h 83"/>
                <a:gd name="T38" fmla="*/ 2 w 115"/>
                <a:gd name="T39" fmla="*/ 38 h 83"/>
                <a:gd name="T40" fmla="*/ 1 w 115"/>
                <a:gd name="T41" fmla="*/ 45 h 83"/>
                <a:gd name="T42" fmla="*/ 1 w 115"/>
                <a:gd name="T43" fmla="*/ 53 h 83"/>
                <a:gd name="T44" fmla="*/ 3 w 115"/>
                <a:gd name="T45" fmla="*/ 62 h 83"/>
                <a:gd name="T46" fmla="*/ 10 w 115"/>
                <a:gd name="T47" fmla="*/ 67 h 83"/>
                <a:gd name="T48" fmla="*/ 2 w 115"/>
                <a:gd name="T49" fmla="*/ 78 h 83"/>
                <a:gd name="T50" fmla="*/ 4 w 115"/>
                <a:gd name="T51" fmla="*/ 81 h 83"/>
                <a:gd name="T52" fmla="*/ 16 w 115"/>
                <a:gd name="T53" fmla="*/ 82 h 83"/>
                <a:gd name="T54" fmla="*/ 49 w 115"/>
                <a:gd name="T55" fmla="*/ 78 h 83"/>
                <a:gd name="T56" fmla="*/ 48 w 115"/>
                <a:gd name="T57" fmla="*/ 70 h 83"/>
                <a:gd name="T58" fmla="*/ 54 w 115"/>
                <a:gd name="T59" fmla="*/ 66 h 83"/>
                <a:gd name="T60" fmla="*/ 60 w 115"/>
                <a:gd name="T61" fmla="*/ 65 h 83"/>
                <a:gd name="T62" fmla="*/ 68 w 115"/>
                <a:gd name="T63" fmla="*/ 62 h 83"/>
                <a:gd name="T64" fmla="*/ 72 w 115"/>
                <a:gd name="T65" fmla="*/ 58 h 83"/>
                <a:gd name="T66" fmla="*/ 75 w 115"/>
                <a:gd name="T67" fmla="*/ 50 h 83"/>
                <a:gd name="T68" fmla="*/ 80 w 115"/>
                <a:gd name="T69" fmla="*/ 46 h 83"/>
                <a:gd name="T70" fmla="*/ 78 w 115"/>
                <a:gd name="T71" fmla="*/ 41 h 83"/>
                <a:gd name="T72" fmla="*/ 87 w 115"/>
                <a:gd name="T73" fmla="*/ 41 h 83"/>
                <a:gd name="T74" fmla="*/ 87 w 115"/>
                <a:gd name="T75" fmla="*/ 35 h 83"/>
                <a:gd name="T76" fmla="*/ 91 w 115"/>
                <a:gd name="T77" fmla="*/ 29 h 83"/>
                <a:gd name="T78" fmla="*/ 90 w 115"/>
                <a:gd name="T79" fmla="*/ 25 h 83"/>
                <a:gd name="T80" fmla="*/ 91 w 115"/>
                <a:gd name="T81" fmla="*/ 20 h 83"/>
                <a:gd name="T82" fmla="*/ 92 w 115"/>
                <a:gd name="T83" fmla="*/ 20 h 83"/>
                <a:gd name="T84" fmla="*/ 96 w 115"/>
                <a:gd name="T85" fmla="*/ 19 h 83"/>
                <a:gd name="T86" fmla="*/ 107 w 115"/>
                <a:gd name="T87" fmla="*/ 15 h 83"/>
                <a:gd name="T88" fmla="*/ 115 w 115"/>
                <a:gd name="T89" fmla="*/ 13 h 83"/>
                <a:gd name="T90" fmla="*/ 111 w 115"/>
                <a:gd name="T91" fmla="*/ 12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15" h="83">
                  <a:moveTo>
                    <a:pt x="111" y="12"/>
                  </a:moveTo>
                  <a:cubicBezTo>
                    <a:pt x="109" y="12"/>
                    <a:pt x="110" y="11"/>
                    <a:pt x="108" y="10"/>
                  </a:cubicBezTo>
                  <a:cubicBezTo>
                    <a:pt x="107" y="9"/>
                    <a:pt x="102" y="13"/>
                    <a:pt x="99" y="16"/>
                  </a:cubicBezTo>
                  <a:cubicBezTo>
                    <a:pt x="98" y="16"/>
                    <a:pt x="96" y="17"/>
                    <a:pt x="95" y="17"/>
                  </a:cubicBezTo>
                  <a:cubicBezTo>
                    <a:pt x="93" y="17"/>
                    <a:pt x="92" y="18"/>
                    <a:pt x="91" y="17"/>
                  </a:cubicBezTo>
                  <a:cubicBezTo>
                    <a:pt x="89" y="15"/>
                    <a:pt x="94" y="9"/>
                    <a:pt x="91" y="7"/>
                  </a:cubicBezTo>
                  <a:cubicBezTo>
                    <a:pt x="87" y="6"/>
                    <a:pt x="90" y="1"/>
                    <a:pt x="88" y="1"/>
                  </a:cubicBezTo>
                  <a:cubicBezTo>
                    <a:pt x="85" y="0"/>
                    <a:pt x="80" y="5"/>
                    <a:pt x="80" y="8"/>
                  </a:cubicBezTo>
                  <a:cubicBezTo>
                    <a:pt x="80" y="10"/>
                    <a:pt x="73" y="9"/>
                    <a:pt x="73" y="11"/>
                  </a:cubicBezTo>
                  <a:cubicBezTo>
                    <a:pt x="73" y="14"/>
                    <a:pt x="66" y="11"/>
                    <a:pt x="64" y="14"/>
                  </a:cubicBezTo>
                  <a:cubicBezTo>
                    <a:pt x="63" y="16"/>
                    <a:pt x="60" y="12"/>
                    <a:pt x="57" y="12"/>
                  </a:cubicBezTo>
                  <a:cubicBezTo>
                    <a:pt x="55" y="12"/>
                    <a:pt x="54" y="9"/>
                    <a:pt x="51" y="9"/>
                  </a:cubicBezTo>
                  <a:cubicBezTo>
                    <a:pt x="48" y="10"/>
                    <a:pt x="46" y="9"/>
                    <a:pt x="44" y="8"/>
                  </a:cubicBezTo>
                  <a:cubicBezTo>
                    <a:pt x="42" y="8"/>
                    <a:pt x="40" y="13"/>
                    <a:pt x="38" y="12"/>
                  </a:cubicBezTo>
                  <a:cubicBezTo>
                    <a:pt x="35" y="11"/>
                    <a:pt x="34" y="17"/>
                    <a:pt x="33" y="20"/>
                  </a:cubicBezTo>
                  <a:cubicBezTo>
                    <a:pt x="32" y="23"/>
                    <a:pt x="21" y="23"/>
                    <a:pt x="22" y="27"/>
                  </a:cubicBezTo>
                  <a:cubicBezTo>
                    <a:pt x="22" y="30"/>
                    <a:pt x="15" y="31"/>
                    <a:pt x="15" y="29"/>
                  </a:cubicBezTo>
                  <a:cubicBezTo>
                    <a:pt x="14" y="27"/>
                    <a:pt x="10" y="28"/>
                    <a:pt x="9" y="28"/>
                  </a:cubicBezTo>
                  <a:cubicBezTo>
                    <a:pt x="8" y="27"/>
                    <a:pt x="5" y="28"/>
                    <a:pt x="5" y="31"/>
                  </a:cubicBezTo>
                  <a:cubicBezTo>
                    <a:pt x="6" y="35"/>
                    <a:pt x="3" y="36"/>
                    <a:pt x="2" y="38"/>
                  </a:cubicBezTo>
                  <a:cubicBezTo>
                    <a:pt x="2" y="39"/>
                    <a:pt x="0" y="43"/>
                    <a:pt x="1" y="45"/>
                  </a:cubicBezTo>
                  <a:cubicBezTo>
                    <a:pt x="3" y="47"/>
                    <a:pt x="0" y="50"/>
                    <a:pt x="1" y="53"/>
                  </a:cubicBezTo>
                  <a:cubicBezTo>
                    <a:pt x="3" y="57"/>
                    <a:pt x="2" y="61"/>
                    <a:pt x="3" y="62"/>
                  </a:cubicBezTo>
                  <a:cubicBezTo>
                    <a:pt x="3" y="64"/>
                    <a:pt x="9" y="63"/>
                    <a:pt x="10" y="67"/>
                  </a:cubicBezTo>
                  <a:cubicBezTo>
                    <a:pt x="12" y="70"/>
                    <a:pt x="3" y="76"/>
                    <a:pt x="2" y="78"/>
                  </a:cubicBezTo>
                  <a:cubicBezTo>
                    <a:pt x="2" y="79"/>
                    <a:pt x="3" y="80"/>
                    <a:pt x="4" y="81"/>
                  </a:cubicBezTo>
                  <a:cubicBezTo>
                    <a:pt x="7" y="81"/>
                    <a:pt x="12" y="81"/>
                    <a:pt x="16" y="82"/>
                  </a:cubicBezTo>
                  <a:cubicBezTo>
                    <a:pt x="21" y="83"/>
                    <a:pt x="48" y="79"/>
                    <a:pt x="49" y="78"/>
                  </a:cubicBezTo>
                  <a:cubicBezTo>
                    <a:pt x="49" y="77"/>
                    <a:pt x="48" y="71"/>
                    <a:pt x="48" y="70"/>
                  </a:cubicBezTo>
                  <a:cubicBezTo>
                    <a:pt x="48" y="69"/>
                    <a:pt x="51" y="66"/>
                    <a:pt x="54" y="66"/>
                  </a:cubicBezTo>
                  <a:cubicBezTo>
                    <a:pt x="57" y="66"/>
                    <a:pt x="60" y="67"/>
                    <a:pt x="60" y="65"/>
                  </a:cubicBezTo>
                  <a:cubicBezTo>
                    <a:pt x="60" y="63"/>
                    <a:pt x="68" y="60"/>
                    <a:pt x="68" y="62"/>
                  </a:cubicBezTo>
                  <a:cubicBezTo>
                    <a:pt x="69" y="64"/>
                    <a:pt x="72" y="63"/>
                    <a:pt x="72" y="58"/>
                  </a:cubicBezTo>
                  <a:cubicBezTo>
                    <a:pt x="72" y="54"/>
                    <a:pt x="72" y="50"/>
                    <a:pt x="75" y="50"/>
                  </a:cubicBezTo>
                  <a:cubicBezTo>
                    <a:pt x="78" y="50"/>
                    <a:pt x="80" y="48"/>
                    <a:pt x="80" y="46"/>
                  </a:cubicBezTo>
                  <a:cubicBezTo>
                    <a:pt x="80" y="45"/>
                    <a:pt x="77" y="42"/>
                    <a:pt x="78" y="41"/>
                  </a:cubicBezTo>
                  <a:cubicBezTo>
                    <a:pt x="78" y="40"/>
                    <a:pt x="86" y="44"/>
                    <a:pt x="87" y="41"/>
                  </a:cubicBezTo>
                  <a:cubicBezTo>
                    <a:pt x="88" y="39"/>
                    <a:pt x="86" y="37"/>
                    <a:pt x="87" y="35"/>
                  </a:cubicBezTo>
                  <a:cubicBezTo>
                    <a:pt x="88" y="33"/>
                    <a:pt x="91" y="31"/>
                    <a:pt x="91" y="29"/>
                  </a:cubicBezTo>
                  <a:cubicBezTo>
                    <a:pt x="91" y="27"/>
                    <a:pt x="91" y="26"/>
                    <a:pt x="90" y="25"/>
                  </a:cubicBezTo>
                  <a:cubicBezTo>
                    <a:pt x="88" y="23"/>
                    <a:pt x="89" y="21"/>
                    <a:pt x="91" y="20"/>
                  </a:cubicBezTo>
                  <a:cubicBezTo>
                    <a:pt x="91" y="20"/>
                    <a:pt x="92" y="20"/>
                    <a:pt x="92" y="20"/>
                  </a:cubicBezTo>
                  <a:cubicBezTo>
                    <a:pt x="94" y="20"/>
                    <a:pt x="95" y="19"/>
                    <a:pt x="96" y="19"/>
                  </a:cubicBezTo>
                  <a:cubicBezTo>
                    <a:pt x="99" y="16"/>
                    <a:pt x="105" y="15"/>
                    <a:pt x="107" y="15"/>
                  </a:cubicBezTo>
                  <a:cubicBezTo>
                    <a:pt x="109" y="16"/>
                    <a:pt x="113" y="15"/>
                    <a:pt x="115" y="13"/>
                  </a:cubicBezTo>
                  <a:cubicBezTo>
                    <a:pt x="114" y="12"/>
                    <a:pt x="112" y="12"/>
                    <a:pt x="111" y="12"/>
                  </a:cubicBezTo>
                  <a:close/>
                </a:path>
              </a:pathLst>
            </a:custGeom>
            <a:grpFill/>
            <a:ln w="9525" cap="flat">
              <a:solidFill>
                <a:schemeClr val="bg1">
                  <a:lumMod val="85000"/>
                </a:schemeClr>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2400" dirty="0"/>
            </a:p>
          </p:txBody>
        </p:sp>
        <p:sp>
          <p:nvSpPr>
            <p:cNvPr id="205" name="Freeform 176">
              <a:extLst>
                <a:ext uri="{FF2B5EF4-FFF2-40B4-BE49-F238E27FC236}">
                  <a16:creationId xmlns:a16="http://schemas.microsoft.com/office/drawing/2014/main" id="{8DA7CC6B-842A-49F6-96A6-4E62414BAF73}"/>
                </a:ext>
              </a:extLst>
            </p:cNvPr>
            <p:cNvSpPr>
              <a:spLocks/>
            </p:cNvSpPr>
            <p:nvPr/>
          </p:nvSpPr>
          <p:spPr bwMode="auto">
            <a:xfrm>
              <a:off x="5583238" y="2305050"/>
              <a:ext cx="333375" cy="301625"/>
            </a:xfrm>
            <a:custGeom>
              <a:avLst/>
              <a:gdLst>
                <a:gd name="T0" fmla="*/ 122 w 133"/>
                <a:gd name="T1" fmla="*/ 6 h 120"/>
                <a:gd name="T2" fmla="*/ 113 w 133"/>
                <a:gd name="T3" fmla="*/ 1 h 120"/>
                <a:gd name="T4" fmla="*/ 103 w 133"/>
                <a:gd name="T5" fmla="*/ 2 h 120"/>
                <a:gd name="T6" fmla="*/ 88 w 133"/>
                <a:gd name="T7" fmla="*/ 7 h 120"/>
                <a:gd name="T8" fmla="*/ 86 w 133"/>
                <a:gd name="T9" fmla="*/ 12 h 120"/>
                <a:gd name="T10" fmla="*/ 83 w 133"/>
                <a:gd name="T11" fmla="*/ 22 h 120"/>
                <a:gd name="T12" fmla="*/ 74 w 133"/>
                <a:gd name="T13" fmla="*/ 28 h 120"/>
                <a:gd name="T14" fmla="*/ 71 w 133"/>
                <a:gd name="T15" fmla="*/ 37 h 120"/>
                <a:gd name="T16" fmla="*/ 64 w 133"/>
                <a:gd name="T17" fmla="*/ 49 h 120"/>
                <a:gd name="T18" fmla="*/ 50 w 133"/>
                <a:gd name="T19" fmla="*/ 53 h 120"/>
                <a:gd name="T20" fmla="*/ 45 w 133"/>
                <a:gd name="T21" fmla="*/ 65 h 120"/>
                <a:gd name="T22" fmla="*/ 0 w 133"/>
                <a:gd name="T23" fmla="*/ 68 h 120"/>
                <a:gd name="T24" fmla="*/ 12 w 133"/>
                <a:gd name="T25" fmla="*/ 79 h 120"/>
                <a:gd name="T26" fmla="*/ 18 w 133"/>
                <a:gd name="T27" fmla="*/ 94 h 120"/>
                <a:gd name="T28" fmla="*/ 5 w 133"/>
                <a:gd name="T29" fmla="*/ 104 h 120"/>
                <a:gd name="T30" fmla="*/ 20 w 133"/>
                <a:gd name="T31" fmla="*/ 105 h 120"/>
                <a:gd name="T32" fmla="*/ 40 w 133"/>
                <a:gd name="T33" fmla="*/ 104 h 120"/>
                <a:gd name="T34" fmla="*/ 50 w 133"/>
                <a:gd name="T35" fmla="*/ 111 h 120"/>
                <a:gd name="T36" fmla="*/ 58 w 133"/>
                <a:gd name="T37" fmla="*/ 119 h 120"/>
                <a:gd name="T38" fmla="*/ 60 w 133"/>
                <a:gd name="T39" fmla="*/ 119 h 120"/>
                <a:gd name="T40" fmla="*/ 75 w 133"/>
                <a:gd name="T41" fmla="*/ 114 h 120"/>
                <a:gd name="T42" fmla="*/ 78 w 133"/>
                <a:gd name="T43" fmla="*/ 105 h 120"/>
                <a:gd name="T44" fmla="*/ 70 w 133"/>
                <a:gd name="T45" fmla="*/ 91 h 120"/>
                <a:gd name="T46" fmla="*/ 82 w 133"/>
                <a:gd name="T47" fmla="*/ 84 h 120"/>
                <a:gd name="T48" fmla="*/ 92 w 133"/>
                <a:gd name="T49" fmla="*/ 78 h 120"/>
                <a:gd name="T50" fmla="*/ 101 w 133"/>
                <a:gd name="T51" fmla="*/ 65 h 120"/>
                <a:gd name="T52" fmla="*/ 110 w 133"/>
                <a:gd name="T53" fmla="*/ 57 h 120"/>
                <a:gd name="T54" fmla="*/ 116 w 133"/>
                <a:gd name="T55" fmla="*/ 45 h 120"/>
                <a:gd name="T56" fmla="*/ 107 w 133"/>
                <a:gd name="T57" fmla="*/ 34 h 120"/>
                <a:gd name="T58" fmla="*/ 110 w 133"/>
                <a:gd name="T59" fmla="*/ 22 h 120"/>
                <a:gd name="T60" fmla="*/ 130 w 133"/>
                <a:gd name="T61" fmla="*/ 21 h 120"/>
                <a:gd name="T62" fmla="*/ 127 w 133"/>
                <a:gd name="T63" fmla="*/ 12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3" h="120">
                  <a:moveTo>
                    <a:pt x="127" y="12"/>
                  </a:moveTo>
                  <a:cubicBezTo>
                    <a:pt x="123" y="11"/>
                    <a:pt x="122" y="7"/>
                    <a:pt x="122" y="6"/>
                  </a:cubicBezTo>
                  <a:cubicBezTo>
                    <a:pt x="122" y="5"/>
                    <a:pt x="118" y="3"/>
                    <a:pt x="115" y="0"/>
                  </a:cubicBezTo>
                  <a:cubicBezTo>
                    <a:pt x="115" y="0"/>
                    <a:pt x="114" y="1"/>
                    <a:pt x="113" y="1"/>
                  </a:cubicBezTo>
                  <a:cubicBezTo>
                    <a:pt x="112" y="0"/>
                    <a:pt x="112" y="0"/>
                    <a:pt x="111" y="0"/>
                  </a:cubicBezTo>
                  <a:cubicBezTo>
                    <a:pt x="109" y="2"/>
                    <a:pt x="105" y="3"/>
                    <a:pt x="103" y="2"/>
                  </a:cubicBezTo>
                  <a:cubicBezTo>
                    <a:pt x="101" y="2"/>
                    <a:pt x="95" y="3"/>
                    <a:pt x="92" y="6"/>
                  </a:cubicBezTo>
                  <a:cubicBezTo>
                    <a:pt x="91" y="6"/>
                    <a:pt x="90" y="7"/>
                    <a:pt x="88" y="7"/>
                  </a:cubicBezTo>
                  <a:cubicBezTo>
                    <a:pt x="88" y="7"/>
                    <a:pt x="87" y="7"/>
                    <a:pt x="87" y="7"/>
                  </a:cubicBezTo>
                  <a:cubicBezTo>
                    <a:pt x="85" y="8"/>
                    <a:pt x="84" y="10"/>
                    <a:pt x="86" y="12"/>
                  </a:cubicBezTo>
                  <a:cubicBezTo>
                    <a:pt x="87" y="13"/>
                    <a:pt x="87" y="14"/>
                    <a:pt x="87" y="16"/>
                  </a:cubicBezTo>
                  <a:cubicBezTo>
                    <a:pt x="87" y="18"/>
                    <a:pt x="84" y="20"/>
                    <a:pt x="83" y="22"/>
                  </a:cubicBezTo>
                  <a:cubicBezTo>
                    <a:pt x="82" y="24"/>
                    <a:pt x="84" y="26"/>
                    <a:pt x="83" y="28"/>
                  </a:cubicBezTo>
                  <a:cubicBezTo>
                    <a:pt x="82" y="31"/>
                    <a:pt x="74" y="27"/>
                    <a:pt x="74" y="28"/>
                  </a:cubicBezTo>
                  <a:cubicBezTo>
                    <a:pt x="73" y="29"/>
                    <a:pt x="76" y="32"/>
                    <a:pt x="76" y="33"/>
                  </a:cubicBezTo>
                  <a:cubicBezTo>
                    <a:pt x="76" y="35"/>
                    <a:pt x="74" y="37"/>
                    <a:pt x="71" y="37"/>
                  </a:cubicBezTo>
                  <a:cubicBezTo>
                    <a:pt x="68" y="37"/>
                    <a:pt x="68" y="41"/>
                    <a:pt x="68" y="45"/>
                  </a:cubicBezTo>
                  <a:cubicBezTo>
                    <a:pt x="68" y="50"/>
                    <a:pt x="65" y="51"/>
                    <a:pt x="64" y="49"/>
                  </a:cubicBezTo>
                  <a:cubicBezTo>
                    <a:pt x="64" y="47"/>
                    <a:pt x="56" y="50"/>
                    <a:pt x="56" y="52"/>
                  </a:cubicBezTo>
                  <a:cubicBezTo>
                    <a:pt x="56" y="54"/>
                    <a:pt x="53" y="53"/>
                    <a:pt x="50" y="53"/>
                  </a:cubicBezTo>
                  <a:cubicBezTo>
                    <a:pt x="47" y="53"/>
                    <a:pt x="44" y="56"/>
                    <a:pt x="44" y="57"/>
                  </a:cubicBezTo>
                  <a:cubicBezTo>
                    <a:pt x="44" y="58"/>
                    <a:pt x="45" y="64"/>
                    <a:pt x="45" y="65"/>
                  </a:cubicBezTo>
                  <a:cubicBezTo>
                    <a:pt x="44" y="66"/>
                    <a:pt x="17" y="70"/>
                    <a:pt x="12" y="69"/>
                  </a:cubicBezTo>
                  <a:cubicBezTo>
                    <a:pt x="8" y="68"/>
                    <a:pt x="3" y="68"/>
                    <a:pt x="0" y="68"/>
                  </a:cubicBezTo>
                  <a:cubicBezTo>
                    <a:pt x="1" y="69"/>
                    <a:pt x="3" y="71"/>
                    <a:pt x="4" y="72"/>
                  </a:cubicBezTo>
                  <a:cubicBezTo>
                    <a:pt x="5" y="75"/>
                    <a:pt x="8" y="77"/>
                    <a:pt x="12" y="79"/>
                  </a:cubicBezTo>
                  <a:cubicBezTo>
                    <a:pt x="16" y="81"/>
                    <a:pt x="14" y="87"/>
                    <a:pt x="16" y="88"/>
                  </a:cubicBezTo>
                  <a:cubicBezTo>
                    <a:pt x="18" y="89"/>
                    <a:pt x="20" y="94"/>
                    <a:pt x="18" y="94"/>
                  </a:cubicBezTo>
                  <a:cubicBezTo>
                    <a:pt x="15" y="94"/>
                    <a:pt x="13" y="95"/>
                    <a:pt x="10" y="96"/>
                  </a:cubicBezTo>
                  <a:cubicBezTo>
                    <a:pt x="8" y="97"/>
                    <a:pt x="5" y="101"/>
                    <a:pt x="5" y="104"/>
                  </a:cubicBezTo>
                  <a:cubicBezTo>
                    <a:pt x="5" y="105"/>
                    <a:pt x="5" y="106"/>
                    <a:pt x="5" y="106"/>
                  </a:cubicBezTo>
                  <a:cubicBezTo>
                    <a:pt x="12" y="107"/>
                    <a:pt x="20" y="106"/>
                    <a:pt x="20" y="105"/>
                  </a:cubicBezTo>
                  <a:cubicBezTo>
                    <a:pt x="22" y="104"/>
                    <a:pt x="25" y="103"/>
                    <a:pt x="27" y="104"/>
                  </a:cubicBezTo>
                  <a:cubicBezTo>
                    <a:pt x="28" y="106"/>
                    <a:pt x="36" y="106"/>
                    <a:pt x="40" y="104"/>
                  </a:cubicBezTo>
                  <a:cubicBezTo>
                    <a:pt x="43" y="102"/>
                    <a:pt x="46" y="104"/>
                    <a:pt x="46" y="106"/>
                  </a:cubicBezTo>
                  <a:cubicBezTo>
                    <a:pt x="46" y="108"/>
                    <a:pt x="48" y="109"/>
                    <a:pt x="50" y="111"/>
                  </a:cubicBezTo>
                  <a:cubicBezTo>
                    <a:pt x="51" y="112"/>
                    <a:pt x="50" y="114"/>
                    <a:pt x="51" y="116"/>
                  </a:cubicBezTo>
                  <a:cubicBezTo>
                    <a:pt x="52" y="118"/>
                    <a:pt x="55" y="118"/>
                    <a:pt x="58" y="119"/>
                  </a:cubicBezTo>
                  <a:cubicBezTo>
                    <a:pt x="59" y="119"/>
                    <a:pt x="59" y="120"/>
                    <a:pt x="60" y="120"/>
                  </a:cubicBezTo>
                  <a:cubicBezTo>
                    <a:pt x="60" y="120"/>
                    <a:pt x="60" y="119"/>
                    <a:pt x="60" y="119"/>
                  </a:cubicBezTo>
                  <a:cubicBezTo>
                    <a:pt x="62" y="117"/>
                    <a:pt x="62" y="113"/>
                    <a:pt x="67" y="114"/>
                  </a:cubicBezTo>
                  <a:cubicBezTo>
                    <a:pt x="72" y="115"/>
                    <a:pt x="72" y="113"/>
                    <a:pt x="75" y="114"/>
                  </a:cubicBezTo>
                  <a:cubicBezTo>
                    <a:pt x="78" y="115"/>
                    <a:pt x="80" y="114"/>
                    <a:pt x="81" y="112"/>
                  </a:cubicBezTo>
                  <a:cubicBezTo>
                    <a:pt x="82" y="110"/>
                    <a:pt x="80" y="107"/>
                    <a:pt x="78" y="105"/>
                  </a:cubicBezTo>
                  <a:cubicBezTo>
                    <a:pt x="77" y="103"/>
                    <a:pt x="74" y="100"/>
                    <a:pt x="75" y="97"/>
                  </a:cubicBezTo>
                  <a:cubicBezTo>
                    <a:pt x="75" y="94"/>
                    <a:pt x="70" y="94"/>
                    <a:pt x="70" y="91"/>
                  </a:cubicBezTo>
                  <a:cubicBezTo>
                    <a:pt x="70" y="89"/>
                    <a:pt x="75" y="84"/>
                    <a:pt x="76" y="83"/>
                  </a:cubicBezTo>
                  <a:cubicBezTo>
                    <a:pt x="77" y="83"/>
                    <a:pt x="81" y="86"/>
                    <a:pt x="82" y="84"/>
                  </a:cubicBezTo>
                  <a:cubicBezTo>
                    <a:pt x="83" y="82"/>
                    <a:pt x="86" y="83"/>
                    <a:pt x="87" y="84"/>
                  </a:cubicBezTo>
                  <a:cubicBezTo>
                    <a:pt x="89" y="84"/>
                    <a:pt x="91" y="81"/>
                    <a:pt x="92" y="78"/>
                  </a:cubicBezTo>
                  <a:cubicBezTo>
                    <a:pt x="92" y="75"/>
                    <a:pt x="97" y="75"/>
                    <a:pt x="98" y="74"/>
                  </a:cubicBezTo>
                  <a:cubicBezTo>
                    <a:pt x="99" y="73"/>
                    <a:pt x="101" y="66"/>
                    <a:pt x="101" y="65"/>
                  </a:cubicBezTo>
                  <a:cubicBezTo>
                    <a:pt x="102" y="64"/>
                    <a:pt x="106" y="65"/>
                    <a:pt x="106" y="61"/>
                  </a:cubicBezTo>
                  <a:cubicBezTo>
                    <a:pt x="106" y="58"/>
                    <a:pt x="108" y="57"/>
                    <a:pt x="110" y="57"/>
                  </a:cubicBezTo>
                  <a:cubicBezTo>
                    <a:pt x="112" y="56"/>
                    <a:pt x="111" y="53"/>
                    <a:pt x="112" y="51"/>
                  </a:cubicBezTo>
                  <a:cubicBezTo>
                    <a:pt x="112" y="48"/>
                    <a:pt x="113" y="45"/>
                    <a:pt x="116" y="45"/>
                  </a:cubicBezTo>
                  <a:cubicBezTo>
                    <a:pt x="118" y="44"/>
                    <a:pt x="115" y="41"/>
                    <a:pt x="112" y="41"/>
                  </a:cubicBezTo>
                  <a:cubicBezTo>
                    <a:pt x="109" y="42"/>
                    <a:pt x="107" y="34"/>
                    <a:pt x="107" y="34"/>
                  </a:cubicBezTo>
                  <a:cubicBezTo>
                    <a:pt x="107" y="34"/>
                    <a:pt x="107" y="27"/>
                    <a:pt x="106" y="26"/>
                  </a:cubicBezTo>
                  <a:cubicBezTo>
                    <a:pt x="104" y="25"/>
                    <a:pt x="106" y="22"/>
                    <a:pt x="110" y="22"/>
                  </a:cubicBezTo>
                  <a:cubicBezTo>
                    <a:pt x="113" y="22"/>
                    <a:pt x="120" y="25"/>
                    <a:pt x="122" y="24"/>
                  </a:cubicBezTo>
                  <a:cubicBezTo>
                    <a:pt x="124" y="22"/>
                    <a:pt x="129" y="21"/>
                    <a:pt x="130" y="21"/>
                  </a:cubicBezTo>
                  <a:cubicBezTo>
                    <a:pt x="131" y="20"/>
                    <a:pt x="132" y="17"/>
                    <a:pt x="133" y="16"/>
                  </a:cubicBezTo>
                  <a:cubicBezTo>
                    <a:pt x="131" y="15"/>
                    <a:pt x="129" y="13"/>
                    <a:pt x="127" y="12"/>
                  </a:cubicBezTo>
                  <a:close/>
                </a:path>
              </a:pathLst>
            </a:custGeom>
            <a:grpFill/>
            <a:ln w="9525" cap="flat">
              <a:solidFill>
                <a:schemeClr val="bg1">
                  <a:lumMod val="85000"/>
                </a:schemeClr>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2400" dirty="0"/>
            </a:p>
          </p:txBody>
        </p:sp>
        <p:sp>
          <p:nvSpPr>
            <p:cNvPr id="206" name="Freeform 177">
              <a:extLst>
                <a:ext uri="{FF2B5EF4-FFF2-40B4-BE49-F238E27FC236}">
                  <a16:creationId xmlns:a16="http://schemas.microsoft.com/office/drawing/2014/main" id="{9615DAD6-4110-4A54-922E-C04B89A723D3}"/>
                </a:ext>
              </a:extLst>
            </p:cNvPr>
            <p:cNvSpPr>
              <a:spLocks noEditPoints="1"/>
            </p:cNvSpPr>
            <p:nvPr/>
          </p:nvSpPr>
          <p:spPr bwMode="auto">
            <a:xfrm>
              <a:off x="6251576" y="2979738"/>
              <a:ext cx="930275" cy="336550"/>
            </a:xfrm>
            <a:custGeom>
              <a:avLst/>
              <a:gdLst>
                <a:gd name="T0" fmla="*/ 27 w 370"/>
                <a:gd name="T1" fmla="*/ 57 h 134"/>
                <a:gd name="T2" fmla="*/ 105 w 370"/>
                <a:gd name="T3" fmla="*/ 71 h 134"/>
                <a:gd name="T4" fmla="*/ 16 w 370"/>
                <a:gd name="T5" fmla="*/ 36 h 134"/>
                <a:gd name="T6" fmla="*/ 198 w 370"/>
                <a:gd name="T7" fmla="*/ 95 h 134"/>
                <a:gd name="T8" fmla="*/ 207 w 370"/>
                <a:gd name="T9" fmla="*/ 76 h 134"/>
                <a:gd name="T10" fmla="*/ 219 w 370"/>
                <a:gd name="T11" fmla="*/ 78 h 134"/>
                <a:gd name="T12" fmla="*/ 227 w 370"/>
                <a:gd name="T13" fmla="*/ 54 h 134"/>
                <a:gd name="T14" fmla="*/ 227 w 370"/>
                <a:gd name="T15" fmla="*/ 45 h 134"/>
                <a:gd name="T16" fmla="*/ 212 w 370"/>
                <a:gd name="T17" fmla="*/ 37 h 134"/>
                <a:gd name="T18" fmla="*/ 190 w 370"/>
                <a:gd name="T19" fmla="*/ 69 h 134"/>
                <a:gd name="T20" fmla="*/ 88 w 370"/>
                <a:gd name="T21" fmla="*/ 75 h 134"/>
                <a:gd name="T22" fmla="*/ 85 w 370"/>
                <a:gd name="T23" fmla="*/ 61 h 134"/>
                <a:gd name="T24" fmla="*/ 82 w 370"/>
                <a:gd name="T25" fmla="*/ 67 h 134"/>
                <a:gd name="T26" fmla="*/ 68 w 370"/>
                <a:gd name="T27" fmla="*/ 50 h 134"/>
                <a:gd name="T28" fmla="*/ 56 w 370"/>
                <a:gd name="T29" fmla="*/ 35 h 134"/>
                <a:gd name="T30" fmla="*/ 37 w 370"/>
                <a:gd name="T31" fmla="*/ 23 h 134"/>
                <a:gd name="T32" fmla="*/ 2 w 370"/>
                <a:gd name="T33" fmla="*/ 3 h 134"/>
                <a:gd name="T34" fmla="*/ 32 w 370"/>
                <a:gd name="T35" fmla="*/ 46 h 134"/>
                <a:gd name="T36" fmla="*/ 71 w 370"/>
                <a:gd name="T37" fmla="*/ 91 h 134"/>
                <a:gd name="T38" fmla="*/ 86 w 370"/>
                <a:gd name="T39" fmla="*/ 83 h 134"/>
                <a:gd name="T40" fmla="*/ 266 w 370"/>
                <a:gd name="T41" fmla="*/ 37 h 134"/>
                <a:gd name="T42" fmla="*/ 268 w 370"/>
                <a:gd name="T43" fmla="*/ 45 h 134"/>
                <a:gd name="T44" fmla="*/ 249 w 370"/>
                <a:gd name="T45" fmla="*/ 75 h 134"/>
                <a:gd name="T46" fmla="*/ 198 w 370"/>
                <a:gd name="T47" fmla="*/ 119 h 134"/>
                <a:gd name="T48" fmla="*/ 230 w 370"/>
                <a:gd name="T49" fmla="*/ 115 h 134"/>
                <a:gd name="T50" fmla="*/ 276 w 370"/>
                <a:gd name="T51" fmla="*/ 76 h 134"/>
                <a:gd name="T52" fmla="*/ 155 w 370"/>
                <a:gd name="T53" fmla="*/ 112 h 134"/>
                <a:gd name="T54" fmla="*/ 140 w 370"/>
                <a:gd name="T55" fmla="*/ 105 h 134"/>
                <a:gd name="T56" fmla="*/ 87 w 370"/>
                <a:gd name="T57" fmla="*/ 98 h 134"/>
                <a:gd name="T58" fmla="*/ 94 w 370"/>
                <a:gd name="T59" fmla="*/ 108 h 134"/>
                <a:gd name="T60" fmla="*/ 143 w 370"/>
                <a:gd name="T61" fmla="*/ 117 h 134"/>
                <a:gd name="T62" fmla="*/ 155 w 370"/>
                <a:gd name="T63" fmla="*/ 112 h 134"/>
                <a:gd name="T64" fmla="*/ 322 w 370"/>
                <a:gd name="T65" fmla="*/ 75 h 134"/>
                <a:gd name="T66" fmla="*/ 289 w 370"/>
                <a:gd name="T67" fmla="*/ 58 h 134"/>
                <a:gd name="T68" fmla="*/ 310 w 370"/>
                <a:gd name="T69" fmla="*/ 66 h 134"/>
                <a:gd name="T70" fmla="*/ 298 w 370"/>
                <a:gd name="T71" fmla="*/ 71 h 134"/>
                <a:gd name="T72" fmla="*/ 317 w 370"/>
                <a:gd name="T73" fmla="*/ 81 h 134"/>
                <a:gd name="T74" fmla="*/ 351 w 370"/>
                <a:gd name="T75" fmla="*/ 102 h 134"/>
                <a:gd name="T76" fmla="*/ 362 w 370"/>
                <a:gd name="T77" fmla="*/ 114 h 134"/>
                <a:gd name="T78" fmla="*/ 343 w 370"/>
                <a:gd name="T79" fmla="*/ 61 h 134"/>
                <a:gd name="T80" fmla="*/ 236 w 370"/>
                <a:gd name="T81" fmla="*/ 124 h 134"/>
                <a:gd name="T82" fmla="*/ 239 w 370"/>
                <a:gd name="T83" fmla="*/ 126 h 134"/>
                <a:gd name="T84" fmla="*/ 242 w 370"/>
                <a:gd name="T85" fmla="*/ 123 h 134"/>
                <a:gd name="T86" fmla="*/ 178 w 370"/>
                <a:gd name="T87" fmla="*/ 47 h 134"/>
                <a:gd name="T88" fmla="*/ 182 w 370"/>
                <a:gd name="T89" fmla="*/ 27 h 134"/>
                <a:gd name="T90" fmla="*/ 181 w 370"/>
                <a:gd name="T91" fmla="*/ 14 h 134"/>
                <a:gd name="T92" fmla="*/ 160 w 370"/>
                <a:gd name="T93" fmla="*/ 25 h 134"/>
                <a:gd name="T94" fmla="*/ 143 w 370"/>
                <a:gd name="T95" fmla="*/ 36 h 134"/>
                <a:gd name="T96" fmla="*/ 118 w 370"/>
                <a:gd name="T97" fmla="*/ 37 h 134"/>
                <a:gd name="T98" fmla="*/ 110 w 370"/>
                <a:gd name="T99" fmla="*/ 43 h 134"/>
                <a:gd name="T100" fmla="*/ 128 w 370"/>
                <a:gd name="T101" fmla="*/ 73 h 134"/>
                <a:gd name="T102" fmla="*/ 156 w 370"/>
                <a:gd name="T103" fmla="*/ 79 h 134"/>
                <a:gd name="T104" fmla="*/ 191 w 370"/>
                <a:gd name="T105" fmla="*/ 126 h 134"/>
                <a:gd name="T106" fmla="*/ 191 w 370"/>
                <a:gd name="T107" fmla="*/ 126 h 134"/>
                <a:gd name="T108" fmla="*/ 168 w 370"/>
                <a:gd name="T109" fmla="*/ 120 h 134"/>
                <a:gd name="T110" fmla="*/ 179 w 370"/>
                <a:gd name="T111" fmla="*/ 115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70" h="134">
                  <a:moveTo>
                    <a:pt x="27" y="57"/>
                  </a:moveTo>
                  <a:cubicBezTo>
                    <a:pt x="27" y="58"/>
                    <a:pt x="29" y="63"/>
                    <a:pt x="31" y="61"/>
                  </a:cubicBezTo>
                  <a:cubicBezTo>
                    <a:pt x="33" y="60"/>
                    <a:pt x="29" y="53"/>
                    <a:pt x="27" y="57"/>
                  </a:cubicBezTo>
                  <a:close/>
                  <a:moveTo>
                    <a:pt x="105" y="71"/>
                  </a:moveTo>
                  <a:cubicBezTo>
                    <a:pt x="105" y="69"/>
                    <a:pt x="99" y="70"/>
                    <a:pt x="101" y="73"/>
                  </a:cubicBezTo>
                  <a:cubicBezTo>
                    <a:pt x="103" y="76"/>
                    <a:pt x="105" y="73"/>
                    <a:pt x="105" y="71"/>
                  </a:cubicBezTo>
                  <a:close/>
                  <a:moveTo>
                    <a:pt x="16" y="36"/>
                  </a:moveTo>
                  <a:cubicBezTo>
                    <a:pt x="15" y="39"/>
                    <a:pt x="18" y="46"/>
                    <a:pt x="21" y="43"/>
                  </a:cubicBezTo>
                  <a:cubicBezTo>
                    <a:pt x="23" y="40"/>
                    <a:pt x="16" y="34"/>
                    <a:pt x="16" y="36"/>
                  </a:cubicBezTo>
                  <a:close/>
                  <a:moveTo>
                    <a:pt x="195" y="77"/>
                  </a:moveTo>
                  <a:cubicBezTo>
                    <a:pt x="199" y="77"/>
                    <a:pt x="198" y="82"/>
                    <a:pt x="198" y="85"/>
                  </a:cubicBezTo>
                  <a:cubicBezTo>
                    <a:pt x="197" y="89"/>
                    <a:pt x="195" y="96"/>
                    <a:pt x="198" y="95"/>
                  </a:cubicBezTo>
                  <a:cubicBezTo>
                    <a:pt x="202" y="93"/>
                    <a:pt x="205" y="89"/>
                    <a:pt x="203" y="87"/>
                  </a:cubicBezTo>
                  <a:cubicBezTo>
                    <a:pt x="200" y="85"/>
                    <a:pt x="201" y="75"/>
                    <a:pt x="202" y="72"/>
                  </a:cubicBezTo>
                  <a:cubicBezTo>
                    <a:pt x="203" y="70"/>
                    <a:pt x="209" y="71"/>
                    <a:pt x="207" y="76"/>
                  </a:cubicBezTo>
                  <a:cubicBezTo>
                    <a:pt x="205" y="80"/>
                    <a:pt x="211" y="79"/>
                    <a:pt x="211" y="84"/>
                  </a:cubicBezTo>
                  <a:cubicBezTo>
                    <a:pt x="211" y="88"/>
                    <a:pt x="214" y="86"/>
                    <a:pt x="218" y="85"/>
                  </a:cubicBezTo>
                  <a:cubicBezTo>
                    <a:pt x="222" y="83"/>
                    <a:pt x="221" y="81"/>
                    <a:pt x="219" y="78"/>
                  </a:cubicBezTo>
                  <a:cubicBezTo>
                    <a:pt x="216" y="76"/>
                    <a:pt x="221" y="71"/>
                    <a:pt x="217" y="69"/>
                  </a:cubicBezTo>
                  <a:cubicBezTo>
                    <a:pt x="213" y="67"/>
                    <a:pt x="211" y="63"/>
                    <a:pt x="214" y="62"/>
                  </a:cubicBezTo>
                  <a:cubicBezTo>
                    <a:pt x="218" y="62"/>
                    <a:pt x="228" y="56"/>
                    <a:pt x="227" y="54"/>
                  </a:cubicBezTo>
                  <a:cubicBezTo>
                    <a:pt x="225" y="51"/>
                    <a:pt x="211" y="54"/>
                    <a:pt x="210" y="58"/>
                  </a:cubicBezTo>
                  <a:cubicBezTo>
                    <a:pt x="209" y="63"/>
                    <a:pt x="199" y="58"/>
                    <a:pt x="200" y="51"/>
                  </a:cubicBezTo>
                  <a:cubicBezTo>
                    <a:pt x="201" y="43"/>
                    <a:pt x="221" y="42"/>
                    <a:pt x="227" y="45"/>
                  </a:cubicBezTo>
                  <a:cubicBezTo>
                    <a:pt x="232" y="47"/>
                    <a:pt x="239" y="40"/>
                    <a:pt x="241" y="36"/>
                  </a:cubicBezTo>
                  <a:cubicBezTo>
                    <a:pt x="243" y="32"/>
                    <a:pt x="236" y="37"/>
                    <a:pt x="232" y="40"/>
                  </a:cubicBezTo>
                  <a:cubicBezTo>
                    <a:pt x="228" y="42"/>
                    <a:pt x="217" y="39"/>
                    <a:pt x="212" y="37"/>
                  </a:cubicBezTo>
                  <a:cubicBezTo>
                    <a:pt x="207" y="36"/>
                    <a:pt x="207" y="41"/>
                    <a:pt x="202" y="41"/>
                  </a:cubicBezTo>
                  <a:cubicBezTo>
                    <a:pt x="198" y="42"/>
                    <a:pt x="199" y="52"/>
                    <a:pt x="197" y="53"/>
                  </a:cubicBezTo>
                  <a:cubicBezTo>
                    <a:pt x="194" y="55"/>
                    <a:pt x="194" y="62"/>
                    <a:pt x="190" y="69"/>
                  </a:cubicBezTo>
                  <a:cubicBezTo>
                    <a:pt x="186" y="76"/>
                    <a:pt x="192" y="77"/>
                    <a:pt x="195" y="77"/>
                  </a:cubicBezTo>
                  <a:close/>
                  <a:moveTo>
                    <a:pt x="86" y="83"/>
                  </a:moveTo>
                  <a:cubicBezTo>
                    <a:pt x="86" y="80"/>
                    <a:pt x="88" y="76"/>
                    <a:pt x="88" y="75"/>
                  </a:cubicBezTo>
                  <a:cubicBezTo>
                    <a:pt x="88" y="73"/>
                    <a:pt x="89" y="72"/>
                    <a:pt x="91" y="73"/>
                  </a:cubicBezTo>
                  <a:cubicBezTo>
                    <a:pt x="93" y="73"/>
                    <a:pt x="93" y="68"/>
                    <a:pt x="91" y="68"/>
                  </a:cubicBezTo>
                  <a:cubicBezTo>
                    <a:pt x="90" y="67"/>
                    <a:pt x="89" y="61"/>
                    <a:pt x="85" y="61"/>
                  </a:cubicBezTo>
                  <a:cubicBezTo>
                    <a:pt x="81" y="61"/>
                    <a:pt x="81" y="65"/>
                    <a:pt x="84" y="65"/>
                  </a:cubicBezTo>
                  <a:cubicBezTo>
                    <a:pt x="86" y="65"/>
                    <a:pt x="87" y="67"/>
                    <a:pt x="87" y="69"/>
                  </a:cubicBezTo>
                  <a:cubicBezTo>
                    <a:pt x="86" y="71"/>
                    <a:pt x="85" y="67"/>
                    <a:pt x="82" y="67"/>
                  </a:cubicBezTo>
                  <a:cubicBezTo>
                    <a:pt x="78" y="68"/>
                    <a:pt x="81" y="63"/>
                    <a:pt x="77" y="63"/>
                  </a:cubicBezTo>
                  <a:cubicBezTo>
                    <a:pt x="73" y="63"/>
                    <a:pt x="74" y="56"/>
                    <a:pt x="70" y="56"/>
                  </a:cubicBezTo>
                  <a:cubicBezTo>
                    <a:pt x="66" y="56"/>
                    <a:pt x="65" y="53"/>
                    <a:pt x="68" y="50"/>
                  </a:cubicBezTo>
                  <a:cubicBezTo>
                    <a:pt x="71" y="48"/>
                    <a:pt x="64" y="46"/>
                    <a:pt x="64" y="43"/>
                  </a:cubicBezTo>
                  <a:cubicBezTo>
                    <a:pt x="64" y="40"/>
                    <a:pt x="60" y="42"/>
                    <a:pt x="60" y="39"/>
                  </a:cubicBezTo>
                  <a:cubicBezTo>
                    <a:pt x="60" y="37"/>
                    <a:pt x="58" y="38"/>
                    <a:pt x="56" y="35"/>
                  </a:cubicBezTo>
                  <a:cubicBezTo>
                    <a:pt x="53" y="32"/>
                    <a:pt x="52" y="35"/>
                    <a:pt x="51" y="33"/>
                  </a:cubicBezTo>
                  <a:cubicBezTo>
                    <a:pt x="49" y="31"/>
                    <a:pt x="46" y="30"/>
                    <a:pt x="44" y="30"/>
                  </a:cubicBezTo>
                  <a:cubicBezTo>
                    <a:pt x="43" y="31"/>
                    <a:pt x="39" y="27"/>
                    <a:pt x="37" y="23"/>
                  </a:cubicBezTo>
                  <a:cubicBezTo>
                    <a:pt x="36" y="20"/>
                    <a:pt x="25" y="15"/>
                    <a:pt x="24" y="11"/>
                  </a:cubicBezTo>
                  <a:cubicBezTo>
                    <a:pt x="22" y="7"/>
                    <a:pt x="19" y="6"/>
                    <a:pt x="12" y="6"/>
                  </a:cubicBezTo>
                  <a:cubicBezTo>
                    <a:pt x="6" y="6"/>
                    <a:pt x="3" y="0"/>
                    <a:pt x="2" y="3"/>
                  </a:cubicBezTo>
                  <a:cubicBezTo>
                    <a:pt x="0" y="7"/>
                    <a:pt x="9" y="16"/>
                    <a:pt x="13" y="18"/>
                  </a:cubicBezTo>
                  <a:cubicBezTo>
                    <a:pt x="17" y="21"/>
                    <a:pt x="19" y="29"/>
                    <a:pt x="24" y="30"/>
                  </a:cubicBezTo>
                  <a:cubicBezTo>
                    <a:pt x="28" y="30"/>
                    <a:pt x="29" y="45"/>
                    <a:pt x="32" y="46"/>
                  </a:cubicBezTo>
                  <a:cubicBezTo>
                    <a:pt x="36" y="46"/>
                    <a:pt x="44" y="58"/>
                    <a:pt x="45" y="64"/>
                  </a:cubicBezTo>
                  <a:cubicBezTo>
                    <a:pt x="46" y="71"/>
                    <a:pt x="54" y="74"/>
                    <a:pt x="57" y="78"/>
                  </a:cubicBezTo>
                  <a:cubicBezTo>
                    <a:pt x="59" y="83"/>
                    <a:pt x="70" y="89"/>
                    <a:pt x="71" y="91"/>
                  </a:cubicBezTo>
                  <a:cubicBezTo>
                    <a:pt x="72" y="93"/>
                    <a:pt x="74" y="97"/>
                    <a:pt x="75" y="95"/>
                  </a:cubicBezTo>
                  <a:cubicBezTo>
                    <a:pt x="76" y="93"/>
                    <a:pt x="81" y="95"/>
                    <a:pt x="84" y="95"/>
                  </a:cubicBezTo>
                  <a:cubicBezTo>
                    <a:pt x="86" y="95"/>
                    <a:pt x="87" y="86"/>
                    <a:pt x="86" y="83"/>
                  </a:cubicBezTo>
                  <a:close/>
                  <a:moveTo>
                    <a:pt x="268" y="45"/>
                  </a:moveTo>
                  <a:cubicBezTo>
                    <a:pt x="273" y="46"/>
                    <a:pt x="271" y="42"/>
                    <a:pt x="271" y="39"/>
                  </a:cubicBezTo>
                  <a:cubicBezTo>
                    <a:pt x="271" y="36"/>
                    <a:pt x="266" y="39"/>
                    <a:pt x="266" y="37"/>
                  </a:cubicBezTo>
                  <a:cubicBezTo>
                    <a:pt x="266" y="35"/>
                    <a:pt x="265" y="29"/>
                    <a:pt x="261" y="34"/>
                  </a:cubicBezTo>
                  <a:cubicBezTo>
                    <a:pt x="257" y="39"/>
                    <a:pt x="262" y="52"/>
                    <a:pt x="265" y="51"/>
                  </a:cubicBezTo>
                  <a:cubicBezTo>
                    <a:pt x="268" y="51"/>
                    <a:pt x="263" y="45"/>
                    <a:pt x="268" y="45"/>
                  </a:cubicBezTo>
                  <a:close/>
                  <a:moveTo>
                    <a:pt x="249" y="75"/>
                  </a:moveTo>
                  <a:cubicBezTo>
                    <a:pt x="250" y="79"/>
                    <a:pt x="256" y="81"/>
                    <a:pt x="258" y="77"/>
                  </a:cubicBezTo>
                  <a:cubicBezTo>
                    <a:pt x="260" y="74"/>
                    <a:pt x="248" y="70"/>
                    <a:pt x="249" y="75"/>
                  </a:cubicBezTo>
                  <a:close/>
                  <a:moveTo>
                    <a:pt x="230" y="115"/>
                  </a:moveTo>
                  <a:cubicBezTo>
                    <a:pt x="223" y="114"/>
                    <a:pt x="219" y="119"/>
                    <a:pt x="213" y="116"/>
                  </a:cubicBezTo>
                  <a:cubicBezTo>
                    <a:pt x="206" y="114"/>
                    <a:pt x="197" y="116"/>
                    <a:pt x="198" y="119"/>
                  </a:cubicBezTo>
                  <a:cubicBezTo>
                    <a:pt x="199" y="120"/>
                    <a:pt x="204" y="121"/>
                    <a:pt x="211" y="121"/>
                  </a:cubicBezTo>
                  <a:cubicBezTo>
                    <a:pt x="217" y="121"/>
                    <a:pt x="223" y="118"/>
                    <a:pt x="227" y="117"/>
                  </a:cubicBezTo>
                  <a:cubicBezTo>
                    <a:pt x="232" y="117"/>
                    <a:pt x="236" y="116"/>
                    <a:pt x="230" y="115"/>
                  </a:cubicBezTo>
                  <a:close/>
                  <a:moveTo>
                    <a:pt x="281" y="71"/>
                  </a:moveTo>
                  <a:cubicBezTo>
                    <a:pt x="275" y="70"/>
                    <a:pt x="264" y="71"/>
                    <a:pt x="265" y="74"/>
                  </a:cubicBezTo>
                  <a:cubicBezTo>
                    <a:pt x="266" y="77"/>
                    <a:pt x="271" y="76"/>
                    <a:pt x="276" y="76"/>
                  </a:cubicBezTo>
                  <a:cubicBezTo>
                    <a:pt x="281" y="76"/>
                    <a:pt x="284" y="80"/>
                    <a:pt x="286" y="80"/>
                  </a:cubicBezTo>
                  <a:cubicBezTo>
                    <a:pt x="289" y="80"/>
                    <a:pt x="287" y="73"/>
                    <a:pt x="281" y="71"/>
                  </a:cubicBezTo>
                  <a:close/>
                  <a:moveTo>
                    <a:pt x="155" y="112"/>
                  </a:moveTo>
                  <a:cubicBezTo>
                    <a:pt x="155" y="110"/>
                    <a:pt x="146" y="112"/>
                    <a:pt x="141" y="110"/>
                  </a:cubicBezTo>
                  <a:cubicBezTo>
                    <a:pt x="137" y="108"/>
                    <a:pt x="146" y="107"/>
                    <a:pt x="149" y="105"/>
                  </a:cubicBezTo>
                  <a:cubicBezTo>
                    <a:pt x="153" y="103"/>
                    <a:pt x="148" y="102"/>
                    <a:pt x="140" y="105"/>
                  </a:cubicBezTo>
                  <a:cubicBezTo>
                    <a:pt x="132" y="107"/>
                    <a:pt x="124" y="99"/>
                    <a:pt x="123" y="103"/>
                  </a:cubicBezTo>
                  <a:cubicBezTo>
                    <a:pt x="123" y="106"/>
                    <a:pt x="110" y="101"/>
                    <a:pt x="106" y="99"/>
                  </a:cubicBezTo>
                  <a:cubicBezTo>
                    <a:pt x="103" y="96"/>
                    <a:pt x="90" y="93"/>
                    <a:pt x="87" y="98"/>
                  </a:cubicBezTo>
                  <a:cubicBezTo>
                    <a:pt x="85" y="102"/>
                    <a:pt x="83" y="98"/>
                    <a:pt x="84" y="103"/>
                  </a:cubicBezTo>
                  <a:cubicBezTo>
                    <a:pt x="84" y="105"/>
                    <a:pt x="87" y="104"/>
                    <a:pt x="90" y="104"/>
                  </a:cubicBezTo>
                  <a:cubicBezTo>
                    <a:pt x="92" y="104"/>
                    <a:pt x="91" y="108"/>
                    <a:pt x="94" y="108"/>
                  </a:cubicBezTo>
                  <a:cubicBezTo>
                    <a:pt x="97" y="109"/>
                    <a:pt x="107" y="112"/>
                    <a:pt x="108" y="110"/>
                  </a:cubicBezTo>
                  <a:cubicBezTo>
                    <a:pt x="109" y="107"/>
                    <a:pt x="119" y="110"/>
                    <a:pt x="123" y="113"/>
                  </a:cubicBezTo>
                  <a:cubicBezTo>
                    <a:pt x="128" y="117"/>
                    <a:pt x="139" y="117"/>
                    <a:pt x="143" y="117"/>
                  </a:cubicBezTo>
                  <a:cubicBezTo>
                    <a:pt x="148" y="116"/>
                    <a:pt x="152" y="119"/>
                    <a:pt x="154" y="117"/>
                  </a:cubicBezTo>
                  <a:cubicBezTo>
                    <a:pt x="156" y="115"/>
                    <a:pt x="159" y="121"/>
                    <a:pt x="164" y="117"/>
                  </a:cubicBezTo>
                  <a:cubicBezTo>
                    <a:pt x="168" y="114"/>
                    <a:pt x="156" y="115"/>
                    <a:pt x="155" y="112"/>
                  </a:cubicBezTo>
                  <a:close/>
                  <a:moveTo>
                    <a:pt x="343" y="61"/>
                  </a:moveTo>
                  <a:cubicBezTo>
                    <a:pt x="339" y="61"/>
                    <a:pt x="339" y="67"/>
                    <a:pt x="335" y="67"/>
                  </a:cubicBezTo>
                  <a:cubicBezTo>
                    <a:pt x="332" y="67"/>
                    <a:pt x="328" y="73"/>
                    <a:pt x="322" y="75"/>
                  </a:cubicBezTo>
                  <a:cubicBezTo>
                    <a:pt x="317" y="77"/>
                    <a:pt x="316" y="59"/>
                    <a:pt x="314" y="55"/>
                  </a:cubicBezTo>
                  <a:cubicBezTo>
                    <a:pt x="311" y="52"/>
                    <a:pt x="297" y="49"/>
                    <a:pt x="295" y="53"/>
                  </a:cubicBezTo>
                  <a:cubicBezTo>
                    <a:pt x="294" y="57"/>
                    <a:pt x="289" y="55"/>
                    <a:pt x="289" y="58"/>
                  </a:cubicBezTo>
                  <a:cubicBezTo>
                    <a:pt x="288" y="61"/>
                    <a:pt x="290" y="60"/>
                    <a:pt x="293" y="60"/>
                  </a:cubicBezTo>
                  <a:cubicBezTo>
                    <a:pt x="296" y="60"/>
                    <a:pt x="296" y="63"/>
                    <a:pt x="297" y="66"/>
                  </a:cubicBezTo>
                  <a:cubicBezTo>
                    <a:pt x="299" y="69"/>
                    <a:pt x="307" y="67"/>
                    <a:pt x="310" y="66"/>
                  </a:cubicBezTo>
                  <a:cubicBezTo>
                    <a:pt x="313" y="66"/>
                    <a:pt x="314" y="70"/>
                    <a:pt x="310" y="69"/>
                  </a:cubicBezTo>
                  <a:cubicBezTo>
                    <a:pt x="305" y="67"/>
                    <a:pt x="305" y="71"/>
                    <a:pt x="303" y="70"/>
                  </a:cubicBezTo>
                  <a:cubicBezTo>
                    <a:pt x="300" y="69"/>
                    <a:pt x="296" y="70"/>
                    <a:pt x="298" y="71"/>
                  </a:cubicBezTo>
                  <a:cubicBezTo>
                    <a:pt x="300" y="73"/>
                    <a:pt x="303" y="75"/>
                    <a:pt x="303" y="78"/>
                  </a:cubicBezTo>
                  <a:cubicBezTo>
                    <a:pt x="303" y="82"/>
                    <a:pt x="308" y="81"/>
                    <a:pt x="308" y="78"/>
                  </a:cubicBezTo>
                  <a:cubicBezTo>
                    <a:pt x="308" y="75"/>
                    <a:pt x="311" y="79"/>
                    <a:pt x="317" y="81"/>
                  </a:cubicBezTo>
                  <a:cubicBezTo>
                    <a:pt x="322" y="82"/>
                    <a:pt x="318" y="84"/>
                    <a:pt x="324" y="85"/>
                  </a:cubicBezTo>
                  <a:cubicBezTo>
                    <a:pt x="329" y="85"/>
                    <a:pt x="342" y="89"/>
                    <a:pt x="346" y="92"/>
                  </a:cubicBezTo>
                  <a:cubicBezTo>
                    <a:pt x="351" y="96"/>
                    <a:pt x="348" y="98"/>
                    <a:pt x="351" y="102"/>
                  </a:cubicBezTo>
                  <a:cubicBezTo>
                    <a:pt x="354" y="105"/>
                    <a:pt x="355" y="109"/>
                    <a:pt x="351" y="109"/>
                  </a:cubicBezTo>
                  <a:cubicBezTo>
                    <a:pt x="346" y="109"/>
                    <a:pt x="342" y="113"/>
                    <a:pt x="343" y="115"/>
                  </a:cubicBezTo>
                  <a:cubicBezTo>
                    <a:pt x="344" y="117"/>
                    <a:pt x="358" y="114"/>
                    <a:pt x="362" y="114"/>
                  </a:cubicBezTo>
                  <a:cubicBezTo>
                    <a:pt x="364" y="114"/>
                    <a:pt x="366" y="118"/>
                    <a:pt x="370" y="121"/>
                  </a:cubicBezTo>
                  <a:cubicBezTo>
                    <a:pt x="370" y="70"/>
                    <a:pt x="370" y="70"/>
                    <a:pt x="370" y="70"/>
                  </a:cubicBezTo>
                  <a:cubicBezTo>
                    <a:pt x="360" y="67"/>
                    <a:pt x="346" y="60"/>
                    <a:pt x="343" y="61"/>
                  </a:cubicBezTo>
                  <a:close/>
                  <a:moveTo>
                    <a:pt x="240" y="121"/>
                  </a:moveTo>
                  <a:cubicBezTo>
                    <a:pt x="239" y="121"/>
                    <a:pt x="238" y="122"/>
                    <a:pt x="237" y="122"/>
                  </a:cubicBezTo>
                  <a:cubicBezTo>
                    <a:pt x="237" y="123"/>
                    <a:pt x="236" y="124"/>
                    <a:pt x="236" y="124"/>
                  </a:cubicBezTo>
                  <a:cubicBezTo>
                    <a:pt x="235" y="125"/>
                    <a:pt x="234" y="124"/>
                    <a:pt x="233" y="123"/>
                  </a:cubicBezTo>
                  <a:cubicBezTo>
                    <a:pt x="229" y="125"/>
                    <a:pt x="226" y="130"/>
                    <a:pt x="229" y="132"/>
                  </a:cubicBezTo>
                  <a:cubicBezTo>
                    <a:pt x="232" y="133"/>
                    <a:pt x="237" y="129"/>
                    <a:pt x="239" y="126"/>
                  </a:cubicBezTo>
                  <a:cubicBezTo>
                    <a:pt x="240" y="126"/>
                    <a:pt x="240" y="125"/>
                    <a:pt x="241" y="125"/>
                  </a:cubicBezTo>
                  <a:cubicBezTo>
                    <a:pt x="241" y="124"/>
                    <a:pt x="241" y="124"/>
                    <a:pt x="241" y="124"/>
                  </a:cubicBezTo>
                  <a:cubicBezTo>
                    <a:pt x="242" y="124"/>
                    <a:pt x="242" y="124"/>
                    <a:pt x="242" y="123"/>
                  </a:cubicBezTo>
                  <a:cubicBezTo>
                    <a:pt x="241" y="122"/>
                    <a:pt x="240" y="121"/>
                    <a:pt x="240" y="121"/>
                  </a:cubicBezTo>
                  <a:close/>
                  <a:moveTo>
                    <a:pt x="174" y="60"/>
                  </a:moveTo>
                  <a:cubicBezTo>
                    <a:pt x="178" y="57"/>
                    <a:pt x="179" y="52"/>
                    <a:pt x="178" y="47"/>
                  </a:cubicBezTo>
                  <a:cubicBezTo>
                    <a:pt x="178" y="42"/>
                    <a:pt x="189" y="42"/>
                    <a:pt x="190" y="40"/>
                  </a:cubicBezTo>
                  <a:cubicBezTo>
                    <a:pt x="192" y="38"/>
                    <a:pt x="188" y="35"/>
                    <a:pt x="185" y="34"/>
                  </a:cubicBezTo>
                  <a:cubicBezTo>
                    <a:pt x="182" y="32"/>
                    <a:pt x="184" y="29"/>
                    <a:pt x="182" y="27"/>
                  </a:cubicBezTo>
                  <a:cubicBezTo>
                    <a:pt x="180" y="26"/>
                    <a:pt x="177" y="21"/>
                    <a:pt x="180" y="20"/>
                  </a:cubicBezTo>
                  <a:cubicBezTo>
                    <a:pt x="183" y="20"/>
                    <a:pt x="178" y="16"/>
                    <a:pt x="180" y="14"/>
                  </a:cubicBezTo>
                  <a:cubicBezTo>
                    <a:pt x="181" y="14"/>
                    <a:pt x="181" y="14"/>
                    <a:pt x="181" y="14"/>
                  </a:cubicBezTo>
                  <a:cubicBezTo>
                    <a:pt x="180" y="13"/>
                    <a:pt x="178" y="12"/>
                    <a:pt x="178" y="12"/>
                  </a:cubicBezTo>
                  <a:cubicBezTo>
                    <a:pt x="174" y="12"/>
                    <a:pt x="165" y="12"/>
                    <a:pt x="165" y="18"/>
                  </a:cubicBezTo>
                  <a:cubicBezTo>
                    <a:pt x="166" y="24"/>
                    <a:pt x="160" y="22"/>
                    <a:pt x="160" y="25"/>
                  </a:cubicBezTo>
                  <a:cubicBezTo>
                    <a:pt x="161" y="28"/>
                    <a:pt x="158" y="28"/>
                    <a:pt x="158" y="32"/>
                  </a:cubicBezTo>
                  <a:cubicBezTo>
                    <a:pt x="159" y="37"/>
                    <a:pt x="156" y="35"/>
                    <a:pt x="151" y="37"/>
                  </a:cubicBezTo>
                  <a:cubicBezTo>
                    <a:pt x="146" y="40"/>
                    <a:pt x="148" y="36"/>
                    <a:pt x="143" y="36"/>
                  </a:cubicBezTo>
                  <a:cubicBezTo>
                    <a:pt x="139" y="36"/>
                    <a:pt x="138" y="38"/>
                    <a:pt x="135" y="39"/>
                  </a:cubicBezTo>
                  <a:cubicBezTo>
                    <a:pt x="132" y="40"/>
                    <a:pt x="127" y="39"/>
                    <a:pt x="125" y="40"/>
                  </a:cubicBezTo>
                  <a:cubicBezTo>
                    <a:pt x="123" y="41"/>
                    <a:pt x="120" y="37"/>
                    <a:pt x="118" y="37"/>
                  </a:cubicBezTo>
                  <a:cubicBezTo>
                    <a:pt x="117" y="37"/>
                    <a:pt x="116" y="34"/>
                    <a:pt x="116" y="32"/>
                  </a:cubicBezTo>
                  <a:cubicBezTo>
                    <a:pt x="115" y="32"/>
                    <a:pt x="115" y="31"/>
                    <a:pt x="115" y="32"/>
                  </a:cubicBezTo>
                  <a:cubicBezTo>
                    <a:pt x="112" y="32"/>
                    <a:pt x="107" y="40"/>
                    <a:pt x="110" y="43"/>
                  </a:cubicBezTo>
                  <a:cubicBezTo>
                    <a:pt x="113" y="46"/>
                    <a:pt x="112" y="51"/>
                    <a:pt x="114" y="54"/>
                  </a:cubicBezTo>
                  <a:cubicBezTo>
                    <a:pt x="115" y="56"/>
                    <a:pt x="121" y="57"/>
                    <a:pt x="121" y="62"/>
                  </a:cubicBezTo>
                  <a:cubicBezTo>
                    <a:pt x="121" y="67"/>
                    <a:pt x="125" y="75"/>
                    <a:pt x="128" y="73"/>
                  </a:cubicBezTo>
                  <a:cubicBezTo>
                    <a:pt x="131" y="71"/>
                    <a:pt x="134" y="74"/>
                    <a:pt x="135" y="76"/>
                  </a:cubicBezTo>
                  <a:cubicBezTo>
                    <a:pt x="136" y="78"/>
                    <a:pt x="143" y="74"/>
                    <a:pt x="145" y="75"/>
                  </a:cubicBezTo>
                  <a:cubicBezTo>
                    <a:pt x="148" y="75"/>
                    <a:pt x="155" y="76"/>
                    <a:pt x="156" y="79"/>
                  </a:cubicBezTo>
                  <a:cubicBezTo>
                    <a:pt x="156" y="82"/>
                    <a:pt x="163" y="79"/>
                    <a:pt x="167" y="77"/>
                  </a:cubicBezTo>
                  <a:cubicBezTo>
                    <a:pt x="172" y="76"/>
                    <a:pt x="169" y="62"/>
                    <a:pt x="174" y="60"/>
                  </a:cubicBezTo>
                  <a:close/>
                  <a:moveTo>
                    <a:pt x="191" y="126"/>
                  </a:moveTo>
                  <a:cubicBezTo>
                    <a:pt x="193" y="128"/>
                    <a:pt x="197" y="128"/>
                    <a:pt x="198" y="130"/>
                  </a:cubicBezTo>
                  <a:cubicBezTo>
                    <a:pt x="200" y="131"/>
                    <a:pt x="206" y="134"/>
                    <a:pt x="206" y="130"/>
                  </a:cubicBezTo>
                  <a:cubicBezTo>
                    <a:pt x="206" y="126"/>
                    <a:pt x="190" y="124"/>
                    <a:pt x="191" y="126"/>
                  </a:cubicBezTo>
                  <a:close/>
                  <a:moveTo>
                    <a:pt x="179" y="115"/>
                  </a:moveTo>
                  <a:cubicBezTo>
                    <a:pt x="178" y="117"/>
                    <a:pt x="174" y="117"/>
                    <a:pt x="172" y="115"/>
                  </a:cubicBezTo>
                  <a:cubicBezTo>
                    <a:pt x="170" y="114"/>
                    <a:pt x="167" y="118"/>
                    <a:pt x="168" y="120"/>
                  </a:cubicBezTo>
                  <a:cubicBezTo>
                    <a:pt x="169" y="121"/>
                    <a:pt x="174" y="124"/>
                    <a:pt x="180" y="122"/>
                  </a:cubicBezTo>
                  <a:cubicBezTo>
                    <a:pt x="186" y="119"/>
                    <a:pt x="190" y="121"/>
                    <a:pt x="191" y="118"/>
                  </a:cubicBezTo>
                  <a:cubicBezTo>
                    <a:pt x="193" y="115"/>
                    <a:pt x="180" y="112"/>
                    <a:pt x="179" y="115"/>
                  </a:cubicBezTo>
                  <a:close/>
                </a:path>
              </a:pathLst>
            </a:custGeom>
            <a:grpFill/>
            <a:ln w="9525" cap="flat">
              <a:solidFill>
                <a:schemeClr val="bg1">
                  <a:lumMod val="85000"/>
                </a:schemeClr>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2400" dirty="0"/>
            </a:p>
          </p:txBody>
        </p:sp>
        <p:sp>
          <p:nvSpPr>
            <p:cNvPr id="207" name="Freeform 178">
              <a:extLst>
                <a:ext uri="{FF2B5EF4-FFF2-40B4-BE49-F238E27FC236}">
                  <a16:creationId xmlns:a16="http://schemas.microsoft.com/office/drawing/2014/main" id="{A4718261-AEFE-4017-96AE-8C15FFD2DC7C}"/>
                </a:ext>
              </a:extLst>
            </p:cNvPr>
            <p:cNvSpPr>
              <a:spLocks noEditPoints="1"/>
            </p:cNvSpPr>
            <p:nvPr/>
          </p:nvSpPr>
          <p:spPr bwMode="auto">
            <a:xfrm>
              <a:off x="6837363" y="3267075"/>
              <a:ext cx="68263" cy="26988"/>
            </a:xfrm>
            <a:custGeom>
              <a:avLst/>
              <a:gdLst>
                <a:gd name="T0" fmla="*/ 3 w 27"/>
                <a:gd name="T1" fmla="*/ 8 h 11"/>
                <a:gd name="T2" fmla="*/ 0 w 27"/>
                <a:gd name="T3" fmla="*/ 9 h 11"/>
                <a:gd name="T4" fmla="*/ 3 w 27"/>
                <a:gd name="T5" fmla="*/ 10 h 11"/>
                <a:gd name="T6" fmla="*/ 4 w 27"/>
                <a:gd name="T7" fmla="*/ 8 h 11"/>
                <a:gd name="T8" fmla="*/ 3 w 27"/>
                <a:gd name="T9" fmla="*/ 8 h 11"/>
                <a:gd name="T10" fmla="*/ 3 w 27"/>
                <a:gd name="T11" fmla="*/ 8 h 11"/>
                <a:gd name="T12" fmla="*/ 14 w 27"/>
                <a:gd name="T13" fmla="*/ 2 h 11"/>
                <a:gd name="T14" fmla="*/ 7 w 27"/>
                <a:gd name="T15" fmla="*/ 6 h 11"/>
                <a:gd name="T16" fmla="*/ 7 w 27"/>
                <a:gd name="T17" fmla="*/ 7 h 11"/>
                <a:gd name="T18" fmla="*/ 9 w 27"/>
                <a:gd name="T19" fmla="*/ 9 h 11"/>
                <a:gd name="T20" fmla="*/ 26 w 27"/>
                <a:gd name="T21" fmla="*/ 2 h 11"/>
                <a:gd name="T22" fmla="*/ 14 w 27"/>
                <a:gd name="T23" fmla="*/ 2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11">
                  <a:moveTo>
                    <a:pt x="3" y="8"/>
                  </a:moveTo>
                  <a:cubicBezTo>
                    <a:pt x="2" y="8"/>
                    <a:pt x="1" y="8"/>
                    <a:pt x="0" y="9"/>
                  </a:cubicBezTo>
                  <a:cubicBezTo>
                    <a:pt x="1" y="10"/>
                    <a:pt x="2" y="11"/>
                    <a:pt x="3" y="10"/>
                  </a:cubicBezTo>
                  <a:cubicBezTo>
                    <a:pt x="3" y="10"/>
                    <a:pt x="4" y="9"/>
                    <a:pt x="4" y="8"/>
                  </a:cubicBezTo>
                  <a:cubicBezTo>
                    <a:pt x="4" y="8"/>
                    <a:pt x="3" y="8"/>
                    <a:pt x="3" y="8"/>
                  </a:cubicBezTo>
                  <a:cubicBezTo>
                    <a:pt x="3" y="8"/>
                    <a:pt x="3" y="8"/>
                    <a:pt x="3" y="8"/>
                  </a:cubicBezTo>
                  <a:close/>
                  <a:moveTo>
                    <a:pt x="14" y="2"/>
                  </a:moveTo>
                  <a:cubicBezTo>
                    <a:pt x="11" y="2"/>
                    <a:pt x="10" y="4"/>
                    <a:pt x="7" y="6"/>
                  </a:cubicBezTo>
                  <a:cubicBezTo>
                    <a:pt x="7" y="6"/>
                    <a:pt x="7" y="7"/>
                    <a:pt x="7" y="7"/>
                  </a:cubicBezTo>
                  <a:cubicBezTo>
                    <a:pt x="7" y="7"/>
                    <a:pt x="8" y="8"/>
                    <a:pt x="9" y="9"/>
                  </a:cubicBezTo>
                  <a:cubicBezTo>
                    <a:pt x="14" y="7"/>
                    <a:pt x="25" y="3"/>
                    <a:pt x="26" y="2"/>
                  </a:cubicBezTo>
                  <a:cubicBezTo>
                    <a:pt x="27" y="0"/>
                    <a:pt x="19" y="2"/>
                    <a:pt x="14" y="2"/>
                  </a:cubicBezTo>
                  <a:close/>
                </a:path>
              </a:pathLst>
            </a:custGeom>
            <a:grpFill/>
            <a:ln w="9525" cap="flat">
              <a:solidFill>
                <a:schemeClr val="bg1">
                  <a:lumMod val="85000"/>
                </a:schemeClr>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2400" dirty="0"/>
            </a:p>
          </p:txBody>
        </p:sp>
        <p:sp>
          <p:nvSpPr>
            <p:cNvPr id="208" name="Freeform 179">
              <a:extLst>
                <a:ext uri="{FF2B5EF4-FFF2-40B4-BE49-F238E27FC236}">
                  <a16:creationId xmlns:a16="http://schemas.microsoft.com/office/drawing/2014/main" id="{3AB31758-7E54-41AD-A07B-368598A78AD5}"/>
                </a:ext>
              </a:extLst>
            </p:cNvPr>
            <p:cNvSpPr>
              <a:spLocks noEditPoints="1"/>
            </p:cNvSpPr>
            <p:nvPr/>
          </p:nvSpPr>
          <p:spPr bwMode="auto">
            <a:xfrm>
              <a:off x="4486276" y="2055813"/>
              <a:ext cx="233363" cy="254000"/>
            </a:xfrm>
            <a:custGeom>
              <a:avLst/>
              <a:gdLst>
                <a:gd name="T0" fmla="*/ 65 w 93"/>
                <a:gd name="T1" fmla="*/ 88 h 101"/>
                <a:gd name="T2" fmla="*/ 55 w 93"/>
                <a:gd name="T3" fmla="*/ 88 h 101"/>
                <a:gd name="T4" fmla="*/ 48 w 93"/>
                <a:gd name="T5" fmla="*/ 91 h 101"/>
                <a:gd name="T6" fmla="*/ 56 w 93"/>
                <a:gd name="T7" fmla="*/ 96 h 101"/>
                <a:gd name="T8" fmla="*/ 66 w 93"/>
                <a:gd name="T9" fmla="*/ 101 h 101"/>
                <a:gd name="T10" fmla="*/ 68 w 93"/>
                <a:gd name="T11" fmla="*/ 96 h 101"/>
                <a:gd name="T12" fmla="*/ 71 w 93"/>
                <a:gd name="T13" fmla="*/ 88 h 101"/>
                <a:gd name="T14" fmla="*/ 65 w 93"/>
                <a:gd name="T15" fmla="*/ 88 h 101"/>
                <a:gd name="T16" fmla="*/ 19 w 93"/>
                <a:gd name="T17" fmla="*/ 61 h 101"/>
                <a:gd name="T18" fmla="*/ 13 w 93"/>
                <a:gd name="T19" fmla="*/ 62 h 101"/>
                <a:gd name="T20" fmla="*/ 16 w 93"/>
                <a:gd name="T21" fmla="*/ 73 h 101"/>
                <a:gd name="T22" fmla="*/ 19 w 93"/>
                <a:gd name="T23" fmla="*/ 80 h 101"/>
                <a:gd name="T24" fmla="*/ 25 w 93"/>
                <a:gd name="T25" fmla="*/ 77 h 101"/>
                <a:gd name="T26" fmla="*/ 26 w 93"/>
                <a:gd name="T27" fmla="*/ 64 h 101"/>
                <a:gd name="T28" fmla="*/ 19 w 93"/>
                <a:gd name="T29" fmla="*/ 61 h 101"/>
                <a:gd name="T30" fmla="*/ 77 w 93"/>
                <a:gd name="T31" fmla="*/ 57 h 101"/>
                <a:gd name="T32" fmla="*/ 71 w 93"/>
                <a:gd name="T33" fmla="*/ 52 h 101"/>
                <a:gd name="T34" fmla="*/ 58 w 93"/>
                <a:gd name="T35" fmla="*/ 39 h 101"/>
                <a:gd name="T36" fmla="*/ 47 w 93"/>
                <a:gd name="T37" fmla="*/ 28 h 101"/>
                <a:gd name="T38" fmla="*/ 47 w 93"/>
                <a:gd name="T39" fmla="*/ 20 h 101"/>
                <a:gd name="T40" fmla="*/ 51 w 93"/>
                <a:gd name="T41" fmla="*/ 15 h 101"/>
                <a:gd name="T42" fmla="*/ 51 w 93"/>
                <a:gd name="T43" fmla="*/ 5 h 101"/>
                <a:gd name="T44" fmla="*/ 47 w 93"/>
                <a:gd name="T45" fmla="*/ 4 h 101"/>
                <a:gd name="T46" fmla="*/ 46 w 93"/>
                <a:gd name="T47" fmla="*/ 0 h 101"/>
                <a:gd name="T48" fmla="*/ 39 w 93"/>
                <a:gd name="T49" fmla="*/ 1 h 101"/>
                <a:gd name="T50" fmla="*/ 34 w 93"/>
                <a:gd name="T51" fmla="*/ 3 h 101"/>
                <a:gd name="T52" fmla="*/ 33 w 93"/>
                <a:gd name="T53" fmla="*/ 2 h 101"/>
                <a:gd name="T54" fmla="*/ 32 w 93"/>
                <a:gd name="T55" fmla="*/ 4 h 101"/>
                <a:gd name="T56" fmla="*/ 30 w 93"/>
                <a:gd name="T57" fmla="*/ 6 h 101"/>
                <a:gd name="T58" fmla="*/ 28 w 93"/>
                <a:gd name="T59" fmla="*/ 7 h 101"/>
                <a:gd name="T60" fmla="*/ 24 w 93"/>
                <a:gd name="T61" fmla="*/ 8 h 101"/>
                <a:gd name="T62" fmla="*/ 21 w 93"/>
                <a:gd name="T63" fmla="*/ 9 h 101"/>
                <a:gd name="T64" fmla="*/ 19 w 93"/>
                <a:gd name="T65" fmla="*/ 12 h 101"/>
                <a:gd name="T66" fmla="*/ 15 w 93"/>
                <a:gd name="T67" fmla="*/ 7 h 101"/>
                <a:gd name="T68" fmla="*/ 11 w 93"/>
                <a:gd name="T69" fmla="*/ 12 h 101"/>
                <a:gd name="T70" fmla="*/ 4 w 93"/>
                <a:gd name="T71" fmla="*/ 13 h 101"/>
                <a:gd name="T72" fmla="*/ 5 w 93"/>
                <a:gd name="T73" fmla="*/ 17 h 101"/>
                <a:gd name="T74" fmla="*/ 3 w 93"/>
                <a:gd name="T75" fmla="*/ 20 h 101"/>
                <a:gd name="T76" fmla="*/ 1 w 93"/>
                <a:gd name="T77" fmla="*/ 22 h 101"/>
                <a:gd name="T78" fmla="*/ 4 w 93"/>
                <a:gd name="T79" fmla="*/ 26 h 101"/>
                <a:gd name="T80" fmla="*/ 6 w 93"/>
                <a:gd name="T81" fmla="*/ 30 h 101"/>
                <a:gd name="T82" fmla="*/ 9 w 93"/>
                <a:gd name="T83" fmla="*/ 31 h 101"/>
                <a:gd name="T84" fmla="*/ 8 w 93"/>
                <a:gd name="T85" fmla="*/ 34 h 101"/>
                <a:gd name="T86" fmla="*/ 12 w 93"/>
                <a:gd name="T87" fmla="*/ 33 h 101"/>
                <a:gd name="T88" fmla="*/ 18 w 93"/>
                <a:gd name="T89" fmla="*/ 28 h 101"/>
                <a:gd name="T90" fmla="*/ 29 w 93"/>
                <a:gd name="T91" fmla="*/ 33 h 101"/>
                <a:gd name="T92" fmla="*/ 32 w 93"/>
                <a:gd name="T93" fmla="*/ 37 h 101"/>
                <a:gd name="T94" fmla="*/ 39 w 93"/>
                <a:gd name="T95" fmla="*/ 47 h 101"/>
                <a:gd name="T96" fmla="*/ 50 w 93"/>
                <a:gd name="T97" fmla="*/ 57 h 101"/>
                <a:gd name="T98" fmla="*/ 58 w 93"/>
                <a:gd name="T99" fmla="*/ 60 h 101"/>
                <a:gd name="T100" fmla="*/ 65 w 93"/>
                <a:gd name="T101" fmla="*/ 65 h 101"/>
                <a:gd name="T102" fmla="*/ 71 w 93"/>
                <a:gd name="T103" fmla="*/ 69 h 101"/>
                <a:gd name="T104" fmla="*/ 73 w 93"/>
                <a:gd name="T105" fmla="*/ 74 h 101"/>
                <a:gd name="T106" fmla="*/ 74 w 93"/>
                <a:gd name="T107" fmla="*/ 83 h 101"/>
                <a:gd name="T108" fmla="*/ 74 w 93"/>
                <a:gd name="T109" fmla="*/ 89 h 101"/>
                <a:gd name="T110" fmla="*/ 78 w 93"/>
                <a:gd name="T111" fmla="*/ 82 h 101"/>
                <a:gd name="T112" fmla="*/ 83 w 93"/>
                <a:gd name="T113" fmla="*/ 78 h 101"/>
                <a:gd name="T114" fmla="*/ 79 w 93"/>
                <a:gd name="T115" fmla="*/ 71 h 101"/>
                <a:gd name="T116" fmla="*/ 87 w 93"/>
                <a:gd name="T117" fmla="*/ 68 h 101"/>
                <a:gd name="T118" fmla="*/ 93 w 93"/>
                <a:gd name="T119" fmla="*/ 68 h 101"/>
                <a:gd name="T120" fmla="*/ 77 w 93"/>
                <a:gd name="T121" fmla="*/ 5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3" h="101">
                  <a:moveTo>
                    <a:pt x="65" y="88"/>
                  </a:moveTo>
                  <a:cubicBezTo>
                    <a:pt x="60" y="89"/>
                    <a:pt x="58" y="89"/>
                    <a:pt x="55" y="88"/>
                  </a:cubicBezTo>
                  <a:cubicBezTo>
                    <a:pt x="52" y="86"/>
                    <a:pt x="47" y="89"/>
                    <a:pt x="48" y="91"/>
                  </a:cubicBezTo>
                  <a:cubicBezTo>
                    <a:pt x="49" y="92"/>
                    <a:pt x="50" y="94"/>
                    <a:pt x="56" y="96"/>
                  </a:cubicBezTo>
                  <a:cubicBezTo>
                    <a:pt x="62" y="97"/>
                    <a:pt x="63" y="101"/>
                    <a:pt x="66" y="101"/>
                  </a:cubicBezTo>
                  <a:cubicBezTo>
                    <a:pt x="68" y="101"/>
                    <a:pt x="68" y="99"/>
                    <a:pt x="68" y="96"/>
                  </a:cubicBezTo>
                  <a:cubicBezTo>
                    <a:pt x="67" y="93"/>
                    <a:pt x="71" y="89"/>
                    <a:pt x="71" y="88"/>
                  </a:cubicBezTo>
                  <a:cubicBezTo>
                    <a:pt x="71" y="88"/>
                    <a:pt x="69" y="87"/>
                    <a:pt x="65" y="88"/>
                  </a:cubicBezTo>
                  <a:close/>
                  <a:moveTo>
                    <a:pt x="19" y="61"/>
                  </a:moveTo>
                  <a:cubicBezTo>
                    <a:pt x="16" y="63"/>
                    <a:pt x="14" y="60"/>
                    <a:pt x="13" y="62"/>
                  </a:cubicBezTo>
                  <a:cubicBezTo>
                    <a:pt x="11" y="65"/>
                    <a:pt x="17" y="68"/>
                    <a:pt x="16" y="73"/>
                  </a:cubicBezTo>
                  <a:cubicBezTo>
                    <a:pt x="15" y="77"/>
                    <a:pt x="16" y="83"/>
                    <a:pt x="19" y="80"/>
                  </a:cubicBezTo>
                  <a:cubicBezTo>
                    <a:pt x="22" y="78"/>
                    <a:pt x="23" y="79"/>
                    <a:pt x="25" y="77"/>
                  </a:cubicBezTo>
                  <a:cubicBezTo>
                    <a:pt x="26" y="75"/>
                    <a:pt x="25" y="67"/>
                    <a:pt x="26" y="64"/>
                  </a:cubicBezTo>
                  <a:cubicBezTo>
                    <a:pt x="27" y="60"/>
                    <a:pt x="21" y="59"/>
                    <a:pt x="19" y="61"/>
                  </a:cubicBezTo>
                  <a:close/>
                  <a:moveTo>
                    <a:pt x="77" y="57"/>
                  </a:moveTo>
                  <a:cubicBezTo>
                    <a:pt x="74" y="55"/>
                    <a:pt x="76" y="52"/>
                    <a:pt x="71" y="52"/>
                  </a:cubicBezTo>
                  <a:cubicBezTo>
                    <a:pt x="66" y="53"/>
                    <a:pt x="60" y="46"/>
                    <a:pt x="58" y="39"/>
                  </a:cubicBezTo>
                  <a:cubicBezTo>
                    <a:pt x="57" y="32"/>
                    <a:pt x="49" y="32"/>
                    <a:pt x="47" y="28"/>
                  </a:cubicBezTo>
                  <a:cubicBezTo>
                    <a:pt x="45" y="24"/>
                    <a:pt x="49" y="23"/>
                    <a:pt x="47" y="20"/>
                  </a:cubicBezTo>
                  <a:cubicBezTo>
                    <a:pt x="46" y="18"/>
                    <a:pt x="48" y="16"/>
                    <a:pt x="51" y="15"/>
                  </a:cubicBezTo>
                  <a:cubicBezTo>
                    <a:pt x="51" y="11"/>
                    <a:pt x="51" y="7"/>
                    <a:pt x="51" y="5"/>
                  </a:cubicBezTo>
                  <a:cubicBezTo>
                    <a:pt x="49" y="4"/>
                    <a:pt x="48" y="4"/>
                    <a:pt x="47" y="4"/>
                  </a:cubicBezTo>
                  <a:cubicBezTo>
                    <a:pt x="46" y="3"/>
                    <a:pt x="46" y="0"/>
                    <a:pt x="46" y="0"/>
                  </a:cubicBezTo>
                  <a:cubicBezTo>
                    <a:pt x="45" y="0"/>
                    <a:pt x="40" y="0"/>
                    <a:pt x="39" y="1"/>
                  </a:cubicBezTo>
                  <a:cubicBezTo>
                    <a:pt x="38" y="2"/>
                    <a:pt x="36" y="4"/>
                    <a:pt x="34" y="3"/>
                  </a:cubicBezTo>
                  <a:cubicBezTo>
                    <a:pt x="34" y="3"/>
                    <a:pt x="33" y="2"/>
                    <a:pt x="33" y="2"/>
                  </a:cubicBezTo>
                  <a:cubicBezTo>
                    <a:pt x="32" y="4"/>
                    <a:pt x="32" y="4"/>
                    <a:pt x="32" y="4"/>
                  </a:cubicBezTo>
                  <a:cubicBezTo>
                    <a:pt x="32" y="4"/>
                    <a:pt x="31" y="6"/>
                    <a:pt x="30" y="6"/>
                  </a:cubicBezTo>
                  <a:cubicBezTo>
                    <a:pt x="29" y="6"/>
                    <a:pt x="28" y="5"/>
                    <a:pt x="28" y="7"/>
                  </a:cubicBezTo>
                  <a:cubicBezTo>
                    <a:pt x="28" y="8"/>
                    <a:pt x="25" y="8"/>
                    <a:pt x="24" y="8"/>
                  </a:cubicBezTo>
                  <a:cubicBezTo>
                    <a:pt x="23" y="7"/>
                    <a:pt x="21" y="8"/>
                    <a:pt x="21" y="9"/>
                  </a:cubicBezTo>
                  <a:cubicBezTo>
                    <a:pt x="21" y="11"/>
                    <a:pt x="21" y="14"/>
                    <a:pt x="19" y="12"/>
                  </a:cubicBezTo>
                  <a:cubicBezTo>
                    <a:pt x="17" y="10"/>
                    <a:pt x="15" y="6"/>
                    <a:pt x="15" y="7"/>
                  </a:cubicBezTo>
                  <a:cubicBezTo>
                    <a:pt x="14" y="7"/>
                    <a:pt x="12" y="12"/>
                    <a:pt x="11" y="12"/>
                  </a:cubicBezTo>
                  <a:cubicBezTo>
                    <a:pt x="10" y="12"/>
                    <a:pt x="6" y="13"/>
                    <a:pt x="4" y="13"/>
                  </a:cubicBezTo>
                  <a:cubicBezTo>
                    <a:pt x="3" y="15"/>
                    <a:pt x="4" y="16"/>
                    <a:pt x="5" y="17"/>
                  </a:cubicBezTo>
                  <a:cubicBezTo>
                    <a:pt x="6" y="17"/>
                    <a:pt x="4" y="19"/>
                    <a:pt x="3" y="20"/>
                  </a:cubicBezTo>
                  <a:cubicBezTo>
                    <a:pt x="2" y="20"/>
                    <a:pt x="0" y="20"/>
                    <a:pt x="1" y="22"/>
                  </a:cubicBezTo>
                  <a:cubicBezTo>
                    <a:pt x="3" y="24"/>
                    <a:pt x="5" y="24"/>
                    <a:pt x="4" y="26"/>
                  </a:cubicBezTo>
                  <a:cubicBezTo>
                    <a:pt x="3" y="28"/>
                    <a:pt x="4" y="30"/>
                    <a:pt x="6" y="30"/>
                  </a:cubicBezTo>
                  <a:cubicBezTo>
                    <a:pt x="7" y="30"/>
                    <a:pt x="10" y="30"/>
                    <a:pt x="9" y="31"/>
                  </a:cubicBezTo>
                  <a:cubicBezTo>
                    <a:pt x="9" y="32"/>
                    <a:pt x="9" y="33"/>
                    <a:pt x="8" y="34"/>
                  </a:cubicBezTo>
                  <a:cubicBezTo>
                    <a:pt x="10" y="33"/>
                    <a:pt x="11" y="33"/>
                    <a:pt x="12" y="33"/>
                  </a:cubicBezTo>
                  <a:cubicBezTo>
                    <a:pt x="15" y="31"/>
                    <a:pt x="14" y="29"/>
                    <a:pt x="18" y="28"/>
                  </a:cubicBezTo>
                  <a:cubicBezTo>
                    <a:pt x="22" y="27"/>
                    <a:pt x="28" y="30"/>
                    <a:pt x="29" y="33"/>
                  </a:cubicBezTo>
                  <a:cubicBezTo>
                    <a:pt x="31" y="35"/>
                    <a:pt x="31" y="35"/>
                    <a:pt x="32" y="37"/>
                  </a:cubicBezTo>
                  <a:cubicBezTo>
                    <a:pt x="32" y="39"/>
                    <a:pt x="34" y="43"/>
                    <a:pt x="39" y="47"/>
                  </a:cubicBezTo>
                  <a:cubicBezTo>
                    <a:pt x="45" y="51"/>
                    <a:pt x="47" y="55"/>
                    <a:pt x="50" y="57"/>
                  </a:cubicBezTo>
                  <a:cubicBezTo>
                    <a:pt x="53" y="58"/>
                    <a:pt x="56" y="58"/>
                    <a:pt x="58" y="60"/>
                  </a:cubicBezTo>
                  <a:cubicBezTo>
                    <a:pt x="60" y="62"/>
                    <a:pt x="62" y="63"/>
                    <a:pt x="65" y="65"/>
                  </a:cubicBezTo>
                  <a:cubicBezTo>
                    <a:pt x="68" y="66"/>
                    <a:pt x="68" y="69"/>
                    <a:pt x="71" y="69"/>
                  </a:cubicBezTo>
                  <a:cubicBezTo>
                    <a:pt x="73" y="70"/>
                    <a:pt x="72" y="72"/>
                    <a:pt x="73" y="74"/>
                  </a:cubicBezTo>
                  <a:cubicBezTo>
                    <a:pt x="75" y="76"/>
                    <a:pt x="75" y="80"/>
                    <a:pt x="74" y="83"/>
                  </a:cubicBezTo>
                  <a:cubicBezTo>
                    <a:pt x="72" y="85"/>
                    <a:pt x="73" y="89"/>
                    <a:pt x="74" y="89"/>
                  </a:cubicBezTo>
                  <a:cubicBezTo>
                    <a:pt x="75" y="89"/>
                    <a:pt x="78" y="85"/>
                    <a:pt x="78" y="82"/>
                  </a:cubicBezTo>
                  <a:cubicBezTo>
                    <a:pt x="78" y="80"/>
                    <a:pt x="81" y="80"/>
                    <a:pt x="83" y="78"/>
                  </a:cubicBezTo>
                  <a:cubicBezTo>
                    <a:pt x="85" y="75"/>
                    <a:pt x="80" y="75"/>
                    <a:pt x="79" y="71"/>
                  </a:cubicBezTo>
                  <a:cubicBezTo>
                    <a:pt x="78" y="68"/>
                    <a:pt x="83" y="65"/>
                    <a:pt x="87" y="68"/>
                  </a:cubicBezTo>
                  <a:cubicBezTo>
                    <a:pt x="91" y="71"/>
                    <a:pt x="93" y="72"/>
                    <a:pt x="93" y="68"/>
                  </a:cubicBezTo>
                  <a:cubicBezTo>
                    <a:pt x="93" y="64"/>
                    <a:pt x="80" y="59"/>
                    <a:pt x="77" y="57"/>
                  </a:cubicBezTo>
                  <a:close/>
                </a:path>
              </a:pathLst>
            </a:custGeom>
            <a:grpFill/>
            <a:ln w="9525" cap="flat">
              <a:solidFill>
                <a:schemeClr val="bg1">
                  <a:lumMod val="85000"/>
                </a:schemeClr>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2400" dirty="0"/>
            </a:p>
          </p:txBody>
        </p:sp>
        <p:sp>
          <p:nvSpPr>
            <p:cNvPr id="209" name="Freeform 180">
              <a:extLst>
                <a:ext uri="{FF2B5EF4-FFF2-40B4-BE49-F238E27FC236}">
                  <a16:creationId xmlns:a16="http://schemas.microsoft.com/office/drawing/2014/main" id="{494423EE-95B4-44A9-AECC-74F9664E93C8}"/>
                </a:ext>
              </a:extLst>
            </p:cNvPr>
            <p:cNvSpPr>
              <a:spLocks/>
            </p:cNvSpPr>
            <p:nvPr/>
          </p:nvSpPr>
          <p:spPr bwMode="auto">
            <a:xfrm>
              <a:off x="4719638" y="2149475"/>
              <a:ext cx="25400" cy="31750"/>
            </a:xfrm>
            <a:custGeom>
              <a:avLst/>
              <a:gdLst>
                <a:gd name="T0" fmla="*/ 3 w 10"/>
                <a:gd name="T1" fmla="*/ 0 h 13"/>
                <a:gd name="T2" fmla="*/ 0 w 10"/>
                <a:gd name="T3" fmla="*/ 6 h 13"/>
                <a:gd name="T4" fmla="*/ 0 w 10"/>
                <a:gd name="T5" fmla="*/ 9 h 13"/>
                <a:gd name="T6" fmla="*/ 6 w 10"/>
                <a:gd name="T7" fmla="*/ 13 h 13"/>
                <a:gd name="T8" fmla="*/ 6 w 10"/>
                <a:gd name="T9" fmla="*/ 13 h 13"/>
                <a:gd name="T10" fmla="*/ 10 w 10"/>
                <a:gd name="T11" fmla="*/ 8 h 13"/>
                <a:gd name="T12" fmla="*/ 3 w 10"/>
                <a:gd name="T13" fmla="*/ 0 h 13"/>
              </a:gdLst>
              <a:ahLst/>
              <a:cxnLst>
                <a:cxn ang="0">
                  <a:pos x="T0" y="T1"/>
                </a:cxn>
                <a:cxn ang="0">
                  <a:pos x="T2" y="T3"/>
                </a:cxn>
                <a:cxn ang="0">
                  <a:pos x="T4" y="T5"/>
                </a:cxn>
                <a:cxn ang="0">
                  <a:pos x="T6" y="T7"/>
                </a:cxn>
                <a:cxn ang="0">
                  <a:pos x="T8" y="T9"/>
                </a:cxn>
                <a:cxn ang="0">
                  <a:pos x="T10" y="T11"/>
                </a:cxn>
                <a:cxn ang="0">
                  <a:pos x="T12" y="T13"/>
                </a:cxn>
              </a:cxnLst>
              <a:rect l="0" t="0" r="r" b="b"/>
              <a:pathLst>
                <a:path w="10" h="13">
                  <a:moveTo>
                    <a:pt x="3" y="0"/>
                  </a:moveTo>
                  <a:cubicBezTo>
                    <a:pt x="2" y="3"/>
                    <a:pt x="0" y="6"/>
                    <a:pt x="0" y="6"/>
                  </a:cubicBezTo>
                  <a:cubicBezTo>
                    <a:pt x="0" y="7"/>
                    <a:pt x="0" y="8"/>
                    <a:pt x="0" y="9"/>
                  </a:cubicBezTo>
                  <a:cubicBezTo>
                    <a:pt x="2" y="11"/>
                    <a:pt x="4" y="12"/>
                    <a:pt x="6" y="13"/>
                  </a:cubicBezTo>
                  <a:cubicBezTo>
                    <a:pt x="6" y="13"/>
                    <a:pt x="6" y="13"/>
                    <a:pt x="6" y="13"/>
                  </a:cubicBezTo>
                  <a:cubicBezTo>
                    <a:pt x="7" y="11"/>
                    <a:pt x="8" y="8"/>
                    <a:pt x="10" y="8"/>
                  </a:cubicBezTo>
                  <a:cubicBezTo>
                    <a:pt x="8" y="5"/>
                    <a:pt x="5" y="2"/>
                    <a:pt x="3" y="0"/>
                  </a:cubicBezTo>
                  <a:close/>
                </a:path>
              </a:pathLst>
            </a:custGeom>
            <a:grpFill/>
            <a:ln w="9525" cap="flat">
              <a:solidFill>
                <a:schemeClr val="bg1">
                  <a:lumMod val="85000"/>
                </a:schemeClr>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2400" dirty="0"/>
            </a:p>
          </p:txBody>
        </p:sp>
        <p:sp>
          <p:nvSpPr>
            <p:cNvPr id="210" name="Freeform 181">
              <a:extLst>
                <a:ext uri="{FF2B5EF4-FFF2-40B4-BE49-F238E27FC236}">
                  <a16:creationId xmlns:a16="http://schemas.microsoft.com/office/drawing/2014/main" id="{066DD3E6-A278-40D8-A63F-90F192BE688F}"/>
                </a:ext>
              </a:extLst>
            </p:cNvPr>
            <p:cNvSpPr>
              <a:spLocks/>
            </p:cNvSpPr>
            <p:nvPr/>
          </p:nvSpPr>
          <p:spPr bwMode="auto">
            <a:xfrm>
              <a:off x="4725988" y="2078038"/>
              <a:ext cx="84138" cy="101600"/>
            </a:xfrm>
            <a:custGeom>
              <a:avLst/>
              <a:gdLst>
                <a:gd name="T0" fmla="*/ 30 w 34"/>
                <a:gd name="T1" fmla="*/ 27 h 40"/>
                <a:gd name="T2" fmla="*/ 30 w 34"/>
                <a:gd name="T3" fmla="*/ 21 h 40"/>
                <a:gd name="T4" fmla="*/ 30 w 34"/>
                <a:gd name="T5" fmla="*/ 17 h 40"/>
                <a:gd name="T6" fmla="*/ 21 w 34"/>
                <a:gd name="T7" fmla="*/ 14 h 40"/>
                <a:gd name="T8" fmla="*/ 20 w 34"/>
                <a:gd name="T9" fmla="*/ 9 h 40"/>
                <a:gd name="T10" fmla="*/ 17 w 34"/>
                <a:gd name="T11" fmla="*/ 6 h 40"/>
                <a:gd name="T12" fmla="*/ 14 w 34"/>
                <a:gd name="T13" fmla="*/ 2 h 40"/>
                <a:gd name="T14" fmla="*/ 14 w 34"/>
                <a:gd name="T15" fmla="*/ 1 h 40"/>
                <a:gd name="T16" fmla="*/ 12 w 34"/>
                <a:gd name="T17" fmla="*/ 1 h 40"/>
                <a:gd name="T18" fmla="*/ 9 w 34"/>
                <a:gd name="T19" fmla="*/ 0 h 40"/>
                <a:gd name="T20" fmla="*/ 0 w 34"/>
                <a:gd name="T21" fmla="*/ 2 h 40"/>
                <a:gd name="T22" fmla="*/ 2 w 34"/>
                <a:gd name="T23" fmla="*/ 7 h 40"/>
                <a:gd name="T24" fmla="*/ 5 w 34"/>
                <a:gd name="T25" fmla="*/ 13 h 40"/>
                <a:gd name="T26" fmla="*/ 4 w 34"/>
                <a:gd name="T27" fmla="*/ 25 h 40"/>
                <a:gd name="T28" fmla="*/ 1 w 34"/>
                <a:gd name="T29" fmla="*/ 28 h 40"/>
                <a:gd name="T30" fmla="*/ 8 w 34"/>
                <a:gd name="T31" fmla="*/ 36 h 40"/>
                <a:gd name="T32" fmla="*/ 8 w 34"/>
                <a:gd name="T33" fmla="*/ 36 h 40"/>
                <a:gd name="T34" fmla="*/ 15 w 34"/>
                <a:gd name="T35" fmla="*/ 40 h 40"/>
                <a:gd name="T36" fmla="*/ 29 w 34"/>
                <a:gd name="T37" fmla="*/ 37 h 40"/>
                <a:gd name="T38" fmla="*/ 29 w 34"/>
                <a:gd name="T39" fmla="*/ 35 h 40"/>
                <a:gd name="T40" fmla="*/ 32 w 34"/>
                <a:gd name="T41" fmla="*/ 32 h 40"/>
                <a:gd name="T42" fmla="*/ 30 w 34"/>
                <a:gd name="T43" fmla="*/ 27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 h="40">
                  <a:moveTo>
                    <a:pt x="30" y="27"/>
                  </a:moveTo>
                  <a:cubicBezTo>
                    <a:pt x="28" y="25"/>
                    <a:pt x="28" y="22"/>
                    <a:pt x="30" y="21"/>
                  </a:cubicBezTo>
                  <a:cubicBezTo>
                    <a:pt x="31" y="20"/>
                    <a:pt x="30" y="18"/>
                    <a:pt x="30" y="17"/>
                  </a:cubicBezTo>
                  <a:cubicBezTo>
                    <a:pt x="30" y="15"/>
                    <a:pt x="22" y="14"/>
                    <a:pt x="21" y="14"/>
                  </a:cubicBezTo>
                  <a:cubicBezTo>
                    <a:pt x="20" y="14"/>
                    <a:pt x="22" y="9"/>
                    <a:pt x="20" y="9"/>
                  </a:cubicBezTo>
                  <a:cubicBezTo>
                    <a:pt x="18" y="9"/>
                    <a:pt x="17" y="8"/>
                    <a:pt x="17" y="6"/>
                  </a:cubicBezTo>
                  <a:cubicBezTo>
                    <a:pt x="17" y="5"/>
                    <a:pt x="14" y="2"/>
                    <a:pt x="14" y="2"/>
                  </a:cubicBezTo>
                  <a:cubicBezTo>
                    <a:pt x="14" y="1"/>
                    <a:pt x="14" y="1"/>
                    <a:pt x="14" y="1"/>
                  </a:cubicBezTo>
                  <a:cubicBezTo>
                    <a:pt x="13" y="1"/>
                    <a:pt x="12" y="1"/>
                    <a:pt x="12" y="1"/>
                  </a:cubicBezTo>
                  <a:cubicBezTo>
                    <a:pt x="11" y="1"/>
                    <a:pt x="9" y="0"/>
                    <a:pt x="9" y="0"/>
                  </a:cubicBezTo>
                  <a:cubicBezTo>
                    <a:pt x="9" y="0"/>
                    <a:pt x="4" y="1"/>
                    <a:pt x="0" y="2"/>
                  </a:cubicBezTo>
                  <a:cubicBezTo>
                    <a:pt x="1" y="4"/>
                    <a:pt x="1" y="7"/>
                    <a:pt x="2" y="7"/>
                  </a:cubicBezTo>
                  <a:cubicBezTo>
                    <a:pt x="5" y="8"/>
                    <a:pt x="4" y="11"/>
                    <a:pt x="5" y="13"/>
                  </a:cubicBezTo>
                  <a:cubicBezTo>
                    <a:pt x="6" y="15"/>
                    <a:pt x="6" y="25"/>
                    <a:pt x="4" y="25"/>
                  </a:cubicBezTo>
                  <a:cubicBezTo>
                    <a:pt x="4" y="25"/>
                    <a:pt x="3" y="27"/>
                    <a:pt x="1" y="28"/>
                  </a:cubicBezTo>
                  <a:cubicBezTo>
                    <a:pt x="3" y="30"/>
                    <a:pt x="6" y="33"/>
                    <a:pt x="8" y="36"/>
                  </a:cubicBezTo>
                  <a:cubicBezTo>
                    <a:pt x="8" y="36"/>
                    <a:pt x="8" y="36"/>
                    <a:pt x="8" y="36"/>
                  </a:cubicBezTo>
                  <a:cubicBezTo>
                    <a:pt x="10" y="36"/>
                    <a:pt x="15" y="40"/>
                    <a:pt x="15" y="40"/>
                  </a:cubicBezTo>
                  <a:cubicBezTo>
                    <a:pt x="15" y="40"/>
                    <a:pt x="24" y="38"/>
                    <a:pt x="29" y="37"/>
                  </a:cubicBezTo>
                  <a:cubicBezTo>
                    <a:pt x="29" y="36"/>
                    <a:pt x="29" y="35"/>
                    <a:pt x="29" y="35"/>
                  </a:cubicBezTo>
                  <a:cubicBezTo>
                    <a:pt x="29" y="34"/>
                    <a:pt x="30" y="32"/>
                    <a:pt x="32" y="32"/>
                  </a:cubicBezTo>
                  <a:cubicBezTo>
                    <a:pt x="34" y="32"/>
                    <a:pt x="31" y="28"/>
                    <a:pt x="30" y="27"/>
                  </a:cubicBezTo>
                  <a:close/>
                </a:path>
              </a:pathLst>
            </a:custGeom>
            <a:grpFill/>
            <a:ln w="9525" cap="flat">
              <a:solidFill>
                <a:schemeClr val="bg1">
                  <a:lumMod val="85000"/>
                </a:schemeClr>
              </a:solidFill>
              <a:prstDash val="solid"/>
              <a:miter lim="800000"/>
              <a:headEnd/>
              <a:tailEnd/>
            </a:ln>
          </p:spPr>
          <p:txBody>
            <a:bodyPr vert="horz" wrap="square" lIns="121920" tIns="60960" rIns="121920" bIns="60960" numCol="1" anchor="t" anchorCtr="0" compatLnSpc="1">
              <a:prstTxWarp prst="textNoShape">
                <a:avLst/>
              </a:prstTxWarp>
            </a:bodyPr>
            <a:lstStyle/>
            <a:p>
              <a:endParaRPr lang="en-US" sz="2400" dirty="0"/>
            </a:p>
          </p:txBody>
        </p:sp>
      </p:grpSp>
      <p:sp>
        <p:nvSpPr>
          <p:cNvPr id="211" name="Oval 210">
            <a:extLst>
              <a:ext uri="{FF2B5EF4-FFF2-40B4-BE49-F238E27FC236}">
                <a16:creationId xmlns:a16="http://schemas.microsoft.com/office/drawing/2014/main" id="{08B44E38-FAE5-4F45-8DC8-34C1702B9BE6}"/>
              </a:ext>
            </a:extLst>
          </p:cNvPr>
          <p:cNvSpPr/>
          <p:nvPr/>
        </p:nvSpPr>
        <p:spPr bwMode="auto">
          <a:xfrm>
            <a:off x="1834090" y="2023579"/>
            <a:ext cx="1659893" cy="1662469"/>
          </a:xfrm>
          <a:prstGeom prst="ellipse">
            <a:avLst/>
          </a:prstGeom>
          <a:solidFill>
            <a:srgbClr val="4472C4">
              <a:alpha val="50196"/>
            </a:srgbClr>
          </a:solidFill>
          <a:ln w="9525">
            <a:noFill/>
            <a:round/>
            <a:headEnd/>
            <a:tailEnd/>
          </a:ln>
          <a:effectLst/>
        </p:spPr>
        <p:txBody>
          <a:bodyPr vert="horz" wrap="square" lIns="0" tIns="0" rIns="0" bIns="0" numCol="1" rtlCol="0" anchor="ctr" anchorCtr="0" compatLnSpc="1">
            <a:prstTxWarp prst="textNoShape">
              <a:avLst/>
            </a:prstTxWarp>
          </a:bodyPr>
          <a:lstStyle/>
          <a:p>
            <a:pPr algn="ctr"/>
            <a:r>
              <a:rPr lang="en-US" sz="3200" b="1" dirty="0">
                <a:solidFill>
                  <a:schemeClr val="bg1"/>
                </a:solidFill>
                <a:latin typeface="Times New Roman" panose="02020603050405020304" pitchFamily="18" charset="0"/>
                <a:ea typeface="Roboto" panose="02000000000000000000" pitchFamily="2" charset="0"/>
                <a:cs typeface="Times New Roman" panose="02020603050405020304" pitchFamily="18" charset="0"/>
              </a:rPr>
              <a:t>1,408</a:t>
            </a:r>
          </a:p>
          <a:p>
            <a:pPr algn="ctr"/>
            <a:r>
              <a:rPr lang="en-US" sz="1200" b="1" dirty="0">
                <a:solidFill>
                  <a:schemeClr val="bg1"/>
                </a:solidFill>
                <a:latin typeface="Times New Roman" panose="02020603050405020304" pitchFamily="18" charset="0"/>
                <a:ea typeface="Roboto" panose="02000000000000000000" pitchFamily="2" charset="0"/>
                <a:cs typeface="Times New Roman" panose="02020603050405020304" pitchFamily="18" charset="0"/>
              </a:rPr>
              <a:t>Billion in economic losses</a:t>
            </a:r>
            <a:endParaRPr lang="en-US" sz="400" b="1" dirty="0">
              <a:solidFill>
                <a:schemeClr val="bg1"/>
              </a:solidFill>
              <a:latin typeface="Times New Roman" panose="02020603050405020304" pitchFamily="18" charset="0"/>
              <a:ea typeface="Roboto" panose="02000000000000000000" pitchFamily="2" charset="0"/>
              <a:cs typeface="Times New Roman" panose="02020603050405020304" pitchFamily="18" charset="0"/>
            </a:endParaRPr>
          </a:p>
        </p:txBody>
      </p:sp>
      <p:sp>
        <p:nvSpPr>
          <p:cNvPr id="212" name="Oval 211">
            <a:extLst>
              <a:ext uri="{FF2B5EF4-FFF2-40B4-BE49-F238E27FC236}">
                <a16:creationId xmlns:a16="http://schemas.microsoft.com/office/drawing/2014/main" id="{3B18CCA8-92FC-45B7-9235-11DDB6C07597}"/>
              </a:ext>
            </a:extLst>
          </p:cNvPr>
          <p:cNvSpPr/>
          <p:nvPr/>
        </p:nvSpPr>
        <p:spPr bwMode="auto">
          <a:xfrm>
            <a:off x="2902829" y="3933720"/>
            <a:ext cx="1555156" cy="1557568"/>
          </a:xfrm>
          <a:prstGeom prst="ellipse">
            <a:avLst/>
          </a:prstGeom>
          <a:solidFill>
            <a:srgbClr val="ED7D31">
              <a:alpha val="50196"/>
            </a:srgbClr>
          </a:solidFill>
          <a:ln w="9525">
            <a:noFill/>
            <a:round/>
            <a:headEnd/>
            <a:tailEnd/>
          </a:ln>
          <a:effectLst/>
        </p:spPr>
        <p:txBody>
          <a:bodyPr vert="horz" wrap="square" lIns="0" tIns="0" rIns="0" bIns="0" numCol="1" rtlCol="0" anchor="ctr" anchorCtr="0" compatLnSpc="1">
            <a:prstTxWarp prst="textNoShape">
              <a:avLst/>
            </a:prstTxWarp>
          </a:bodyPr>
          <a:lstStyle/>
          <a:p>
            <a:pPr algn="ctr"/>
            <a:r>
              <a:rPr lang="en-US" sz="3200" b="1" dirty="0">
                <a:solidFill>
                  <a:schemeClr val="bg1"/>
                </a:solidFill>
                <a:latin typeface="Times New Roman" panose="02020603050405020304" pitchFamily="18" charset="0"/>
                <a:ea typeface="Roboto" panose="02000000000000000000" pitchFamily="2" charset="0"/>
                <a:cs typeface="Times New Roman" panose="02020603050405020304" pitchFamily="18" charset="0"/>
              </a:rPr>
              <a:t>1,942</a:t>
            </a:r>
          </a:p>
          <a:p>
            <a:pPr algn="ctr"/>
            <a:r>
              <a:rPr lang="en-US" sz="1200" b="1" dirty="0">
                <a:solidFill>
                  <a:schemeClr val="bg1"/>
                </a:solidFill>
                <a:latin typeface="Times New Roman" panose="02020603050405020304" pitchFamily="18" charset="0"/>
                <a:ea typeface="Roboto" panose="02000000000000000000" pitchFamily="2" charset="0"/>
                <a:cs typeface="Times New Roman" panose="02020603050405020304" pitchFamily="18" charset="0"/>
              </a:rPr>
              <a:t>disasters</a:t>
            </a:r>
            <a:endParaRPr lang="en-US" sz="400" b="1" dirty="0">
              <a:solidFill>
                <a:schemeClr val="bg1"/>
              </a:solidFill>
              <a:latin typeface="Times New Roman" panose="02020603050405020304" pitchFamily="18" charset="0"/>
              <a:ea typeface="Roboto" panose="02000000000000000000" pitchFamily="2" charset="0"/>
              <a:cs typeface="Times New Roman" panose="02020603050405020304" pitchFamily="18" charset="0"/>
            </a:endParaRPr>
          </a:p>
        </p:txBody>
      </p:sp>
      <p:sp>
        <p:nvSpPr>
          <p:cNvPr id="213" name="Oval 212">
            <a:extLst>
              <a:ext uri="{FF2B5EF4-FFF2-40B4-BE49-F238E27FC236}">
                <a16:creationId xmlns:a16="http://schemas.microsoft.com/office/drawing/2014/main" id="{6A9E15C1-1D0C-46B6-92E8-11118CE33215}"/>
              </a:ext>
            </a:extLst>
          </p:cNvPr>
          <p:cNvSpPr/>
          <p:nvPr/>
        </p:nvSpPr>
        <p:spPr bwMode="auto">
          <a:xfrm>
            <a:off x="4856171" y="2009648"/>
            <a:ext cx="1414543" cy="1416736"/>
          </a:xfrm>
          <a:prstGeom prst="ellipse">
            <a:avLst/>
          </a:prstGeom>
          <a:solidFill>
            <a:srgbClr val="A5A5A5">
              <a:alpha val="50196"/>
            </a:srgbClr>
          </a:solidFill>
          <a:ln w="9525">
            <a:noFill/>
            <a:round/>
            <a:headEnd/>
            <a:tailEnd/>
          </a:ln>
          <a:effectLst/>
        </p:spPr>
        <p:txBody>
          <a:bodyPr vert="horz" wrap="square" lIns="0" tIns="0" rIns="0" bIns="0" numCol="1" rtlCol="0" anchor="ctr" anchorCtr="0" compatLnSpc="1">
            <a:prstTxWarp prst="textNoShape">
              <a:avLst/>
            </a:prstTxWarp>
          </a:bodyPr>
          <a:lstStyle/>
          <a:p>
            <a:pPr algn="ctr"/>
            <a:r>
              <a:rPr lang="en-US" sz="3200" b="1" dirty="0">
                <a:solidFill>
                  <a:schemeClr val="bg1"/>
                </a:solidFill>
                <a:latin typeface="Times New Roman" panose="02020603050405020304" pitchFamily="18" charset="0"/>
                <a:ea typeface="Roboto" panose="02000000000000000000" pitchFamily="2" charset="0"/>
                <a:cs typeface="Times New Roman" panose="02020603050405020304" pitchFamily="18" charset="0"/>
              </a:rPr>
              <a:t>8 lac</a:t>
            </a:r>
          </a:p>
          <a:p>
            <a:pPr algn="ctr"/>
            <a:r>
              <a:rPr lang="en-US" sz="1200" b="1" dirty="0">
                <a:solidFill>
                  <a:schemeClr val="bg1"/>
                </a:solidFill>
                <a:latin typeface="Times New Roman" panose="02020603050405020304" pitchFamily="18" charset="0"/>
                <a:ea typeface="Roboto" panose="02000000000000000000" pitchFamily="2" charset="0"/>
                <a:cs typeface="Times New Roman" panose="02020603050405020304" pitchFamily="18" charset="0"/>
              </a:rPr>
              <a:t>People killed</a:t>
            </a:r>
            <a:endParaRPr lang="en-US" sz="400" b="1" dirty="0">
              <a:solidFill>
                <a:schemeClr val="bg1"/>
              </a:solidFill>
              <a:latin typeface="Times New Roman" panose="02020603050405020304" pitchFamily="18" charset="0"/>
              <a:ea typeface="Roboto" panose="02000000000000000000" pitchFamily="2" charset="0"/>
              <a:cs typeface="Times New Roman" panose="02020603050405020304" pitchFamily="18" charset="0"/>
            </a:endParaRPr>
          </a:p>
        </p:txBody>
      </p:sp>
      <p:sp>
        <p:nvSpPr>
          <p:cNvPr id="214" name="Oval 213">
            <a:extLst>
              <a:ext uri="{FF2B5EF4-FFF2-40B4-BE49-F238E27FC236}">
                <a16:creationId xmlns:a16="http://schemas.microsoft.com/office/drawing/2014/main" id="{92B045AC-59ED-4FF1-908A-767B27FC5537}"/>
              </a:ext>
            </a:extLst>
          </p:cNvPr>
          <p:cNvSpPr/>
          <p:nvPr/>
        </p:nvSpPr>
        <p:spPr bwMode="auto">
          <a:xfrm>
            <a:off x="5780622" y="3924923"/>
            <a:ext cx="1497481" cy="1499803"/>
          </a:xfrm>
          <a:prstGeom prst="ellipse">
            <a:avLst/>
          </a:prstGeom>
          <a:solidFill>
            <a:srgbClr val="FFC000">
              <a:alpha val="50196"/>
            </a:srgbClr>
          </a:solidFill>
          <a:ln w="9525">
            <a:noFill/>
            <a:round/>
            <a:headEnd/>
            <a:tailEnd/>
          </a:ln>
          <a:effectLst/>
        </p:spPr>
        <p:txBody>
          <a:bodyPr vert="horz" wrap="square" lIns="0" tIns="0" rIns="0" bIns="0" numCol="1" rtlCol="0" anchor="ctr" anchorCtr="0" compatLnSpc="1">
            <a:prstTxWarp prst="textNoShape">
              <a:avLst/>
            </a:prstTxWarp>
          </a:bodyPr>
          <a:lstStyle/>
          <a:p>
            <a:pPr algn="ctr"/>
            <a:r>
              <a:rPr lang="en-US" sz="3200" b="1" dirty="0">
                <a:solidFill>
                  <a:schemeClr val="bg1"/>
                </a:solidFill>
                <a:latin typeface="Times New Roman" panose="02020603050405020304" pitchFamily="18" charset="0"/>
                <a:ea typeface="Roboto" panose="02000000000000000000" pitchFamily="2" charset="0"/>
                <a:cs typeface="Times New Roman" panose="02020603050405020304" pitchFamily="18" charset="0"/>
              </a:rPr>
              <a:t>43</a:t>
            </a:r>
          </a:p>
          <a:p>
            <a:pPr algn="ctr"/>
            <a:r>
              <a:rPr lang="en-US" sz="1200" b="1" dirty="0">
                <a:solidFill>
                  <a:schemeClr val="bg1"/>
                </a:solidFill>
                <a:latin typeface="Times New Roman" panose="02020603050405020304" pitchFamily="18" charset="0"/>
                <a:ea typeface="Roboto" panose="02000000000000000000" pitchFamily="2" charset="0"/>
                <a:cs typeface="Times New Roman" panose="02020603050405020304" pitchFamily="18" charset="0"/>
              </a:rPr>
              <a:t>Deaths every day</a:t>
            </a:r>
            <a:endParaRPr lang="en-US" sz="400" b="1" dirty="0">
              <a:solidFill>
                <a:schemeClr val="bg1"/>
              </a:solidFill>
              <a:latin typeface="Times New Roman" panose="02020603050405020304" pitchFamily="18" charset="0"/>
              <a:ea typeface="Roboto" panose="02000000000000000000" pitchFamily="2" charset="0"/>
              <a:cs typeface="Times New Roman" panose="02020603050405020304" pitchFamily="18" charset="0"/>
            </a:endParaRPr>
          </a:p>
        </p:txBody>
      </p:sp>
      <p:sp>
        <p:nvSpPr>
          <p:cNvPr id="215" name="Oval 214">
            <a:extLst>
              <a:ext uri="{FF2B5EF4-FFF2-40B4-BE49-F238E27FC236}">
                <a16:creationId xmlns:a16="http://schemas.microsoft.com/office/drawing/2014/main" id="{90173E53-58F6-4428-97DD-872A7C933F59}"/>
              </a:ext>
            </a:extLst>
          </p:cNvPr>
          <p:cNvSpPr/>
          <p:nvPr/>
        </p:nvSpPr>
        <p:spPr bwMode="auto">
          <a:xfrm>
            <a:off x="7284040" y="1430987"/>
            <a:ext cx="2596848" cy="2614389"/>
          </a:xfrm>
          <a:prstGeom prst="ellipse">
            <a:avLst/>
          </a:prstGeom>
          <a:solidFill>
            <a:srgbClr val="5B9BD5">
              <a:alpha val="50196"/>
            </a:srgbClr>
          </a:solidFill>
          <a:ln w="9525">
            <a:noFill/>
            <a:round/>
            <a:headEnd/>
            <a:tailEnd/>
          </a:ln>
          <a:effectLst/>
        </p:spPr>
        <p:txBody>
          <a:bodyPr vert="horz" wrap="square" lIns="0" tIns="0" rIns="0" bIns="0" numCol="1" rtlCol="0" anchor="ctr" anchorCtr="0" compatLnSpc="1">
            <a:prstTxWarp prst="textNoShape">
              <a:avLst/>
            </a:prstTxWarp>
          </a:bodyPr>
          <a:lstStyle/>
          <a:p>
            <a:pPr algn="ctr"/>
            <a:r>
              <a:rPr lang="en-US" sz="2667" b="1" dirty="0">
                <a:solidFill>
                  <a:schemeClr val="bg1"/>
                </a:solidFill>
                <a:latin typeface="Times New Roman" panose="02020603050405020304" pitchFamily="18" charset="0"/>
                <a:ea typeface="Roboto" panose="02000000000000000000" pitchFamily="2" charset="0"/>
                <a:cs typeface="Times New Roman" panose="02020603050405020304" pitchFamily="18" charset="0"/>
              </a:rPr>
              <a:t>Bangladesh</a:t>
            </a:r>
          </a:p>
          <a:p>
            <a:pPr algn="ctr"/>
            <a:r>
              <a:rPr lang="en-US" sz="1200" b="1" dirty="0">
                <a:solidFill>
                  <a:schemeClr val="bg1"/>
                </a:solidFill>
                <a:latin typeface="Times New Roman" panose="02020603050405020304" pitchFamily="18" charset="0"/>
                <a:ea typeface="Roboto" panose="02000000000000000000" pitchFamily="2" charset="0"/>
                <a:cs typeface="Times New Roman" panose="02020603050405020304" pitchFamily="18" charset="0"/>
              </a:rPr>
              <a:t>Most affected by TC</a:t>
            </a:r>
            <a:endParaRPr lang="en-US" sz="400" b="1" dirty="0">
              <a:solidFill>
                <a:schemeClr val="bg1"/>
              </a:solidFill>
              <a:latin typeface="Times New Roman" panose="02020603050405020304" pitchFamily="18" charset="0"/>
              <a:ea typeface="Roboto" panose="02000000000000000000" pitchFamily="2" charset="0"/>
              <a:cs typeface="Times New Roman" panose="02020603050405020304" pitchFamily="18" charset="0"/>
            </a:endParaRPr>
          </a:p>
        </p:txBody>
      </p:sp>
      <p:sp>
        <p:nvSpPr>
          <p:cNvPr id="216" name="Oval 215">
            <a:extLst>
              <a:ext uri="{FF2B5EF4-FFF2-40B4-BE49-F238E27FC236}">
                <a16:creationId xmlns:a16="http://schemas.microsoft.com/office/drawing/2014/main" id="{6B6333F2-B6E6-43B1-835F-A6D93B0EE0C1}"/>
              </a:ext>
            </a:extLst>
          </p:cNvPr>
          <p:cNvSpPr/>
          <p:nvPr/>
        </p:nvSpPr>
        <p:spPr bwMode="auto">
          <a:xfrm>
            <a:off x="9240497" y="3869445"/>
            <a:ext cx="1656754" cy="1663086"/>
          </a:xfrm>
          <a:prstGeom prst="ellipse">
            <a:avLst/>
          </a:prstGeom>
          <a:solidFill>
            <a:srgbClr val="70AD47">
              <a:alpha val="50196"/>
            </a:srgbClr>
          </a:solidFill>
          <a:ln w="9525">
            <a:noFill/>
            <a:round/>
            <a:headEnd/>
            <a:tailEnd/>
          </a:ln>
          <a:effectLst/>
        </p:spPr>
        <p:txBody>
          <a:bodyPr vert="horz" wrap="square" lIns="0" tIns="0" rIns="0" bIns="0" numCol="1" rtlCol="0" anchor="ctr" anchorCtr="0" compatLnSpc="1">
            <a:prstTxWarp prst="textNoShape">
              <a:avLst/>
            </a:prstTxWarp>
          </a:bodyPr>
          <a:lstStyle/>
          <a:p>
            <a:pPr algn="ctr"/>
            <a:r>
              <a:rPr lang="en-US" sz="3200" b="1" dirty="0">
                <a:solidFill>
                  <a:schemeClr val="bg1"/>
                </a:solidFill>
                <a:latin typeface="Times New Roman" panose="02020603050405020304" pitchFamily="18" charset="0"/>
                <a:ea typeface="Roboto" panose="02000000000000000000" pitchFamily="2" charset="0"/>
                <a:cs typeface="Times New Roman" panose="02020603050405020304" pitchFamily="18" charset="0"/>
              </a:rPr>
              <a:t>78</a:t>
            </a:r>
          </a:p>
          <a:p>
            <a:pPr algn="ctr"/>
            <a:r>
              <a:rPr lang="en-US" sz="1200" b="1" dirty="0">
                <a:solidFill>
                  <a:schemeClr val="bg1"/>
                </a:solidFill>
                <a:latin typeface="Times New Roman" panose="02020603050405020304" pitchFamily="18" charset="0"/>
                <a:ea typeface="Roboto" panose="02000000000000000000" pitchFamily="2" charset="0"/>
                <a:cs typeface="Times New Roman" panose="02020603050405020304" pitchFamily="18" charset="0"/>
              </a:rPr>
              <a:t>Million damages every day</a:t>
            </a:r>
            <a:endParaRPr lang="en-US" sz="400" b="1" dirty="0">
              <a:solidFill>
                <a:schemeClr val="bg1"/>
              </a:solidFill>
              <a:latin typeface="Times New Roman" panose="02020603050405020304" pitchFamily="18" charset="0"/>
              <a:ea typeface="Roboto" panose="02000000000000000000" pitchFamily="2" charset="0"/>
              <a:cs typeface="Times New Roman" panose="02020603050405020304" pitchFamily="18" charset="0"/>
            </a:endParaRPr>
          </a:p>
        </p:txBody>
      </p:sp>
      <p:sp>
        <p:nvSpPr>
          <p:cNvPr id="2" name="Slide Number Placeholder 2">
            <a:extLst>
              <a:ext uri="{FF2B5EF4-FFF2-40B4-BE49-F238E27FC236}">
                <a16:creationId xmlns:a16="http://schemas.microsoft.com/office/drawing/2014/main" id="{8CBC905E-FABB-E1E7-1FA3-7CB5B61395FD}"/>
              </a:ext>
            </a:extLst>
          </p:cNvPr>
          <p:cNvSpPr txBox="1">
            <a:spLocks/>
          </p:cNvSpPr>
          <p:nvPr/>
        </p:nvSpPr>
        <p:spPr>
          <a:xfrm>
            <a:off x="11763866" y="6492875"/>
            <a:ext cx="428134"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9099E15-0B61-4255-AA40-DB1990BD2F98}" type="slidenum">
              <a:rPr lang="en-IN" smtClean="0">
                <a:latin typeface="Times New Roman" panose="02020603050405020304" pitchFamily="18" charset="0"/>
                <a:cs typeface="Times New Roman" panose="02020603050405020304" pitchFamily="18" charset="0"/>
              </a:rPr>
              <a:pPr/>
              <a:t>3</a:t>
            </a:fld>
            <a:endParaRPr lang="en-IN"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8B1A1967-0C14-3941-EAB4-B37B50EF44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2"/>
            <a:ext cx="720000" cy="77429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56425132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3C1C077-999C-FC24-A734-6AC2379AE5D3}"/>
              </a:ext>
            </a:extLst>
          </p:cNvPr>
          <p:cNvSpPr txBox="1">
            <a:spLocks/>
          </p:cNvSpPr>
          <p:nvPr/>
        </p:nvSpPr>
        <p:spPr>
          <a:xfrm>
            <a:off x="1759974" y="0"/>
            <a:ext cx="8937523" cy="54594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sz="4000" b="1" dirty="0">
                <a:latin typeface="Times New Roman" panose="02020603050405020304" pitchFamily="18" charset="0"/>
                <a:ea typeface="Roboto" panose="02000000000000000000" pitchFamily="2" charset="0"/>
                <a:cs typeface="Times New Roman" panose="02020603050405020304" pitchFamily="18" charset="0"/>
              </a:rPr>
              <a:t>Cyclone Detections using YOLOv5 (2/2)</a:t>
            </a:r>
          </a:p>
        </p:txBody>
      </p:sp>
      <p:pic>
        <p:nvPicPr>
          <p:cNvPr id="5" name="animated(1)">
            <a:hlinkClick r:id="" action="ppaction://media"/>
            <a:extLst>
              <a:ext uri="{FF2B5EF4-FFF2-40B4-BE49-F238E27FC236}">
                <a16:creationId xmlns:a16="http://schemas.microsoft.com/office/drawing/2014/main" id="{7930A4A7-09F6-4CAF-5AFA-9F6393589210}"/>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904682" y="1621409"/>
            <a:ext cx="2544763" cy="2544763"/>
          </a:xfrm>
          <a:prstGeom prst="rect">
            <a:avLst/>
          </a:prstGeom>
        </p:spPr>
      </p:pic>
      <p:pic>
        <p:nvPicPr>
          <p:cNvPr id="6" name="animated(2)">
            <a:hlinkClick r:id="" action="ppaction://media"/>
            <a:extLst>
              <a:ext uri="{FF2B5EF4-FFF2-40B4-BE49-F238E27FC236}">
                <a16:creationId xmlns:a16="http://schemas.microsoft.com/office/drawing/2014/main" id="{C90466A5-7208-D8D6-91E6-2B0C84DF44B0}"/>
              </a:ext>
            </a:extLst>
          </p:cNvPr>
          <p:cNvPicPr>
            <a:picLocks noChangeAspect="1"/>
          </p:cNvPicPr>
          <p:nvPr>
            <a:videoFile r:link="rId4"/>
            <p:extLst>
              <p:ext uri="{DAA4B4D4-6D71-4841-9C94-3DE7FCFB9230}">
                <p14:media xmlns:p14="http://schemas.microsoft.com/office/powerpoint/2010/main" r:embed="rId3"/>
              </p:ext>
            </p:extLst>
          </p:nvPr>
        </p:nvPicPr>
        <p:blipFill>
          <a:blip r:embed="rId9"/>
          <a:stretch>
            <a:fillRect/>
          </a:stretch>
        </p:blipFill>
        <p:spPr>
          <a:xfrm>
            <a:off x="4560996" y="1613471"/>
            <a:ext cx="2544763" cy="2560637"/>
          </a:xfrm>
          <a:prstGeom prst="rect">
            <a:avLst/>
          </a:prstGeom>
        </p:spPr>
      </p:pic>
      <p:pic>
        <p:nvPicPr>
          <p:cNvPr id="7" name="animated(3)">
            <a:hlinkClick r:id="" action="ppaction://media"/>
            <a:extLst>
              <a:ext uri="{FF2B5EF4-FFF2-40B4-BE49-F238E27FC236}">
                <a16:creationId xmlns:a16="http://schemas.microsoft.com/office/drawing/2014/main" id="{FA2DA964-3EF5-0C13-13B4-E2824AF50E39}"/>
              </a:ext>
            </a:extLst>
          </p:cNvPr>
          <p:cNvPicPr>
            <a:picLocks noChangeAspect="1"/>
          </p:cNvPicPr>
          <p:nvPr>
            <a:videoFile r:link="rId6"/>
            <p:extLst>
              <p:ext uri="{DAA4B4D4-6D71-4841-9C94-3DE7FCFB9230}">
                <p14:media xmlns:p14="http://schemas.microsoft.com/office/powerpoint/2010/main" r:embed="rId5"/>
              </p:ext>
            </p:extLst>
          </p:nvPr>
        </p:nvPicPr>
        <p:blipFill>
          <a:blip r:embed="rId10"/>
          <a:stretch>
            <a:fillRect/>
          </a:stretch>
        </p:blipFill>
        <p:spPr>
          <a:xfrm>
            <a:off x="8366939" y="1613471"/>
            <a:ext cx="2544763" cy="2530475"/>
          </a:xfrm>
          <a:prstGeom prst="rect">
            <a:avLst/>
          </a:prstGeom>
        </p:spPr>
      </p:pic>
      <p:pic>
        <p:nvPicPr>
          <p:cNvPr id="4" name="Picture 3">
            <a:extLst>
              <a:ext uri="{FF2B5EF4-FFF2-40B4-BE49-F238E27FC236}">
                <a16:creationId xmlns:a16="http://schemas.microsoft.com/office/drawing/2014/main" id="{C321BBB1-EE2D-ED3D-CD98-330E4979E73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 y="2"/>
            <a:ext cx="720000" cy="77429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9" name="TextBox 8">
            <a:extLst>
              <a:ext uri="{FF2B5EF4-FFF2-40B4-BE49-F238E27FC236}">
                <a16:creationId xmlns:a16="http://schemas.microsoft.com/office/drawing/2014/main" id="{897CE9F3-885C-EE26-9141-570B33288E48}"/>
              </a:ext>
            </a:extLst>
          </p:cNvPr>
          <p:cNvSpPr txBox="1"/>
          <p:nvPr/>
        </p:nvSpPr>
        <p:spPr>
          <a:xfrm>
            <a:off x="3859111" y="6238382"/>
            <a:ext cx="4090219" cy="369332"/>
          </a:xfrm>
          <a:prstGeom prst="rect">
            <a:avLst/>
          </a:prstGeom>
          <a:noFill/>
        </p:spPr>
        <p:txBody>
          <a:bodyPr wrap="square" rtlCol="0">
            <a:spAutoFit/>
          </a:bodyPr>
          <a:lstStyle/>
          <a:p>
            <a:pPr algn="ctr"/>
            <a:r>
              <a:rPr lang="en-IN" i="1" dirty="0">
                <a:latin typeface="Times New Roman" panose="02020603050405020304" pitchFamily="18" charset="0"/>
                <a:cs typeface="Times New Roman" panose="02020603050405020304" pitchFamily="18" charset="0"/>
              </a:rPr>
              <a:t>* video gifs</a:t>
            </a:r>
          </a:p>
        </p:txBody>
      </p:sp>
      <p:sp>
        <p:nvSpPr>
          <p:cNvPr id="11" name="Slide Number Placeholder 2">
            <a:extLst>
              <a:ext uri="{FF2B5EF4-FFF2-40B4-BE49-F238E27FC236}">
                <a16:creationId xmlns:a16="http://schemas.microsoft.com/office/drawing/2014/main" id="{E93E46DD-4208-FBE8-CACD-EA80928FBA99}"/>
              </a:ext>
            </a:extLst>
          </p:cNvPr>
          <p:cNvSpPr txBox="1">
            <a:spLocks/>
          </p:cNvSpPr>
          <p:nvPr/>
        </p:nvSpPr>
        <p:spPr>
          <a:xfrm>
            <a:off x="11763866" y="6492875"/>
            <a:ext cx="428134"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9099E15-0B61-4255-AA40-DB1990BD2F98}" type="slidenum">
              <a:rPr lang="en-IN" smtClean="0">
                <a:latin typeface="Times New Roman" panose="02020603050405020304" pitchFamily="18" charset="0"/>
                <a:cs typeface="Times New Roman" panose="02020603050405020304" pitchFamily="18" charset="0"/>
              </a:rPr>
              <a:pPr/>
              <a:t>30</a:t>
            </a:fld>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02869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000"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20000" fill="hold"/>
                                        <p:tgtEl>
                                          <p:spTgt spid="6"/>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2700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15" restart="whenNotActive" fill="hold" evtFilter="cancelBubble" nodeType="interactiveSeq">
                <p:stCondLst>
                  <p:cond evt="onClick" delay="0">
                    <p:tgtEl>
                      <p:spTgt spid="5"/>
                    </p:tgtEl>
                  </p:cond>
                </p:stCondLst>
                <p:endSync evt="end" delay="0">
                  <p:rtn val="all"/>
                </p:endSync>
                <p:childTnLst>
                  <p:par>
                    <p:cTn id="16" fill="hold">
                      <p:stCondLst>
                        <p:cond delay="0"/>
                      </p:stCondLst>
                      <p:childTnLst>
                        <p:par>
                          <p:cTn id="17" fill="hold">
                            <p:stCondLst>
                              <p:cond delay="0"/>
                            </p:stCondLst>
                            <p:childTnLst>
                              <p:par>
                                <p:cTn id="18" presetID="2" presetClass="mediacall" presetSubtype="0" fill="hold" nodeType="clickEffect">
                                  <p:stCondLst>
                                    <p:cond delay="0"/>
                                  </p:stCondLst>
                                  <p:childTnLst>
                                    <p:cmd type="call" cmd="togglePause">
                                      <p:cBhvr>
                                        <p:cTn id="19" dur="1" fill="hold"/>
                                        <p:tgtEl>
                                          <p:spTgt spid="5"/>
                                        </p:tgtEl>
                                      </p:cBhvr>
                                    </p:cmd>
                                  </p:childTnLst>
                                </p:cTn>
                              </p:par>
                            </p:childTnLst>
                          </p:cTn>
                        </p:par>
                      </p:childTnLst>
                    </p:cTn>
                  </p:par>
                </p:childTnLst>
              </p:cTn>
              <p:nextCondLst>
                <p:cond evt="onClick" delay="0">
                  <p:tgtEl>
                    <p:spTgt spid="5"/>
                  </p:tgtEl>
                </p:cond>
              </p:nextCondLst>
            </p:seq>
            <p:seq concurrent="1" nextAc="seek">
              <p:cTn id="20" restart="whenNotActive" fill="hold" evtFilter="cancelBubble" nodeType="interactiveSeq">
                <p:stCondLst>
                  <p:cond evt="onClick" delay="0">
                    <p:tgtEl>
                      <p:spTgt spid="6"/>
                    </p:tgtEl>
                  </p:cond>
                </p:stCondLst>
                <p:endSync evt="end" delay="0">
                  <p:rtn val="all"/>
                </p:endSync>
                <p:childTnLst>
                  <p:par>
                    <p:cTn id="21" fill="hold">
                      <p:stCondLst>
                        <p:cond delay="0"/>
                      </p:stCondLst>
                      <p:childTnLst>
                        <p:par>
                          <p:cTn id="22" fill="hold">
                            <p:stCondLst>
                              <p:cond delay="0"/>
                            </p:stCondLst>
                            <p:childTnLst>
                              <p:par>
                                <p:cTn id="23" presetID="2" presetClass="mediacall" presetSubtype="0" fill="hold" nodeType="clickEffect">
                                  <p:stCondLst>
                                    <p:cond delay="0"/>
                                  </p:stCondLst>
                                  <p:childTnLst>
                                    <p:cmd type="call" cmd="togglePause">
                                      <p:cBhvr>
                                        <p:cTn id="24" dur="1" fill="hold"/>
                                        <p:tgtEl>
                                          <p:spTgt spid="6"/>
                                        </p:tgtEl>
                                      </p:cBhvr>
                                    </p:cmd>
                                  </p:childTnLst>
                                </p:cTn>
                              </p:par>
                            </p:childTnLst>
                          </p:cTn>
                        </p:par>
                      </p:childTnLst>
                    </p:cTn>
                  </p:par>
                </p:childTnLst>
              </p:cTn>
              <p:nextCondLst>
                <p:cond evt="onClick" delay="0">
                  <p:tgtEl>
                    <p:spTgt spid="6"/>
                  </p:tgtEl>
                </p:cond>
              </p:nextCondLst>
            </p:seq>
            <p:seq concurrent="1" nextAc="seek">
              <p:cTn id="25" restart="whenNotActive" fill="hold" evtFilter="cancelBubble" nodeType="interactiveSeq">
                <p:stCondLst>
                  <p:cond evt="onClick" delay="0">
                    <p:tgtEl>
                      <p:spTgt spid="7"/>
                    </p:tgtEl>
                  </p:cond>
                </p:stCondLst>
                <p:endSync evt="end" delay="0">
                  <p:rtn val="all"/>
                </p:endSync>
                <p:childTnLst>
                  <p:par>
                    <p:cTn id="26" fill="hold">
                      <p:stCondLst>
                        <p:cond delay="0"/>
                      </p:stCondLst>
                      <p:childTnLst>
                        <p:par>
                          <p:cTn id="27" fill="hold">
                            <p:stCondLst>
                              <p:cond delay="0"/>
                            </p:stCondLst>
                            <p:childTnLst>
                              <p:par>
                                <p:cTn id="28" presetID="2" presetClass="mediacall" presetSubtype="0" fill="hold" nodeType="clickEffect">
                                  <p:stCondLst>
                                    <p:cond delay="0"/>
                                  </p:stCondLst>
                                  <p:childTnLst>
                                    <p:cmd type="call" cmd="togglePause">
                                      <p:cBhvr>
                                        <p:cTn id="29" dur="1" fill="hold"/>
                                        <p:tgtEl>
                                          <p:spTgt spid="7"/>
                                        </p:tgtEl>
                                      </p:cBhvr>
                                    </p:cmd>
                                  </p:childTnLst>
                                </p:cTn>
                              </p:par>
                            </p:childTnLst>
                          </p:cTn>
                        </p:par>
                      </p:childTnLst>
                    </p:cTn>
                  </p:par>
                </p:childTnLst>
              </p:cTn>
              <p:nextCondLst>
                <p:cond evt="onClick" delay="0">
                  <p:tgtEl>
                    <p:spTgt spid="7"/>
                  </p:tgtEl>
                </p:cond>
              </p:nextCondLst>
            </p:seq>
            <p:video>
              <p:cMediaNode vol="80000">
                <p:cTn id="30" fill="hold" display="0">
                  <p:stCondLst>
                    <p:cond delay="indefinite"/>
                  </p:stCondLst>
                </p:cTn>
                <p:tgtEl>
                  <p:spTgt spid="5"/>
                </p:tgtEl>
              </p:cMediaNode>
            </p:video>
            <p:video>
              <p:cMediaNode vol="80000">
                <p:cTn id="31" fill="hold" display="0">
                  <p:stCondLst>
                    <p:cond delay="indefinite"/>
                  </p:stCondLst>
                </p:cTn>
                <p:tgtEl>
                  <p:spTgt spid="6"/>
                </p:tgtEl>
              </p:cMediaNode>
            </p:video>
            <p:video>
              <p:cMediaNode vol="80000">
                <p:cTn id="32" fill="hold" display="0">
                  <p:stCondLst>
                    <p:cond delay="indefinite"/>
                  </p:stCondLst>
                </p:cTn>
                <p:tgtEl>
                  <p:spTgt spid="7"/>
                </p:tgtEl>
              </p:cMediaNode>
            </p:vide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3C1C077-999C-FC24-A734-6AC2379AE5D3}"/>
              </a:ext>
            </a:extLst>
          </p:cNvPr>
          <p:cNvSpPr txBox="1">
            <a:spLocks/>
          </p:cNvSpPr>
          <p:nvPr/>
        </p:nvSpPr>
        <p:spPr>
          <a:xfrm>
            <a:off x="1183709" y="0"/>
            <a:ext cx="9824581" cy="54594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sz="4000" b="1" dirty="0">
                <a:latin typeface="Times New Roman" panose="02020603050405020304" pitchFamily="18" charset="0"/>
                <a:ea typeface="Roboto" panose="02000000000000000000" pitchFamily="2" charset="0"/>
                <a:cs typeface="Times New Roman" panose="02020603050405020304" pitchFamily="18" charset="0"/>
              </a:rPr>
              <a:t>Multiple Cyclone Detections using YOLOv5</a:t>
            </a:r>
          </a:p>
        </p:txBody>
      </p:sp>
      <p:pic>
        <p:nvPicPr>
          <p:cNvPr id="9" name="Picture 8">
            <a:extLst>
              <a:ext uri="{FF2B5EF4-FFF2-40B4-BE49-F238E27FC236}">
                <a16:creationId xmlns:a16="http://schemas.microsoft.com/office/drawing/2014/main" id="{39F00578-B14B-1BBC-7536-6099040809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6041" y="2965031"/>
            <a:ext cx="4320000" cy="3210360"/>
          </a:xfrm>
          <a:prstGeom prst="rect">
            <a:avLst/>
          </a:prstGeom>
        </p:spPr>
      </p:pic>
      <p:pic>
        <p:nvPicPr>
          <p:cNvPr id="13" name="Picture 12">
            <a:extLst>
              <a:ext uri="{FF2B5EF4-FFF2-40B4-BE49-F238E27FC236}">
                <a16:creationId xmlns:a16="http://schemas.microsoft.com/office/drawing/2014/main" id="{BA58EF43-E4D6-04F4-26F3-53E8F1B60674}"/>
              </a:ext>
            </a:extLst>
          </p:cNvPr>
          <p:cNvPicPr>
            <a:picLocks noChangeAspect="1"/>
          </p:cNvPicPr>
          <p:nvPr/>
        </p:nvPicPr>
        <p:blipFill rotWithShape="1">
          <a:blip r:embed="rId3">
            <a:extLst>
              <a:ext uri="{28A0092B-C50C-407E-A947-70E740481C1C}">
                <a14:useLocalDpi xmlns:a14="http://schemas.microsoft.com/office/drawing/2010/main" val="0"/>
              </a:ext>
            </a:extLst>
          </a:blip>
          <a:srcRect l="8702" t="1646" r="29350" b="50000"/>
          <a:stretch/>
        </p:blipFill>
        <p:spPr>
          <a:xfrm>
            <a:off x="5344485" y="2965031"/>
            <a:ext cx="6532229" cy="3210360"/>
          </a:xfrm>
          <a:prstGeom prst="rect">
            <a:avLst/>
          </a:prstGeom>
        </p:spPr>
      </p:pic>
      <p:pic>
        <p:nvPicPr>
          <p:cNvPr id="5" name="Picture 4">
            <a:extLst>
              <a:ext uri="{FF2B5EF4-FFF2-40B4-BE49-F238E27FC236}">
                <a16:creationId xmlns:a16="http://schemas.microsoft.com/office/drawing/2014/main" id="{5376D9E1-2C94-8374-3694-8DA86783E09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2"/>
            <a:ext cx="720000" cy="77429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TextBox 5">
            <a:extLst>
              <a:ext uri="{FF2B5EF4-FFF2-40B4-BE49-F238E27FC236}">
                <a16:creationId xmlns:a16="http://schemas.microsoft.com/office/drawing/2014/main" id="{9C5D5018-39E6-44B6-B092-42FEE7856988}"/>
              </a:ext>
            </a:extLst>
          </p:cNvPr>
          <p:cNvSpPr txBox="1"/>
          <p:nvPr/>
        </p:nvSpPr>
        <p:spPr>
          <a:xfrm>
            <a:off x="2280988" y="6243022"/>
            <a:ext cx="7067407" cy="369332"/>
          </a:xfrm>
          <a:prstGeom prst="rect">
            <a:avLst/>
          </a:prstGeom>
          <a:noFill/>
          <a:ln>
            <a:solidFill>
              <a:schemeClr val="tx1"/>
            </a:solidFill>
          </a:ln>
        </p:spPr>
        <p:txBody>
          <a:bodyPr wrap="square" rtlCol="0">
            <a:spAutoFit/>
          </a:bodyPr>
          <a:lstStyle/>
          <a:p>
            <a:pPr algn="ctr"/>
            <a:r>
              <a:rPr lang="en-IN" dirty="0">
                <a:latin typeface="Times New Roman" panose="02020603050405020304" pitchFamily="18" charset="0"/>
                <a:cs typeface="Times New Roman" panose="02020603050405020304" pitchFamily="18" charset="0"/>
              </a:rPr>
              <a:t>Fig: Multiple cyclone detections</a:t>
            </a:r>
          </a:p>
        </p:txBody>
      </p:sp>
      <p:graphicFrame>
        <p:nvGraphicFramePr>
          <p:cNvPr id="8" name="Table 7">
            <a:extLst>
              <a:ext uri="{FF2B5EF4-FFF2-40B4-BE49-F238E27FC236}">
                <a16:creationId xmlns:a16="http://schemas.microsoft.com/office/drawing/2014/main" id="{51901D9E-8CF9-7587-CA1C-12BF17362A81}"/>
              </a:ext>
            </a:extLst>
          </p:cNvPr>
          <p:cNvGraphicFramePr>
            <a:graphicFrameLocks noGrp="1"/>
          </p:cNvGraphicFramePr>
          <p:nvPr>
            <p:extLst>
              <p:ext uri="{D42A27DB-BD31-4B8C-83A1-F6EECF244321}">
                <p14:modId xmlns:p14="http://schemas.microsoft.com/office/powerpoint/2010/main" val="4212353169"/>
              </p:ext>
            </p:extLst>
          </p:nvPr>
        </p:nvGraphicFramePr>
        <p:xfrm>
          <a:off x="2030505" y="1275304"/>
          <a:ext cx="8130988" cy="1188720"/>
        </p:xfrm>
        <a:graphic>
          <a:graphicData uri="http://schemas.openxmlformats.org/drawingml/2006/table">
            <a:tbl>
              <a:tblPr firstRow="1" bandRow="1">
                <a:tableStyleId>{9D7B26C5-4107-4FEC-AEDC-1716B250A1EF}</a:tableStyleId>
              </a:tblPr>
              <a:tblGrid>
                <a:gridCol w="4065494">
                  <a:extLst>
                    <a:ext uri="{9D8B030D-6E8A-4147-A177-3AD203B41FA5}">
                      <a16:colId xmlns:a16="http://schemas.microsoft.com/office/drawing/2014/main" val="3824807003"/>
                    </a:ext>
                  </a:extLst>
                </a:gridCol>
                <a:gridCol w="4065494">
                  <a:extLst>
                    <a:ext uri="{9D8B030D-6E8A-4147-A177-3AD203B41FA5}">
                      <a16:colId xmlns:a16="http://schemas.microsoft.com/office/drawing/2014/main" val="2204337131"/>
                    </a:ext>
                  </a:extLst>
                </a:gridCol>
              </a:tblGrid>
              <a:tr h="616037">
                <a:tc>
                  <a:txBody>
                    <a:bodyPr/>
                    <a:lstStyle/>
                    <a:p>
                      <a:r>
                        <a:rPr lang="en-IN" b="0" dirty="0">
                          <a:latin typeface="Times New Roman" panose="02020603050405020304" pitchFamily="18" charset="0"/>
                          <a:cs typeface="Times New Roman" panose="02020603050405020304" pitchFamily="18" charset="0"/>
                        </a:rPr>
                        <a:t>Detection of cyclones using YOLOv5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b="0" dirty="0">
                          <a:latin typeface="Times New Roman" panose="02020603050405020304" pitchFamily="18" charset="0"/>
                          <a:cs typeface="Times New Roman" panose="02020603050405020304" pitchFamily="18" charset="0"/>
                        </a:rPr>
                        <a:t>Precision: 60%</a:t>
                      </a:r>
                    </a:p>
                    <a:p>
                      <a:r>
                        <a:rPr lang="en-IN" b="0" dirty="0">
                          <a:latin typeface="Times New Roman" panose="02020603050405020304" pitchFamily="18" charset="0"/>
                          <a:cs typeface="Times New Roman" panose="02020603050405020304" pitchFamily="18" charset="0"/>
                        </a:rPr>
                        <a:t>Recall: 96.9%</a:t>
                      </a:r>
                    </a:p>
                    <a:p>
                      <a:r>
                        <a:rPr lang="en-IN" b="0" dirty="0" err="1">
                          <a:latin typeface="Times New Roman" panose="02020603050405020304" pitchFamily="18" charset="0"/>
                          <a:cs typeface="Times New Roman" panose="02020603050405020304" pitchFamily="18" charset="0"/>
                        </a:rPr>
                        <a:t>mAP</a:t>
                      </a:r>
                      <a:r>
                        <a:rPr lang="en-IN" b="0" dirty="0">
                          <a:latin typeface="Times New Roman" panose="02020603050405020304" pitchFamily="18" charset="0"/>
                          <a:cs typeface="Times New Roman" panose="02020603050405020304" pitchFamily="18" charset="0"/>
                        </a:rPr>
                        <a:t>: 0.77</a:t>
                      </a:r>
                    </a:p>
                    <a:p>
                      <a:r>
                        <a:rPr lang="en-IN" b="0" dirty="0">
                          <a:latin typeface="Times New Roman" panose="02020603050405020304" pitchFamily="18" charset="0"/>
                          <a:cs typeface="Times New Roman" panose="02020603050405020304" pitchFamily="18" charset="0"/>
                        </a:rPr>
                        <a:t>Accuracy over 2022 dataset: 89%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6474457"/>
                  </a:ext>
                </a:extLst>
              </a:tr>
            </a:tbl>
          </a:graphicData>
        </a:graphic>
      </p:graphicFrame>
      <p:sp>
        <p:nvSpPr>
          <p:cNvPr id="7" name="Slide Number Placeholder 2">
            <a:extLst>
              <a:ext uri="{FF2B5EF4-FFF2-40B4-BE49-F238E27FC236}">
                <a16:creationId xmlns:a16="http://schemas.microsoft.com/office/drawing/2014/main" id="{FC340C40-2573-ACDE-74DC-21E7675EB657}"/>
              </a:ext>
            </a:extLst>
          </p:cNvPr>
          <p:cNvSpPr txBox="1">
            <a:spLocks/>
          </p:cNvSpPr>
          <p:nvPr/>
        </p:nvSpPr>
        <p:spPr>
          <a:xfrm>
            <a:off x="11763866" y="6492875"/>
            <a:ext cx="428134"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9099E15-0B61-4255-AA40-DB1990BD2F98}" type="slidenum">
              <a:rPr lang="en-IN" smtClean="0">
                <a:latin typeface="Times New Roman" panose="02020603050405020304" pitchFamily="18" charset="0"/>
                <a:cs typeface="Times New Roman" panose="02020603050405020304" pitchFamily="18" charset="0"/>
              </a:rPr>
              <a:pPr/>
              <a:t>31</a:t>
            </a:fld>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811582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id="{CC0B3E35-32AD-ACA7-6737-06E2E495B221}"/>
              </a:ext>
            </a:extLst>
          </p:cNvPr>
          <p:cNvPicPr>
            <a:picLocks noGrp="1" noChangeAspect="1"/>
          </p:cNvPicPr>
          <p:nvPr>
            <p:ph type="pic" sz="quarter" idx="12"/>
          </p:nvPr>
        </p:nvPicPr>
        <p:blipFill>
          <a:blip r:embed="rId2">
            <a:extLst>
              <a:ext uri="{28A0092B-C50C-407E-A947-70E740481C1C}">
                <a14:useLocalDpi xmlns:a14="http://schemas.microsoft.com/office/drawing/2010/main" val="0"/>
              </a:ext>
            </a:extLst>
          </a:blip>
          <a:srcRect t="5172" b="5172"/>
          <a:stretch/>
        </p:blipFill>
        <p:spPr/>
      </p:pic>
      <p:sp>
        <p:nvSpPr>
          <p:cNvPr id="3" name="TextBox 2">
            <a:extLst>
              <a:ext uri="{FF2B5EF4-FFF2-40B4-BE49-F238E27FC236}">
                <a16:creationId xmlns:a16="http://schemas.microsoft.com/office/drawing/2014/main" id="{545FF784-9DC3-E935-BD44-04D5CB9E692F}"/>
              </a:ext>
            </a:extLst>
          </p:cNvPr>
          <p:cNvSpPr txBox="1"/>
          <p:nvPr/>
        </p:nvSpPr>
        <p:spPr>
          <a:xfrm>
            <a:off x="142875" y="2521059"/>
            <a:ext cx="5562600" cy="1815882"/>
          </a:xfrm>
          <a:prstGeom prst="rect">
            <a:avLst/>
          </a:prstGeom>
          <a:noFill/>
        </p:spPr>
        <p:txBody>
          <a:bodyPr wrap="square" rtlCol="0">
            <a:spAutoFit/>
          </a:bodyPr>
          <a:lstStyle/>
          <a:p>
            <a:pPr algn="ctr"/>
            <a:r>
              <a:rPr lang="en-US" sz="2800" dirty="0">
                <a:latin typeface="Times New Roman" panose="02020603050405020304" pitchFamily="18" charset="0"/>
                <a:cs typeface="Times New Roman" panose="02020603050405020304" pitchFamily="18" charset="0"/>
              </a:rPr>
              <a:t>Part 4</a:t>
            </a:r>
          </a:p>
          <a:p>
            <a:pPr algn="ctr"/>
            <a:r>
              <a:rPr lang="en-US" sz="2800" dirty="0">
                <a:latin typeface="Times New Roman" panose="02020603050405020304" pitchFamily="18" charset="0"/>
                <a:cs typeface="Times New Roman" panose="02020603050405020304" pitchFamily="18" charset="0"/>
              </a:rPr>
              <a:t>A Machine Learning Approach for Detecting Rapid</a:t>
            </a:r>
          </a:p>
          <a:p>
            <a:pPr algn="ctr"/>
            <a:r>
              <a:rPr lang="en-US" sz="2800" dirty="0">
                <a:latin typeface="Times New Roman" panose="02020603050405020304" pitchFamily="18" charset="0"/>
                <a:cs typeface="Times New Roman" panose="02020603050405020304" pitchFamily="18" charset="0"/>
              </a:rPr>
              <a:t>Intensification in Tropical Cyclones</a:t>
            </a:r>
          </a:p>
        </p:txBody>
      </p:sp>
      <p:pic>
        <p:nvPicPr>
          <p:cNvPr id="2" name="Picture 1">
            <a:extLst>
              <a:ext uri="{FF2B5EF4-FFF2-40B4-BE49-F238E27FC236}">
                <a16:creationId xmlns:a16="http://schemas.microsoft.com/office/drawing/2014/main" id="{35F06781-AC54-D296-66A8-173B12063F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2"/>
            <a:ext cx="720000" cy="77429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Slide Number Placeholder 2">
            <a:extLst>
              <a:ext uri="{FF2B5EF4-FFF2-40B4-BE49-F238E27FC236}">
                <a16:creationId xmlns:a16="http://schemas.microsoft.com/office/drawing/2014/main" id="{4BF5083D-BE87-2717-28D7-D323D4CF15F1}"/>
              </a:ext>
            </a:extLst>
          </p:cNvPr>
          <p:cNvSpPr txBox="1">
            <a:spLocks/>
          </p:cNvSpPr>
          <p:nvPr/>
        </p:nvSpPr>
        <p:spPr>
          <a:xfrm>
            <a:off x="11763866" y="6492875"/>
            <a:ext cx="428134"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9099E15-0B61-4255-AA40-DB1990BD2F98}" type="slidenum">
              <a:rPr lang="en-IN" smtClean="0">
                <a:latin typeface="Times New Roman" panose="02020603050405020304" pitchFamily="18" charset="0"/>
                <a:cs typeface="Times New Roman" panose="02020603050405020304" pitchFamily="18" charset="0"/>
              </a:rPr>
              <a:pPr/>
              <a:t>32</a:t>
            </a:fld>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3898076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E73514D-2D78-3EAC-D0A2-F1B585446DE2}"/>
              </a:ext>
            </a:extLst>
          </p:cNvPr>
          <p:cNvSpPr txBox="1"/>
          <p:nvPr/>
        </p:nvSpPr>
        <p:spPr>
          <a:xfrm>
            <a:off x="3165420" y="-22159"/>
            <a:ext cx="5861160" cy="707886"/>
          </a:xfrm>
          <a:prstGeom prst="rect">
            <a:avLst/>
          </a:prstGeom>
          <a:noFill/>
        </p:spPr>
        <p:txBody>
          <a:bodyPr wrap="square" rtlCol="0">
            <a:spAutoFit/>
          </a:bodyPr>
          <a:lstStyle/>
          <a:p>
            <a:pPr algn="ctr"/>
            <a:r>
              <a:rPr lang="en-IN" sz="4000" b="1" dirty="0">
                <a:latin typeface="Times New Roman" panose="02020603050405020304" pitchFamily="18" charset="0"/>
                <a:cs typeface="Times New Roman" panose="02020603050405020304" pitchFamily="18" charset="0"/>
              </a:rPr>
              <a:t>Cyclone General Analysis</a:t>
            </a:r>
          </a:p>
        </p:txBody>
      </p:sp>
      <p:pic>
        <p:nvPicPr>
          <p:cNvPr id="3" name="image39.jpg">
            <a:extLst>
              <a:ext uri="{FF2B5EF4-FFF2-40B4-BE49-F238E27FC236}">
                <a16:creationId xmlns:a16="http://schemas.microsoft.com/office/drawing/2014/main" id="{B442C49C-7182-1E60-A783-863519CFA9A1}"/>
              </a:ext>
            </a:extLst>
          </p:cNvPr>
          <p:cNvPicPr/>
          <p:nvPr/>
        </p:nvPicPr>
        <p:blipFill>
          <a:blip r:embed="rId2"/>
          <a:srcRect/>
          <a:stretch>
            <a:fillRect/>
          </a:stretch>
        </p:blipFill>
        <p:spPr>
          <a:xfrm>
            <a:off x="690282" y="590045"/>
            <a:ext cx="2691893" cy="1841059"/>
          </a:xfrm>
          <a:prstGeom prst="rect">
            <a:avLst/>
          </a:prstGeom>
          <a:ln/>
        </p:spPr>
      </p:pic>
      <p:pic>
        <p:nvPicPr>
          <p:cNvPr id="4" name="image13.jpg">
            <a:extLst>
              <a:ext uri="{FF2B5EF4-FFF2-40B4-BE49-F238E27FC236}">
                <a16:creationId xmlns:a16="http://schemas.microsoft.com/office/drawing/2014/main" id="{1D69C200-B072-A286-6BBD-936FF0F0BDCC}"/>
              </a:ext>
            </a:extLst>
          </p:cNvPr>
          <p:cNvPicPr/>
          <p:nvPr/>
        </p:nvPicPr>
        <p:blipFill>
          <a:blip r:embed="rId3"/>
          <a:srcRect/>
          <a:stretch>
            <a:fillRect/>
          </a:stretch>
        </p:blipFill>
        <p:spPr>
          <a:xfrm>
            <a:off x="145795" y="2644877"/>
            <a:ext cx="3236380" cy="1703006"/>
          </a:xfrm>
          <a:prstGeom prst="rect">
            <a:avLst/>
          </a:prstGeom>
          <a:ln/>
        </p:spPr>
      </p:pic>
      <p:pic>
        <p:nvPicPr>
          <p:cNvPr id="5" name="image46.jpg">
            <a:extLst>
              <a:ext uri="{FF2B5EF4-FFF2-40B4-BE49-F238E27FC236}">
                <a16:creationId xmlns:a16="http://schemas.microsoft.com/office/drawing/2014/main" id="{8F34ECFB-524D-3A10-820B-6F995EBE7187}"/>
              </a:ext>
            </a:extLst>
          </p:cNvPr>
          <p:cNvPicPr/>
          <p:nvPr/>
        </p:nvPicPr>
        <p:blipFill>
          <a:blip r:embed="rId4"/>
          <a:srcRect/>
          <a:stretch>
            <a:fillRect/>
          </a:stretch>
        </p:blipFill>
        <p:spPr>
          <a:xfrm>
            <a:off x="290551" y="4670323"/>
            <a:ext cx="3091624" cy="2051152"/>
          </a:xfrm>
          <a:prstGeom prst="rect">
            <a:avLst/>
          </a:prstGeom>
          <a:ln/>
        </p:spPr>
      </p:pic>
      <p:sp>
        <p:nvSpPr>
          <p:cNvPr id="9" name="TextBox 8">
            <a:extLst>
              <a:ext uri="{FF2B5EF4-FFF2-40B4-BE49-F238E27FC236}">
                <a16:creationId xmlns:a16="http://schemas.microsoft.com/office/drawing/2014/main" id="{8492007F-3EBA-11F9-5CF3-F1402A76A43A}"/>
              </a:ext>
            </a:extLst>
          </p:cNvPr>
          <p:cNvSpPr txBox="1"/>
          <p:nvPr/>
        </p:nvSpPr>
        <p:spPr>
          <a:xfrm>
            <a:off x="3987579" y="1451667"/>
            <a:ext cx="2847975" cy="646331"/>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Fig: Probability Density vs Latitude</a:t>
            </a:r>
          </a:p>
        </p:txBody>
      </p:sp>
      <p:sp>
        <p:nvSpPr>
          <p:cNvPr id="10" name="TextBox 9">
            <a:extLst>
              <a:ext uri="{FF2B5EF4-FFF2-40B4-BE49-F238E27FC236}">
                <a16:creationId xmlns:a16="http://schemas.microsoft.com/office/drawing/2014/main" id="{3FD27CB6-40F5-0774-714F-56470D64F66A}"/>
              </a:ext>
            </a:extLst>
          </p:cNvPr>
          <p:cNvSpPr txBox="1"/>
          <p:nvPr/>
        </p:nvSpPr>
        <p:spPr>
          <a:xfrm>
            <a:off x="3987579" y="3387179"/>
            <a:ext cx="2847975" cy="646331"/>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Fig: Probability Density vs Longitude</a:t>
            </a:r>
          </a:p>
        </p:txBody>
      </p:sp>
      <p:sp>
        <p:nvSpPr>
          <p:cNvPr id="11" name="TextBox 10">
            <a:extLst>
              <a:ext uri="{FF2B5EF4-FFF2-40B4-BE49-F238E27FC236}">
                <a16:creationId xmlns:a16="http://schemas.microsoft.com/office/drawing/2014/main" id="{95474710-B6E9-9E30-4405-3AFFE7108C07}"/>
              </a:ext>
            </a:extLst>
          </p:cNvPr>
          <p:cNvSpPr txBox="1"/>
          <p:nvPr/>
        </p:nvSpPr>
        <p:spPr>
          <a:xfrm>
            <a:off x="3987578" y="5710019"/>
            <a:ext cx="2847975" cy="646331"/>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Fig: Probability Density vs Maximum Wind Speed</a:t>
            </a:r>
          </a:p>
        </p:txBody>
      </p:sp>
      <p:pic>
        <p:nvPicPr>
          <p:cNvPr id="7" name="image41.jpg">
            <a:extLst>
              <a:ext uri="{FF2B5EF4-FFF2-40B4-BE49-F238E27FC236}">
                <a16:creationId xmlns:a16="http://schemas.microsoft.com/office/drawing/2014/main" id="{4794B3D7-761E-275E-C191-B1B500840499}"/>
              </a:ext>
            </a:extLst>
          </p:cNvPr>
          <p:cNvPicPr/>
          <p:nvPr/>
        </p:nvPicPr>
        <p:blipFill>
          <a:blip r:embed="rId5"/>
          <a:srcRect/>
          <a:stretch>
            <a:fillRect/>
          </a:stretch>
        </p:blipFill>
        <p:spPr>
          <a:xfrm>
            <a:off x="7840689" y="815788"/>
            <a:ext cx="3661029" cy="2691062"/>
          </a:xfrm>
          <a:prstGeom prst="rect">
            <a:avLst/>
          </a:prstGeom>
          <a:ln/>
        </p:spPr>
      </p:pic>
      <p:pic>
        <p:nvPicPr>
          <p:cNvPr id="8" name="image8.jpg">
            <a:extLst>
              <a:ext uri="{FF2B5EF4-FFF2-40B4-BE49-F238E27FC236}">
                <a16:creationId xmlns:a16="http://schemas.microsoft.com/office/drawing/2014/main" id="{3E3ADA7E-8C0A-C5EE-A1BD-DAFF8F6E458C}"/>
              </a:ext>
            </a:extLst>
          </p:cNvPr>
          <p:cNvPicPr/>
          <p:nvPr/>
        </p:nvPicPr>
        <p:blipFill>
          <a:blip r:embed="rId6"/>
          <a:srcRect/>
          <a:stretch>
            <a:fillRect/>
          </a:stretch>
        </p:blipFill>
        <p:spPr>
          <a:xfrm>
            <a:off x="8317434" y="3905540"/>
            <a:ext cx="2847975" cy="2322840"/>
          </a:xfrm>
          <a:prstGeom prst="rect">
            <a:avLst/>
          </a:prstGeom>
          <a:ln/>
        </p:spPr>
      </p:pic>
      <p:sp>
        <p:nvSpPr>
          <p:cNvPr id="12" name="TextBox 11">
            <a:extLst>
              <a:ext uri="{FF2B5EF4-FFF2-40B4-BE49-F238E27FC236}">
                <a16:creationId xmlns:a16="http://schemas.microsoft.com/office/drawing/2014/main" id="{AA6A8903-CB3E-3B9F-CD93-3F36A6958457}"/>
              </a:ext>
            </a:extLst>
          </p:cNvPr>
          <p:cNvSpPr txBox="1"/>
          <p:nvPr/>
        </p:nvSpPr>
        <p:spPr>
          <a:xfrm>
            <a:off x="8855315" y="3536208"/>
            <a:ext cx="2847975" cy="369332"/>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*Across the years</a:t>
            </a:r>
          </a:p>
        </p:txBody>
      </p:sp>
      <p:pic>
        <p:nvPicPr>
          <p:cNvPr id="13" name="Picture 12">
            <a:extLst>
              <a:ext uri="{FF2B5EF4-FFF2-40B4-BE49-F238E27FC236}">
                <a16:creationId xmlns:a16="http://schemas.microsoft.com/office/drawing/2014/main" id="{BC5253F1-0E17-1A27-E548-B089BBA82C6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 y="2"/>
            <a:ext cx="720000" cy="77429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4" name="Slide Number Placeholder 2">
            <a:extLst>
              <a:ext uri="{FF2B5EF4-FFF2-40B4-BE49-F238E27FC236}">
                <a16:creationId xmlns:a16="http://schemas.microsoft.com/office/drawing/2014/main" id="{BF1FAB42-1CA6-1136-52A7-B1F931B5F887}"/>
              </a:ext>
            </a:extLst>
          </p:cNvPr>
          <p:cNvSpPr txBox="1">
            <a:spLocks/>
          </p:cNvSpPr>
          <p:nvPr/>
        </p:nvSpPr>
        <p:spPr>
          <a:xfrm>
            <a:off x="11763866" y="6492875"/>
            <a:ext cx="428134"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9099E15-0B61-4255-AA40-DB1990BD2F98}" type="slidenum">
              <a:rPr lang="en-IN" smtClean="0">
                <a:latin typeface="Times New Roman" panose="02020603050405020304" pitchFamily="18" charset="0"/>
                <a:cs typeface="Times New Roman" panose="02020603050405020304" pitchFamily="18" charset="0"/>
              </a:rPr>
              <a:pPr/>
              <a:t>33</a:t>
            </a:fld>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4189447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96FD2C6E-1467-D58B-DAF3-2D4416550B29}"/>
              </a:ext>
            </a:extLst>
          </p:cNvPr>
          <p:cNvSpPr txBox="1">
            <a:spLocks/>
          </p:cNvSpPr>
          <p:nvPr/>
        </p:nvSpPr>
        <p:spPr>
          <a:xfrm>
            <a:off x="2638417" y="0"/>
            <a:ext cx="6915164" cy="67627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sz="4000" b="1" dirty="0">
                <a:latin typeface="Times New Roman" panose="02020603050405020304" pitchFamily="18" charset="0"/>
                <a:ea typeface="Roboto" panose="02000000000000000000" pitchFamily="2" charset="0"/>
                <a:cs typeface="Times New Roman" panose="02020603050405020304" pitchFamily="18" charset="0"/>
              </a:rPr>
              <a:t>Introduction &amp; Dataset</a:t>
            </a:r>
          </a:p>
        </p:txBody>
      </p:sp>
      <p:sp>
        <p:nvSpPr>
          <p:cNvPr id="7" name="TextBox 6">
            <a:extLst>
              <a:ext uri="{FF2B5EF4-FFF2-40B4-BE49-F238E27FC236}">
                <a16:creationId xmlns:a16="http://schemas.microsoft.com/office/drawing/2014/main" id="{0751AE1C-5E26-DB33-C2D4-2DDEFCBFDD46}"/>
              </a:ext>
            </a:extLst>
          </p:cNvPr>
          <p:cNvSpPr txBox="1"/>
          <p:nvPr/>
        </p:nvSpPr>
        <p:spPr>
          <a:xfrm>
            <a:off x="421179" y="1843950"/>
            <a:ext cx="5074647" cy="3170099"/>
          </a:xfrm>
          <a:prstGeom prst="rect">
            <a:avLst/>
          </a:prstGeom>
          <a:noFill/>
        </p:spPr>
        <p:txBody>
          <a:bodyPr wrap="square" rtlCol="0">
            <a:spAutoFit/>
          </a:bodyPr>
          <a:lstStyle/>
          <a:p>
            <a:pPr algn="just"/>
            <a:r>
              <a:rPr lang="en-GB" sz="2000" dirty="0">
                <a:latin typeface="Times New Roman" panose="02020603050405020304" pitchFamily="18" charset="0"/>
                <a:ea typeface="Arial" panose="020B0604020202020204" pitchFamily="34" charset="0"/>
                <a:cs typeface="Times New Roman" panose="02020603050405020304" pitchFamily="18" charset="0"/>
              </a:rPr>
              <a:t>Occurs when MSW increases by at least 35mph (miles per hour) in a 24hr period.</a:t>
            </a:r>
            <a:endParaRPr lang="en-GB" sz="2000" dirty="0">
              <a:effectLst/>
              <a:latin typeface="Times New Roman" panose="02020603050405020304" pitchFamily="18" charset="0"/>
              <a:ea typeface="Arial" panose="020B0604020202020204" pitchFamily="34" charset="0"/>
              <a:cs typeface="Times New Roman" panose="02020603050405020304" pitchFamily="18" charset="0"/>
            </a:endParaRPr>
          </a:p>
          <a:p>
            <a:pPr algn="just"/>
            <a:r>
              <a:rPr lang="en-GB" sz="2000" dirty="0">
                <a:effectLst/>
                <a:latin typeface="Times New Roman" panose="02020603050405020304" pitchFamily="18" charset="0"/>
                <a:ea typeface="Arial" panose="020B0604020202020204" pitchFamily="34" charset="0"/>
                <a:cs typeface="Times New Roman" panose="02020603050405020304" pitchFamily="18" charset="0"/>
              </a:rPr>
              <a:t>Rapid Intensification (RI) classification that utilizes Support Vector Machines (SVM) in conjunction with the SMOTE oversampling technique to handle class imbalance. The proposed </a:t>
            </a:r>
            <a:r>
              <a:rPr lang="en-GB" sz="2000" dirty="0">
                <a:latin typeface="Times New Roman" panose="02020603050405020304" pitchFamily="18" charset="0"/>
                <a:ea typeface="Arial" panose="020B0604020202020204" pitchFamily="34" charset="0"/>
                <a:cs typeface="Times New Roman" panose="02020603050405020304" pitchFamily="18" charset="0"/>
              </a:rPr>
              <a:t>approach</a:t>
            </a:r>
            <a:r>
              <a:rPr lang="en-GB" sz="2000" dirty="0">
                <a:effectLst/>
                <a:latin typeface="Times New Roman" panose="02020603050405020304" pitchFamily="18" charset="0"/>
                <a:ea typeface="Arial" panose="020B0604020202020204" pitchFamily="34" charset="0"/>
                <a:cs typeface="Times New Roman" panose="02020603050405020304" pitchFamily="18" charset="0"/>
              </a:rPr>
              <a:t> has the potential to be a useful tool for forecasters to issue timely warnings and prepare for the impacts of RI events. </a:t>
            </a:r>
            <a:endParaRPr lang="en-IN" sz="2000"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B13BE9C7-4BAD-0EA6-3712-CFBB69513B7A}"/>
              </a:ext>
            </a:extLst>
          </p:cNvPr>
          <p:cNvSpPr txBox="1"/>
          <p:nvPr/>
        </p:nvSpPr>
        <p:spPr>
          <a:xfrm>
            <a:off x="6095999" y="1843950"/>
            <a:ext cx="5674821" cy="3477875"/>
          </a:xfrm>
          <a:prstGeom prst="rect">
            <a:avLst/>
          </a:prstGeom>
          <a:noFill/>
        </p:spPr>
        <p:txBody>
          <a:bodyPr wrap="square" rtlCol="0">
            <a:spAutoFit/>
          </a:bodyPr>
          <a:lstStyle/>
          <a:p>
            <a:pPr algn="just"/>
            <a:r>
              <a:rPr lang="en-IN" sz="2000" dirty="0">
                <a:latin typeface="Times New Roman" panose="02020603050405020304" pitchFamily="18" charset="0"/>
                <a:cs typeface="Times New Roman" panose="02020603050405020304" pitchFamily="18" charset="0"/>
              </a:rPr>
              <a:t>Dataset – SHIPS (publicly available on RAMMB website)</a:t>
            </a:r>
          </a:p>
          <a:p>
            <a:pPr algn="just"/>
            <a:r>
              <a:rPr lang="en-IN" sz="2000" dirty="0">
                <a:latin typeface="Times New Roman" panose="02020603050405020304" pitchFamily="18" charset="0"/>
                <a:cs typeface="Times New Roman" panose="02020603050405020304" pitchFamily="18" charset="0"/>
              </a:rPr>
              <a:t>Years – 1982 to 2017</a:t>
            </a:r>
          </a:p>
          <a:p>
            <a:pPr algn="just"/>
            <a:r>
              <a:rPr lang="en-IN" sz="2000" dirty="0">
                <a:latin typeface="Times New Roman" panose="02020603050405020304" pitchFamily="18" charset="0"/>
                <a:cs typeface="Times New Roman" panose="02020603050405020304" pitchFamily="18" charset="0"/>
              </a:rPr>
              <a:t>Basins – Atlantic, Indian, Western North Pacific, Eastern North Pacific</a:t>
            </a:r>
          </a:p>
          <a:p>
            <a:pPr algn="just"/>
            <a:r>
              <a:rPr lang="en-IN" sz="2000" dirty="0">
                <a:latin typeface="Times New Roman" panose="02020603050405020304" pitchFamily="18" charset="0"/>
                <a:cs typeface="Times New Roman" panose="02020603050405020304" pitchFamily="18" charset="0"/>
              </a:rPr>
              <a:t>Methodology followed – LOYO</a:t>
            </a:r>
          </a:p>
          <a:p>
            <a:pPr algn="just"/>
            <a:r>
              <a:rPr lang="en-IN" sz="2000" dirty="0">
                <a:latin typeface="Times New Roman" panose="02020603050405020304" pitchFamily="18" charset="0"/>
                <a:cs typeface="Times New Roman" panose="02020603050405020304" pitchFamily="18" charset="0"/>
              </a:rPr>
              <a:t>Binary Classification problem</a:t>
            </a:r>
          </a:p>
          <a:p>
            <a:pPr algn="just"/>
            <a:r>
              <a:rPr lang="en-IN" sz="2000" dirty="0">
                <a:latin typeface="Times New Roman" panose="02020603050405020304" pitchFamily="18" charset="0"/>
                <a:cs typeface="Times New Roman" panose="02020603050405020304" pitchFamily="18" charset="0"/>
              </a:rPr>
              <a:t>Class imbalance mitigation – </a:t>
            </a:r>
            <a:r>
              <a:rPr lang="en-IN" sz="2000" b="1" dirty="0">
                <a:latin typeface="Times New Roman" panose="02020603050405020304" pitchFamily="18" charset="0"/>
                <a:cs typeface="Times New Roman" panose="02020603050405020304" pitchFamily="18" charset="0"/>
              </a:rPr>
              <a:t>SMOTE</a:t>
            </a:r>
            <a:r>
              <a:rPr lang="en-IN" sz="2000" dirty="0">
                <a:latin typeface="Times New Roman" panose="02020603050405020304" pitchFamily="18" charset="0"/>
                <a:cs typeface="Times New Roman" panose="02020603050405020304" pitchFamily="18" charset="0"/>
              </a:rPr>
              <a:t> (Synthetic Minority Oversampling Technique) oversampling</a:t>
            </a:r>
          </a:p>
          <a:p>
            <a:pPr algn="just"/>
            <a:r>
              <a:rPr lang="en-IN" sz="2000" dirty="0">
                <a:latin typeface="Times New Roman" panose="02020603050405020304" pitchFamily="18" charset="0"/>
                <a:cs typeface="Times New Roman" panose="02020603050405020304" pitchFamily="18" charset="0"/>
              </a:rPr>
              <a:t>Feature Selection – Random forest algorithm</a:t>
            </a:r>
          </a:p>
          <a:p>
            <a:pPr algn="just"/>
            <a:r>
              <a:rPr lang="en-IN" sz="2000" i="1" dirty="0" err="1">
                <a:latin typeface="Times New Roman" panose="02020603050405020304" pitchFamily="18" charset="0"/>
                <a:cs typeface="Times New Roman" panose="02020603050405020304" pitchFamily="18" charset="0"/>
              </a:rPr>
              <a:t>k_neighbors</a:t>
            </a:r>
            <a:r>
              <a:rPr lang="en-IN" sz="2000" i="1" dirty="0">
                <a:latin typeface="Times New Roman" panose="02020603050405020304" pitchFamily="18" charset="0"/>
                <a:cs typeface="Times New Roman" panose="02020603050405020304" pitchFamily="18" charset="0"/>
              </a:rPr>
              <a:t> </a:t>
            </a:r>
            <a:r>
              <a:rPr lang="en-IN" sz="2000" dirty="0">
                <a:latin typeface="Times New Roman" panose="02020603050405020304" pitchFamily="18" charset="0"/>
                <a:cs typeface="Times New Roman" panose="02020603050405020304" pitchFamily="18" charset="0"/>
              </a:rPr>
              <a:t>= 10</a:t>
            </a:r>
          </a:p>
        </p:txBody>
      </p:sp>
      <p:pic>
        <p:nvPicPr>
          <p:cNvPr id="5" name="Picture 4">
            <a:extLst>
              <a:ext uri="{FF2B5EF4-FFF2-40B4-BE49-F238E27FC236}">
                <a16:creationId xmlns:a16="http://schemas.microsoft.com/office/drawing/2014/main" id="{8BA82215-69DA-F24D-4AF9-0A8A41513B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2"/>
            <a:ext cx="720000" cy="77429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Slide Number Placeholder 2">
            <a:extLst>
              <a:ext uri="{FF2B5EF4-FFF2-40B4-BE49-F238E27FC236}">
                <a16:creationId xmlns:a16="http://schemas.microsoft.com/office/drawing/2014/main" id="{3915CC1B-AE37-F8CF-08E3-49D29A21B566}"/>
              </a:ext>
            </a:extLst>
          </p:cNvPr>
          <p:cNvSpPr txBox="1">
            <a:spLocks/>
          </p:cNvSpPr>
          <p:nvPr/>
        </p:nvSpPr>
        <p:spPr>
          <a:xfrm>
            <a:off x="11763866" y="6492875"/>
            <a:ext cx="428134"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9099E15-0B61-4255-AA40-DB1990BD2F98}" type="slidenum">
              <a:rPr lang="en-IN" smtClean="0">
                <a:latin typeface="Times New Roman" panose="02020603050405020304" pitchFamily="18" charset="0"/>
                <a:cs typeface="Times New Roman" panose="02020603050405020304" pitchFamily="18" charset="0"/>
              </a:rPr>
              <a:pPr/>
              <a:t>34</a:t>
            </a:fld>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3451498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18021C3B-4743-BCD5-659C-C791FDAEEE62}"/>
              </a:ext>
            </a:extLst>
          </p:cNvPr>
          <p:cNvSpPr txBox="1">
            <a:spLocks/>
          </p:cNvSpPr>
          <p:nvPr/>
        </p:nvSpPr>
        <p:spPr>
          <a:xfrm>
            <a:off x="2414205" y="-194"/>
            <a:ext cx="8184197" cy="65463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sz="4000" b="1" dirty="0">
                <a:latin typeface="Times New Roman" panose="02020603050405020304" pitchFamily="18" charset="0"/>
                <a:ea typeface="Roboto" panose="02000000000000000000" pitchFamily="2" charset="0"/>
                <a:cs typeface="Times New Roman" panose="02020603050405020304" pitchFamily="18" charset="0"/>
              </a:rPr>
              <a:t>Rapid Intensification Methodology</a:t>
            </a:r>
          </a:p>
        </p:txBody>
      </p:sp>
      <p:sp>
        <p:nvSpPr>
          <p:cNvPr id="6" name="TextBox 5">
            <a:extLst>
              <a:ext uri="{FF2B5EF4-FFF2-40B4-BE49-F238E27FC236}">
                <a16:creationId xmlns:a16="http://schemas.microsoft.com/office/drawing/2014/main" id="{BBAEFDF2-1CFB-DCE8-A7DA-7F595DBB2954}"/>
              </a:ext>
            </a:extLst>
          </p:cNvPr>
          <p:cNvSpPr txBox="1"/>
          <p:nvPr/>
        </p:nvSpPr>
        <p:spPr>
          <a:xfrm>
            <a:off x="486506" y="1779680"/>
            <a:ext cx="1416423" cy="369332"/>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121 features</a:t>
            </a:r>
          </a:p>
        </p:txBody>
      </p:sp>
      <p:sp>
        <p:nvSpPr>
          <p:cNvPr id="8" name="Arrow: Right 7">
            <a:extLst>
              <a:ext uri="{FF2B5EF4-FFF2-40B4-BE49-F238E27FC236}">
                <a16:creationId xmlns:a16="http://schemas.microsoft.com/office/drawing/2014/main" id="{266D54AB-467F-7A39-AFD2-0BB68A0064D2}"/>
              </a:ext>
            </a:extLst>
          </p:cNvPr>
          <p:cNvSpPr/>
          <p:nvPr/>
        </p:nvSpPr>
        <p:spPr>
          <a:xfrm>
            <a:off x="2082222" y="1748118"/>
            <a:ext cx="2528047" cy="4324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a:extLst>
              <a:ext uri="{FF2B5EF4-FFF2-40B4-BE49-F238E27FC236}">
                <a16:creationId xmlns:a16="http://schemas.microsoft.com/office/drawing/2014/main" id="{9F800B22-DF03-932C-3782-7CE964CE2C6B}"/>
              </a:ext>
            </a:extLst>
          </p:cNvPr>
          <p:cNvSpPr txBox="1"/>
          <p:nvPr/>
        </p:nvSpPr>
        <p:spPr>
          <a:xfrm>
            <a:off x="2082222" y="1344706"/>
            <a:ext cx="2348753" cy="369332"/>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Random forest ranking</a:t>
            </a:r>
          </a:p>
        </p:txBody>
      </p:sp>
      <p:sp>
        <p:nvSpPr>
          <p:cNvPr id="10" name="TextBox 9">
            <a:extLst>
              <a:ext uri="{FF2B5EF4-FFF2-40B4-BE49-F238E27FC236}">
                <a16:creationId xmlns:a16="http://schemas.microsoft.com/office/drawing/2014/main" id="{3CB4C82B-C7F4-A0BD-83E9-82086484E423}"/>
              </a:ext>
            </a:extLst>
          </p:cNvPr>
          <p:cNvSpPr txBox="1"/>
          <p:nvPr/>
        </p:nvSpPr>
        <p:spPr>
          <a:xfrm>
            <a:off x="4789562" y="1377621"/>
            <a:ext cx="3433485" cy="1200329"/>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Atlantic: 22 features</a:t>
            </a:r>
          </a:p>
          <a:p>
            <a:r>
              <a:rPr lang="en-IN" dirty="0">
                <a:latin typeface="Times New Roman" panose="02020603050405020304" pitchFamily="18" charset="0"/>
                <a:cs typeface="Times New Roman" panose="02020603050405020304" pitchFamily="18" charset="0"/>
              </a:rPr>
              <a:t>Indian: 10 features</a:t>
            </a:r>
          </a:p>
          <a:p>
            <a:r>
              <a:rPr lang="en-IN" dirty="0">
                <a:latin typeface="Times New Roman" panose="02020603050405020304" pitchFamily="18" charset="0"/>
                <a:cs typeface="Times New Roman" panose="02020603050405020304" pitchFamily="18" charset="0"/>
              </a:rPr>
              <a:t>Western North Pacific: 13 features</a:t>
            </a:r>
          </a:p>
          <a:p>
            <a:r>
              <a:rPr lang="en-IN" dirty="0">
                <a:latin typeface="Times New Roman" panose="02020603050405020304" pitchFamily="18" charset="0"/>
                <a:cs typeface="Times New Roman" panose="02020603050405020304" pitchFamily="18" charset="0"/>
              </a:rPr>
              <a:t>Eastern North Pacific: 36</a:t>
            </a:r>
          </a:p>
        </p:txBody>
      </p:sp>
      <p:sp>
        <p:nvSpPr>
          <p:cNvPr id="11" name="Arrow: Curved Left 10">
            <a:extLst>
              <a:ext uri="{FF2B5EF4-FFF2-40B4-BE49-F238E27FC236}">
                <a16:creationId xmlns:a16="http://schemas.microsoft.com/office/drawing/2014/main" id="{B3E8DB12-61C2-70C3-B8B4-0395C6FEA03C}"/>
              </a:ext>
            </a:extLst>
          </p:cNvPr>
          <p:cNvSpPr/>
          <p:nvPr/>
        </p:nvSpPr>
        <p:spPr>
          <a:xfrm>
            <a:off x="8644388" y="1714039"/>
            <a:ext cx="2662518" cy="2777280"/>
          </a:xfrm>
          <a:prstGeom prst="curvedLeftArrow">
            <a:avLst>
              <a:gd name="adj1" fmla="val 13368"/>
              <a:gd name="adj2" fmla="val 50000"/>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solidFill>
                <a:schemeClr val="tx1"/>
              </a:solidFill>
            </a:endParaRPr>
          </a:p>
        </p:txBody>
      </p:sp>
      <p:sp>
        <p:nvSpPr>
          <p:cNvPr id="12" name="TextBox 11">
            <a:extLst>
              <a:ext uri="{FF2B5EF4-FFF2-40B4-BE49-F238E27FC236}">
                <a16:creationId xmlns:a16="http://schemas.microsoft.com/office/drawing/2014/main" id="{5F1F3F1F-8A4A-DE23-8AE2-CE5CAE9650CD}"/>
              </a:ext>
            </a:extLst>
          </p:cNvPr>
          <p:cNvSpPr txBox="1"/>
          <p:nvPr/>
        </p:nvSpPr>
        <p:spPr>
          <a:xfrm>
            <a:off x="8785754" y="2599294"/>
            <a:ext cx="2064498" cy="369332"/>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SVM Classification</a:t>
            </a:r>
          </a:p>
        </p:txBody>
      </p:sp>
      <p:pic>
        <p:nvPicPr>
          <p:cNvPr id="13" name="Picture 12">
            <a:extLst>
              <a:ext uri="{FF2B5EF4-FFF2-40B4-BE49-F238E27FC236}">
                <a16:creationId xmlns:a16="http://schemas.microsoft.com/office/drawing/2014/main" id="{F57F2B54-C0A7-FB30-D7EC-37CE6A3DA86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auto">
          <a:xfrm>
            <a:off x="5399340" y="2783960"/>
            <a:ext cx="3174365" cy="3108960"/>
          </a:xfrm>
          <a:prstGeom prst="rect">
            <a:avLst/>
          </a:prstGeom>
          <a:noFill/>
        </p:spPr>
      </p:pic>
      <p:sp>
        <p:nvSpPr>
          <p:cNvPr id="17" name="TextBox 16">
            <a:extLst>
              <a:ext uri="{FF2B5EF4-FFF2-40B4-BE49-F238E27FC236}">
                <a16:creationId xmlns:a16="http://schemas.microsoft.com/office/drawing/2014/main" id="{C9D7717E-3497-6F85-F38E-0B17444126F0}"/>
              </a:ext>
            </a:extLst>
          </p:cNvPr>
          <p:cNvSpPr txBox="1"/>
          <p:nvPr/>
        </p:nvSpPr>
        <p:spPr>
          <a:xfrm>
            <a:off x="4806460" y="5869134"/>
            <a:ext cx="4930588" cy="923330"/>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Figure: Comparison of the Atlantic basin in terms of Probability of Detection and False Alarm Rate of RI events</a:t>
            </a:r>
          </a:p>
        </p:txBody>
      </p:sp>
      <p:pic>
        <p:nvPicPr>
          <p:cNvPr id="3" name="Picture 2">
            <a:extLst>
              <a:ext uri="{FF2B5EF4-FFF2-40B4-BE49-F238E27FC236}">
                <a16:creationId xmlns:a16="http://schemas.microsoft.com/office/drawing/2014/main" id="{B6484186-52BA-CE12-6C93-99345A3CFB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2"/>
            <a:ext cx="720000" cy="77429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Slide Number Placeholder 2">
            <a:extLst>
              <a:ext uri="{FF2B5EF4-FFF2-40B4-BE49-F238E27FC236}">
                <a16:creationId xmlns:a16="http://schemas.microsoft.com/office/drawing/2014/main" id="{01667A28-539C-CD28-F2A1-58A33507B561}"/>
              </a:ext>
            </a:extLst>
          </p:cNvPr>
          <p:cNvSpPr txBox="1">
            <a:spLocks/>
          </p:cNvSpPr>
          <p:nvPr/>
        </p:nvSpPr>
        <p:spPr>
          <a:xfrm>
            <a:off x="11763866" y="6492875"/>
            <a:ext cx="428134"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9099E15-0B61-4255-AA40-DB1990BD2F98}" type="slidenum">
              <a:rPr lang="en-IN" smtClean="0">
                <a:latin typeface="Times New Roman" panose="02020603050405020304" pitchFamily="18" charset="0"/>
                <a:cs typeface="Times New Roman" panose="02020603050405020304" pitchFamily="18" charset="0"/>
              </a:rPr>
              <a:pPr/>
              <a:t>35</a:t>
            </a:fld>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343540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18021C3B-4743-BCD5-659C-C791FDAEEE62}"/>
              </a:ext>
            </a:extLst>
          </p:cNvPr>
          <p:cNvSpPr txBox="1">
            <a:spLocks/>
          </p:cNvSpPr>
          <p:nvPr/>
        </p:nvSpPr>
        <p:spPr>
          <a:xfrm>
            <a:off x="851647" y="-24666"/>
            <a:ext cx="10488705" cy="65463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sz="4000" b="1" dirty="0">
                <a:latin typeface="Times New Roman" panose="02020603050405020304" pitchFamily="18" charset="0"/>
                <a:ea typeface="Roboto" panose="02000000000000000000" pitchFamily="2" charset="0"/>
                <a:cs typeface="Times New Roman" panose="02020603050405020304" pitchFamily="18" charset="0"/>
              </a:rPr>
              <a:t>Rapid Intensification Results</a:t>
            </a:r>
          </a:p>
        </p:txBody>
      </p:sp>
      <p:pic>
        <p:nvPicPr>
          <p:cNvPr id="3" name="Picture 2">
            <a:extLst>
              <a:ext uri="{FF2B5EF4-FFF2-40B4-BE49-F238E27FC236}">
                <a16:creationId xmlns:a16="http://schemas.microsoft.com/office/drawing/2014/main" id="{B6484186-52BA-CE12-6C93-99345A3CFB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2"/>
            <a:ext cx="720000" cy="77429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Picture 6">
            <a:extLst>
              <a:ext uri="{FF2B5EF4-FFF2-40B4-BE49-F238E27FC236}">
                <a16:creationId xmlns:a16="http://schemas.microsoft.com/office/drawing/2014/main" id="{D8C5A625-5B0F-A985-DAAE-7C702A23FED4}"/>
              </a:ext>
            </a:extLst>
          </p:cNvPr>
          <p:cNvPicPr>
            <a:picLocks noChangeAspect="1"/>
          </p:cNvPicPr>
          <p:nvPr/>
        </p:nvPicPr>
        <p:blipFill>
          <a:blip r:embed="rId3"/>
          <a:stretch>
            <a:fillRect/>
          </a:stretch>
        </p:blipFill>
        <p:spPr>
          <a:xfrm>
            <a:off x="1200806" y="2556387"/>
            <a:ext cx="10207458" cy="2921700"/>
          </a:xfrm>
          <a:prstGeom prst="rect">
            <a:avLst/>
          </a:prstGeom>
        </p:spPr>
      </p:pic>
      <p:sp>
        <p:nvSpPr>
          <p:cNvPr id="14" name="TextBox 13">
            <a:extLst>
              <a:ext uri="{FF2B5EF4-FFF2-40B4-BE49-F238E27FC236}">
                <a16:creationId xmlns:a16="http://schemas.microsoft.com/office/drawing/2014/main" id="{018EF096-DB0C-702E-0E42-F2CA35FFED0C}"/>
              </a:ext>
            </a:extLst>
          </p:cNvPr>
          <p:cNvSpPr txBox="1"/>
          <p:nvPr/>
        </p:nvSpPr>
        <p:spPr>
          <a:xfrm>
            <a:off x="1200806" y="1508227"/>
            <a:ext cx="10152994" cy="830997"/>
          </a:xfrm>
          <a:prstGeom prst="rect">
            <a:avLst/>
          </a:prstGeom>
          <a:noFill/>
          <a:ln>
            <a:solidFill>
              <a:schemeClr val="tx1"/>
            </a:solidFill>
          </a:ln>
        </p:spPr>
        <p:txBody>
          <a:bodyPr wrap="square" rtlCol="0">
            <a:spAutoFit/>
          </a:bodyPr>
          <a:lstStyle/>
          <a:p>
            <a:pPr algn="just"/>
            <a:r>
              <a:rPr lang="en-US" sz="1600" b="0" i="0" u="none" strike="noStrike" baseline="0" dirty="0">
                <a:latin typeface="Times New Roman" panose="02020603050405020304" pitchFamily="18" charset="0"/>
                <a:cs typeface="Times New Roman" panose="02020603050405020304" pitchFamily="18" charset="0"/>
              </a:rPr>
              <a:t>Table: RI detection results for </a:t>
            </a:r>
            <a:r>
              <a:rPr lang="en-US" sz="1600" dirty="0">
                <a:latin typeface="Times New Roman" panose="02020603050405020304" pitchFamily="18" charset="0"/>
                <a:cs typeface="Times New Roman" panose="02020603050405020304" pitchFamily="18" charset="0"/>
              </a:rPr>
              <a:t>A</a:t>
            </a:r>
            <a:r>
              <a:rPr lang="en-US" sz="1600" b="0" i="0" u="none" strike="noStrike" baseline="0" dirty="0">
                <a:latin typeface="Times New Roman" panose="02020603050405020304" pitchFamily="18" charset="0"/>
                <a:cs typeface="Times New Roman" panose="02020603050405020304" pitchFamily="18" charset="0"/>
              </a:rPr>
              <a:t>tlantic and </a:t>
            </a:r>
            <a:r>
              <a:rPr lang="en-US" sz="1600" dirty="0">
                <a:latin typeface="Times New Roman" panose="02020603050405020304" pitchFamily="18" charset="0"/>
                <a:cs typeface="Times New Roman" panose="02020603050405020304" pitchFamily="18" charset="0"/>
              </a:rPr>
              <a:t>I</a:t>
            </a:r>
            <a:r>
              <a:rPr lang="en-US" sz="1600" b="0" i="0" u="none" strike="noStrike" baseline="0" dirty="0">
                <a:latin typeface="Times New Roman" panose="02020603050405020304" pitchFamily="18" charset="0"/>
                <a:cs typeface="Times New Roman" panose="02020603050405020304" pitchFamily="18" charset="0"/>
              </a:rPr>
              <a:t>ndian basins in terms of the 95% confidence intervals of the metrics. The model was run 20 times for the evaluation and the number of features retained has been varied from 20, 40, 60, and all the 121 features.</a:t>
            </a:r>
            <a:endParaRPr lang="en-IN" sz="1600" dirty="0">
              <a:latin typeface="Times New Roman" panose="02020603050405020304" pitchFamily="18" charset="0"/>
              <a:cs typeface="Times New Roman" panose="02020603050405020304" pitchFamily="18" charset="0"/>
            </a:endParaRPr>
          </a:p>
        </p:txBody>
      </p:sp>
      <p:sp>
        <p:nvSpPr>
          <p:cNvPr id="15" name="Slide Number Placeholder 2">
            <a:extLst>
              <a:ext uri="{FF2B5EF4-FFF2-40B4-BE49-F238E27FC236}">
                <a16:creationId xmlns:a16="http://schemas.microsoft.com/office/drawing/2014/main" id="{5F17A996-8C4B-497F-B7D3-EA6BF959F8CD}"/>
              </a:ext>
            </a:extLst>
          </p:cNvPr>
          <p:cNvSpPr txBox="1">
            <a:spLocks/>
          </p:cNvSpPr>
          <p:nvPr/>
        </p:nvSpPr>
        <p:spPr>
          <a:xfrm>
            <a:off x="11763866" y="6492875"/>
            <a:ext cx="428134"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9099E15-0B61-4255-AA40-DB1990BD2F98}" type="slidenum">
              <a:rPr lang="en-IN" smtClean="0">
                <a:latin typeface="Times New Roman" panose="02020603050405020304" pitchFamily="18" charset="0"/>
                <a:cs typeface="Times New Roman" panose="02020603050405020304" pitchFamily="18" charset="0"/>
              </a:rPr>
              <a:pPr/>
              <a:t>36</a:t>
            </a:fld>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8224493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BC428EA-6195-0007-845A-A8C6EE47807A}"/>
              </a:ext>
            </a:extLst>
          </p:cNvPr>
          <p:cNvSpPr txBox="1"/>
          <p:nvPr/>
        </p:nvSpPr>
        <p:spPr>
          <a:xfrm>
            <a:off x="2679662" y="0"/>
            <a:ext cx="6958175" cy="707886"/>
          </a:xfrm>
          <a:prstGeom prst="rect">
            <a:avLst/>
          </a:prstGeom>
          <a:noFill/>
        </p:spPr>
        <p:txBody>
          <a:bodyPr wrap="square" rtlCol="0">
            <a:spAutoFit/>
          </a:bodyPr>
          <a:lstStyle/>
          <a:p>
            <a:pPr algn="ctr"/>
            <a:r>
              <a:rPr lang="en-IN" sz="4000" b="1" dirty="0">
                <a:latin typeface="Book Antiqua" panose="02040602050305030304" pitchFamily="18" charset="0"/>
              </a:rPr>
              <a:t>Conclusion &amp; Future Scope</a:t>
            </a:r>
          </a:p>
        </p:txBody>
      </p:sp>
      <p:graphicFrame>
        <p:nvGraphicFramePr>
          <p:cNvPr id="5" name="Diagram 4">
            <a:extLst>
              <a:ext uri="{FF2B5EF4-FFF2-40B4-BE49-F238E27FC236}">
                <a16:creationId xmlns:a16="http://schemas.microsoft.com/office/drawing/2014/main" id="{9EA9E919-053E-5F59-D4E3-652AE609F07C}"/>
              </a:ext>
            </a:extLst>
          </p:cNvPr>
          <p:cNvGraphicFramePr/>
          <p:nvPr>
            <p:extLst>
              <p:ext uri="{D42A27DB-BD31-4B8C-83A1-F6EECF244321}">
                <p14:modId xmlns:p14="http://schemas.microsoft.com/office/powerpoint/2010/main" val="1567025482"/>
              </p:ext>
            </p:extLst>
          </p:nvPr>
        </p:nvGraphicFramePr>
        <p:xfrm>
          <a:off x="1928702" y="3827283"/>
          <a:ext cx="8334595" cy="311222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Picture 3">
            <a:extLst>
              <a:ext uri="{FF2B5EF4-FFF2-40B4-BE49-F238E27FC236}">
                <a16:creationId xmlns:a16="http://schemas.microsoft.com/office/drawing/2014/main" id="{A26B92E8-29DC-8C66-2135-834CF468D92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 y="2"/>
            <a:ext cx="720000" cy="77429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Slide Number Placeholder 2">
            <a:extLst>
              <a:ext uri="{FF2B5EF4-FFF2-40B4-BE49-F238E27FC236}">
                <a16:creationId xmlns:a16="http://schemas.microsoft.com/office/drawing/2014/main" id="{2DBE4769-1FA8-25AE-8BA7-293071D809DF}"/>
              </a:ext>
            </a:extLst>
          </p:cNvPr>
          <p:cNvSpPr txBox="1">
            <a:spLocks/>
          </p:cNvSpPr>
          <p:nvPr/>
        </p:nvSpPr>
        <p:spPr>
          <a:xfrm>
            <a:off x="11763866" y="6492875"/>
            <a:ext cx="428134"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9099E15-0B61-4255-AA40-DB1990BD2F98}" type="slidenum">
              <a:rPr lang="en-IN" smtClean="0">
                <a:latin typeface="Times New Roman" panose="02020603050405020304" pitchFamily="18" charset="0"/>
                <a:cs typeface="Times New Roman" panose="02020603050405020304" pitchFamily="18" charset="0"/>
              </a:rPr>
              <a:pPr/>
              <a:t>37</a:t>
            </a:fld>
            <a:endParaRPr lang="en-IN" dirty="0">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F9997356-2204-172A-685A-6C8A7ADA9747}"/>
              </a:ext>
            </a:extLst>
          </p:cNvPr>
          <p:cNvSpPr txBox="1"/>
          <p:nvPr/>
        </p:nvSpPr>
        <p:spPr>
          <a:xfrm>
            <a:off x="2741282" y="1518959"/>
            <a:ext cx="6834934" cy="2308324"/>
          </a:xfrm>
          <a:prstGeom prst="rect">
            <a:avLst/>
          </a:prstGeom>
          <a:noFill/>
        </p:spPr>
        <p:txBody>
          <a:bodyPr wrap="square" rtlCol="0">
            <a:spAutoFit/>
          </a:bodyPr>
          <a:lstStyle/>
          <a:p>
            <a:pPr algn="just"/>
            <a:r>
              <a:rPr lang="en-US" sz="2400" b="0" i="0" u="none" strike="noStrike" baseline="0" dirty="0">
                <a:latin typeface="Times New Roman" panose="02020603050405020304" pitchFamily="18" charset="0"/>
              </a:rPr>
              <a:t>A deep learning framework has been developed to estimate and classify TC from Meteosat</a:t>
            </a:r>
            <a:r>
              <a:rPr lang="en-US" sz="2400" b="0" i="0" u="none" strike="noStrike" baseline="0" dirty="0">
                <a:latin typeface="Calibri" panose="020F0502020204030204" pitchFamily="34" charset="0"/>
              </a:rPr>
              <a:t> </a:t>
            </a:r>
            <a:r>
              <a:rPr lang="en-US" sz="2400" b="0" i="0" u="none" strike="noStrike" baseline="0" dirty="0">
                <a:latin typeface="Times New Roman" panose="02020603050405020304" pitchFamily="18" charset="0"/>
              </a:rPr>
              <a:t>satellite images over NIO regions for the period 2000-2022. The performance of the architecture is found to be better or comparable with other existing studies in both the evaluation method.</a:t>
            </a:r>
            <a:endParaRPr lang="en-IN" sz="2400" dirty="0"/>
          </a:p>
        </p:txBody>
      </p:sp>
    </p:spTree>
    <p:extLst>
      <p:ext uri="{BB962C8B-B14F-4D97-AF65-F5344CB8AC3E}">
        <p14:creationId xmlns:p14="http://schemas.microsoft.com/office/powerpoint/2010/main" val="423423889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FE476756-0903-B3BF-B1C6-EF58857D056C}"/>
              </a:ext>
            </a:extLst>
          </p:cNvPr>
          <p:cNvSpPr txBox="1">
            <a:spLocks/>
          </p:cNvSpPr>
          <p:nvPr/>
        </p:nvSpPr>
        <p:spPr>
          <a:xfrm>
            <a:off x="2857202" y="0"/>
            <a:ext cx="6477596" cy="669559"/>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sz="4000" b="1" dirty="0">
                <a:latin typeface="Book Antiqua" panose="02040602050305030304" pitchFamily="18" charset="0"/>
              </a:rPr>
              <a:t>Publication Details</a:t>
            </a:r>
          </a:p>
        </p:txBody>
      </p:sp>
      <p:sp>
        <p:nvSpPr>
          <p:cNvPr id="5" name="TextBox 4">
            <a:extLst>
              <a:ext uri="{FF2B5EF4-FFF2-40B4-BE49-F238E27FC236}">
                <a16:creationId xmlns:a16="http://schemas.microsoft.com/office/drawing/2014/main" id="{0598745C-6CE3-E771-A145-35DE4C7BDC6E}"/>
              </a:ext>
            </a:extLst>
          </p:cNvPr>
          <p:cNvSpPr txBox="1"/>
          <p:nvPr/>
        </p:nvSpPr>
        <p:spPr>
          <a:xfrm>
            <a:off x="505076" y="1053894"/>
            <a:ext cx="11181848" cy="4524315"/>
          </a:xfrm>
          <a:prstGeom prst="rect">
            <a:avLst/>
          </a:prstGeom>
          <a:noFill/>
        </p:spPr>
        <p:txBody>
          <a:bodyPr wrap="square" rtlCol="0">
            <a:spAutoFit/>
          </a:bodyPr>
          <a:lstStyle/>
          <a:p>
            <a:pPr algn="just">
              <a:tabLst>
                <a:tab pos="595630" algn="l"/>
              </a:tabLst>
            </a:pPr>
            <a:r>
              <a:rPr lang="en-GB" b="1" i="1" dirty="0">
                <a:latin typeface="Times New Roman" panose="02020603050405020304" pitchFamily="18" charset="0"/>
                <a:ea typeface="Arial" panose="020B0604020202020204" pitchFamily="34" charset="0"/>
                <a:cs typeface="Times New Roman" panose="02020603050405020304" pitchFamily="18" charset="0"/>
              </a:rPr>
              <a:t>Journal</a:t>
            </a:r>
            <a:endParaRPr lang="en-IN" b="1" i="1" dirty="0">
              <a:latin typeface="Times New Roman" panose="02020603050405020304" pitchFamily="18" charset="0"/>
              <a:ea typeface="Arial" panose="020B0604020202020204" pitchFamily="34" charset="0"/>
              <a:cs typeface="Times New Roman" panose="02020603050405020304" pitchFamily="18" charset="0"/>
            </a:endParaRPr>
          </a:p>
          <a:p>
            <a:pPr marL="457200" indent="-457200" algn="just">
              <a:buFont typeface="+mj-lt"/>
              <a:buAutoNum type="arabicPeriod"/>
              <a:tabLst>
                <a:tab pos="595630" algn="l"/>
              </a:tabLst>
            </a:pPr>
            <a:r>
              <a:rPr lang="en-GB" b="1" dirty="0">
                <a:effectLst/>
                <a:latin typeface="Times New Roman" panose="02020603050405020304" pitchFamily="18" charset="0"/>
                <a:ea typeface="Arial" panose="020B0604020202020204" pitchFamily="34" charset="0"/>
                <a:cs typeface="Times New Roman" panose="02020603050405020304" pitchFamily="18" charset="0"/>
              </a:rPr>
              <a:t>Manish Mawatwal</a:t>
            </a:r>
            <a:r>
              <a:rPr lang="en-GB" dirty="0">
                <a:effectLst/>
                <a:latin typeface="Times New Roman" panose="02020603050405020304" pitchFamily="18" charset="0"/>
                <a:ea typeface="Arial" panose="020B0604020202020204" pitchFamily="34" charset="0"/>
                <a:cs typeface="Times New Roman" panose="02020603050405020304" pitchFamily="18" charset="0"/>
              </a:rPr>
              <a:t>, Saurabh Das, “An End-to-End Deep Learning Framework for Cyclone Intensity Estimation in North Indian Ocean Region using Satellite Imagery”, Journal of Indian Society of Remote Sensing, 2024 (</a:t>
            </a:r>
            <a:r>
              <a:rPr lang="en-GB" b="1" u="sng" dirty="0">
                <a:latin typeface="Times New Roman" panose="02020603050405020304" pitchFamily="18" charset="0"/>
                <a:ea typeface="Arial" panose="020B0604020202020204" pitchFamily="34" charset="0"/>
                <a:cs typeface="Times New Roman" panose="02020603050405020304" pitchFamily="18" charset="0"/>
              </a:rPr>
              <a:t>A</a:t>
            </a:r>
            <a:r>
              <a:rPr lang="en-GB" b="1" u="sng" dirty="0">
                <a:effectLst/>
                <a:latin typeface="Times New Roman" panose="02020603050405020304" pitchFamily="18" charset="0"/>
                <a:ea typeface="Arial" panose="020B0604020202020204" pitchFamily="34" charset="0"/>
                <a:cs typeface="Times New Roman" panose="02020603050405020304" pitchFamily="18" charset="0"/>
              </a:rPr>
              <a:t>ccepted</a:t>
            </a:r>
            <a:r>
              <a:rPr lang="en-GB" dirty="0">
                <a:effectLst/>
                <a:latin typeface="Times New Roman" panose="02020603050405020304" pitchFamily="18" charset="0"/>
                <a:ea typeface="Arial" panose="020B0604020202020204" pitchFamily="34" charset="0"/>
                <a:cs typeface="Times New Roman" panose="02020603050405020304" pitchFamily="18" charset="0"/>
              </a:rPr>
              <a:t>).</a:t>
            </a:r>
          </a:p>
          <a:p>
            <a:pPr marL="342900" indent="-342900" algn="just">
              <a:buFontTx/>
              <a:buAutoNum type="arabicPeriod"/>
              <a:tabLst>
                <a:tab pos="595630" algn="l"/>
              </a:tabLst>
            </a:pPr>
            <a:r>
              <a:rPr lang="en-GB" dirty="0">
                <a:latin typeface="Times New Roman" panose="02020603050405020304" pitchFamily="18" charset="0"/>
                <a:cs typeface="Times New Roman" panose="02020603050405020304" pitchFamily="18" charset="0"/>
              </a:rPr>
              <a:t>Tushar Sharma, </a:t>
            </a:r>
            <a:r>
              <a:rPr lang="en-GB" b="1" dirty="0">
                <a:latin typeface="Times New Roman" panose="02020603050405020304" pitchFamily="18" charset="0"/>
                <a:cs typeface="Times New Roman" panose="02020603050405020304" pitchFamily="18" charset="0"/>
              </a:rPr>
              <a:t>Manish Mawatwal</a:t>
            </a:r>
            <a:r>
              <a:rPr lang="en-GB" dirty="0">
                <a:latin typeface="Times New Roman" panose="02020603050405020304" pitchFamily="18" charset="0"/>
                <a:cs typeface="Times New Roman" panose="02020603050405020304" pitchFamily="18" charset="0"/>
              </a:rPr>
              <a:t>, Saurabh Das, “An Explainable Machine Learning Approach for Predicting Rapid Intensification in Tropical Cyclones” (</a:t>
            </a:r>
            <a:r>
              <a:rPr lang="en-GB" u="sng" dirty="0">
                <a:latin typeface="Times New Roman" panose="02020603050405020304" pitchFamily="18" charset="0"/>
                <a:cs typeface="Times New Roman" panose="02020603050405020304" pitchFamily="18" charset="0"/>
              </a:rPr>
              <a:t>Under Review</a:t>
            </a:r>
            <a:r>
              <a:rPr lang="en-GB" dirty="0">
                <a:latin typeface="Times New Roman" panose="02020603050405020304" pitchFamily="18" charset="0"/>
                <a:cs typeface="Times New Roman" panose="02020603050405020304" pitchFamily="18" charset="0"/>
              </a:rPr>
              <a:t>)</a:t>
            </a:r>
            <a:endParaRPr lang="en-IN" dirty="0">
              <a:latin typeface="Times New Roman" panose="02020603050405020304" pitchFamily="18" charset="0"/>
              <a:cs typeface="Times New Roman" panose="02020603050405020304" pitchFamily="18" charset="0"/>
            </a:endParaRPr>
          </a:p>
          <a:p>
            <a:pPr algn="just">
              <a:tabLst>
                <a:tab pos="595630" algn="l"/>
              </a:tabLst>
            </a:pPr>
            <a:endParaRPr lang="en-GB" b="1" i="1" dirty="0">
              <a:effectLst/>
              <a:latin typeface="Times New Roman" panose="02020603050405020304" pitchFamily="18" charset="0"/>
              <a:ea typeface="Arial" panose="020B0604020202020204" pitchFamily="34" charset="0"/>
              <a:cs typeface="Times New Roman" panose="02020603050405020304" pitchFamily="18" charset="0"/>
            </a:endParaRPr>
          </a:p>
          <a:p>
            <a:pPr algn="just">
              <a:tabLst>
                <a:tab pos="595630" algn="l"/>
              </a:tabLst>
            </a:pPr>
            <a:r>
              <a:rPr lang="en-GB" b="1" i="1" dirty="0">
                <a:effectLst/>
                <a:latin typeface="Times New Roman" panose="02020603050405020304" pitchFamily="18" charset="0"/>
                <a:ea typeface="Arial" panose="020B0604020202020204" pitchFamily="34" charset="0"/>
                <a:cs typeface="Times New Roman" panose="02020603050405020304" pitchFamily="18" charset="0"/>
              </a:rPr>
              <a:t>Conference</a:t>
            </a:r>
          </a:p>
          <a:p>
            <a:pPr marL="342900" indent="-342900" algn="just">
              <a:buAutoNum type="arabicPeriod"/>
              <a:tabLst>
                <a:tab pos="595630" algn="l"/>
              </a:tabLst>
            </a:pPr>
            <a:r>
              <a:rPr lang="en-GB" b="1" dirty="0">
                <a:effectLst/>
                <a:latin typeface="Times New Roman" panose="02020603050405020304" pitchFamily="18" charset="0"/>
                <a:ea typeface="Arial" panose="020B0604020202020204" pitchFamily="34" charset="0"/>
                <a:cs typeface="Times New Roman" panose="02020603050405020304" pitchFamily="18" charset="0"/>
              </a:rPr>
              <a:t>Manish Mawatwal</a:t>
            </a:r>
            <a:r>
              <a:rPr lang="en-GB" dirty="0">
                <a:effectLst/>
                <a:latin typeface="Times New Roman" panose="02020603050405020304" pitchFamily="18" charset="0"/>
                <a:ea typeface="Arial" panose="020B0604020202020204" pitchFamily="34" charset="0"/>
                <a:cs typeface="Times New Roman" panose="02020603050405020304" pitchFamily="18" charset="0"/>
              </a:rPr>
              <a:t>, Saurabh Das, “North Indian Ocean Tropical Cyclone Intensity Prediction using Machine Learning Classifiers and Analysis”, Regional Conference on Radio Science, Indore, 2022 (</a:t>
            </a:r>
            <a:r>
              <a:rPr lang="en-GB" b="1" u="sng" dirty="0">
                <a:effectLst/>
                <a:latin typeface="Times New Roman" panose="02020603050405020304" pitchFamily="18" charset="0"/>
                <a:ea typeface="Arial" panose="020B0604020202020204" pitchFamily="34" charset="0"/>
                <a:cs typeface="Times New Roman" panose="02020603050405020304" pitchFamily="18" charset="0"/>
              </a:rPr>
              <a:t>published as Extended Abstract</a:t>
            </a:r>
            <a:r>
              <a:rPr lang="en-GB" dirty="0">
                <a:effectLst/>
                <a:latin typeface="Times New Roman" panose="02020603050405020304" pitchFamily="18" charset="0"/>
                <a:ea typeface="Arial" panose="020B0604020202020204" pitchFamily="34" charset="0"/>
                <a:cs typeface="Times New Roman" panose="02020603050405020304" pitchFamily="18" charset="0"/>
              </a:rPr>
              <a:t>).</a:t>
            </a:r>
          </a:p>
          <a:p>
            <a:pPr marL="342900" indent="-342900" algn="just">
              <a:buAutoNum type="arabicPeriod"/>
              <a:tabLst>
                <a:tab pos="595630" algn="l"/>
              </a:tabLst>
            </a:pPr>
            <a:r>
              <a:rPr lang="en-GB" b="1" dirty="0">
                <a:latin typeface="Times New Roman" panose="02020603050405020304" pitchFamily="18" charset="0"/>
                <a:ea typeface="Arial" panose="020B0604020202020204" pitchFamily="34" charset="0"/>
                <a:cs typeface="Times New Roman" panose="02020603050405020304" pitchFamily="18" charset="0"/>
              </a:rPr>
              <a:t>Manish Mawatwal</a:t>
            </a:r>
            <a:r>
              <a:rPr lang="en-GB" dirty="0">
                <a:latin typeface="Times New Roman" panose="02020603050405020304" pitchFamily="18" charset="0"/>
                <a:ea typeface="Arial" panose="020B0604020202020204" pitchFamily="34" charset="0"/>
                <a:cs typeface="Times New Roman" panose="02020603050405020304" pitchFamily="18" charset="0"/>
              </a:rPr>
              <a:t>, Saurabh Das, “</a:t>
            </a:r>
            <a:r>
              <a:rPr lang="en-US" dirty="0">
                <a:latin typeface="Times New Roman" panose="02020603050405020304" pitchFamily="18" charset="0"/>
                <a:cs typeface="Times New Roman" panose="02020603050405020304" pitchFamily="18" charset="0"/>
              </a:rPr>
              <a:t>Deep Learning Regression and Classification of Tropical Cyclones based on HURSAT data,” </a:t>
            </a:r>
            <a:r>
              <a:rPr lang="en-IN" dirty="0">
                <a:latin typeface="Times New Roman" panose="02020603050405020304" pitchFamily="18" charset="0"/>
                <a:cs typeface="Times New Roman" panose="02020603050405020304" pitchFamily="18" charset="0"/>
              </a:rPr>
              <a:t>URSI AT-RASC 2024, Spain (</a:t>
            </a:r>
            <a:r>
              <a:rPr lang="en-IN" b="1" u="sng" dirty="0">
                <a:latin typeface="Times New Roman" panose="02020603050405020304" pitchFamily="18" charset="0"/>
                <a:cs typeface="Times New Roman" panose="02020603050405020304" pitchFamily="18" charset="0"/>
              </a:rPr>
              <a:t>presented and to be published in IEEE Xplore</a:t>
            </a:r>
            <a:r>
              <a:rPr lang="en-IN" dirty="0">
                <a:latin typeface="Times New Roman" panose="02020603050405020304" pitchFamily="18" charset="0"/>
                <a:cs typeface="Times New Roman" panose="02020603050405020304" pitchFamily="18" charset="0"/>
              </a:rPr>
              <a:t>)</a:t>
            </a:r>
            <a:r>
              <a:rPr lang="en-GB" dirty="0">
                <a:latin typeface="Times New Roman" panose="02020603050405020304" pitchFamily="18" charset="0"/>
                <a:cs typeface="Times New Roman" panose="02020603050405020304" pitchFamily="18" charset="0"/>
              </a:rPr>
              <a:t>.</a:t>
            </a:r>
          </a:p>
          <a:p>
            <a:pPr marL="342900" indent="-342900" algn="just">
              <a:buAutoNum type="arabicPeriod"/>
              <a:tabLst>
                <a:tab pos="595630" algn="l"/>
              </a:tabLst>
            </a:pPr>
            <a:r>
              <a:rPr lang="en-GB" b="1" dirty="0">
                <a:latin typeface="Times New Roman" panose="02020603050405020304" pitchFamily="18" charset="0"/>
                <a:ea typeface="Arial" panose="020B0604020202020204" pitchFamily="34" charset="0"/>
                <a:cs typeface="Times New Roman" panose="02020603050405020304" pitchFamily="18" charset="0"/>
              </a:rPr>
              <a:t>Manish Mawatwal</a:t>
            </a:r>
            <a:r>
              <a:rPr lang="en-GB" dirty="0">
                <a:latin typeface="Times New Roman" panose="02020603050405020304" pitchFamily="18" charset="0"/>
                <a:ea typeface="Arial" panose="020B0604020202020204" pitchFamily="34" charset="0"/>
                <a:cs typeface="Times New Roman" panose="02020603050405020304" pitchFamily="18" charset="0"/>
              </a:rPr>
              <a:t>, Saurabh Das, “</a:t>
            </a:r>
            <a:r>
              <a:rPr lang="en-US" dirty="0">
                <a:latin typeface="Times New Roman" panose="02020603050405020304" pitchFamily="18" charset="0"/>
                <a:cs typeface="Times New Roman" panose="02020603050405020304" pitchFamily="18" charset="0"/>
              </a:rPr>
              <a:t>North Indian Ocean Tropical Cyclone Detection </a:t>
            </a:r>
            <a:r>
              <a:rPr lang="en-IN" dirty="0">
                <a:latin typeface="Times New Roman" panose="02020603050405020304" pitchFamily="18" charset="0"/>
                <a:cs typeface="Times New Roman" panose="02020603050405020304" pitchFamily="18" charset="0"/>
              </a:rPr>
              <a:t>Using YOLOv5,” WCONF 2024, Raipur (</a:t>
            </a:r>
            <a:r>
              <a:rPr lang="en-IN" b="1" u="sng" dirty="0">
                <a:latin typeface="Times New Roman" panose="02020603050405020304" pitchFamily="18" charset="0"/>
                <a:cs typeface="Times New Roman" panose="02020603050405020304" pitchFamily="18" charset="0"/>
              </a:rPr>
              <a:t>Accepted, to be presented and publish in IEEE Xplore</a:t>
            </a:r>
            <a:r>
              <a:rPr lang="en-IN" dirty="0">
                <a:latin typeface="Times New Roman" panose="02020603050405020304" pitchFamily="18" charset="0"/>
                <a:cs typeface="Times New Roman" panose="02020603050405020304" pitchFamily="18" charset="0"/>
              </a:rPr>
              <a:t>).</a:t>
            </a:r>
          </a:p>
          <a:p>
            <a:pPr algn="l"/>
            <a:endParaRPr lang="en-GB"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FF0E3CFC-256A-702F-16F4-A5D373F86B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2"/>
            <a:ext cx="720000" cy="77429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Slide Number Placeholder 2">
            <a:extLst>
              <a:ext uri="{FF2B5EF4-FFF2-40B4-BE49-F238E27FC236}">
                <a16:creationId xmlns:a16="http://schemas.microsoft.com/office/drawing/2014/main" id="{328E7278-452A-FE52-774F-7FE951FF5757}"/>
              </a:ext>
            </a:extLst>
          </p:cNvPr>
          <p:cNvSpPr txBox="1">
            <a:spLocks/>
          </p:cNvSpPr>
          <p:nvPr/>
        </p:nvSpPr>
        <p:spPr>
          <a:xfrm>
            <a:off x="11763866" y="6492875"/>
            <a:ext cx="428134"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9099E15-0B61-4255-AA40-DB1990BD2F98}" type="slidenum">
              <a:rPr lang="en-IN" smtClean="0">
                <a:latin typeface="Times New Roman" panose="02020603050405020304" pitchFamily="18" charset="0"/>
                <a:cs typeface="Times New Roman" panose="02020603050405020304" pitchFamily="18" charset="0"/>
              </a:rPr>
              <a:pPr/>
              <a:t>38</a:t>
            </a:fld>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2276414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BC428EA-6195-0007-845A-A8C6EE47807A}"/>
              </a:ext>
            </a:extLst>
          </p:cNvPr>
          <p:cNvSpPr txBox="1"/>
          <p:nvPr/>
        </p:nvSpPr>
        <p:spPr>
          <a:xfrm>
            <a:off x="2679662" y="0"/>
            <a:ext cx="6958175" cy="707886"/>
          </a:xfrm>
          <a:prstGeom prst="rect">
            <a:avLst/>
          </a:prstGeom>
          <a:noFill/>
        </p:spPr>
        <p:txBody>
          <a:bodyPr wrap="square" rtlCol="0">
            <a:spAutoFit/>
          </a:bodyPr>
          <a:lstStyle/>
          <a:p>
            <a:pPr algn="ctr"/>
            <a:r>
              <a:rPr lang="en-IN" sz="4000" b="1" dirty="0">
                <a:latin typeface="Book Antiqua" panose="02040602050305030304" pitchFamily="18" charset="0"/>
              </a:rPr>
              <a:t>Acknowledgements</a:t>
            </a:r>
          </a:p>
        </p:txBody>
      </p:sp>
      <p:pic>
        <p:nvPicPr>
          <p:cNvPr id="4" name="Picture 3">
            <a:extLst>
              <a:ext uri="{FF2B5EF4-FFF2-40B4-BE49-F238E27FC236}">
                <a16:creationId xmlns:a16="http://schemas.microsoft.com/office/drawing/2014/main" id="{A26B92E8-29DC-8C66-2135-834CF468D92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2"/>
            <a:ext cx="720000" cy="77429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TextBox 5">
            <a:extLst>
              <a:ext uri="{FF2B5EF4-FFF2-40B4-BE49-F238E27FC236}">
                <a16:creationId xmlns:a16="http://schemas.microsoft.com/office/drawing/2014/main" id="{13065BE0-3ECA-75FA-F445-A6B0EB09D5B4}"/>
              </a:ext>
            </a:extLst>
          </p:cNvPr>
          <p:cNvSpPr txBox="1"/>
          <p:nvPr/>
        </p:nvSpPr>
        <p:spPr>
          <a:xfrm>
            <a:off x="1006949" y="1902550"/>
            <a:ext cx="10178101" cy="1938992"/>
          </a:xfrm>
          <a:prstGeom prst="rect">
            <a:avLst/>
          </a:prstGeom>
          <a:noFill/>
        </p:spPr>
        <p:txBody>
          <a:bodyPr wrap="square" rtlCol="0">
            <a:spAutoFit/>
          </a:bodyPr>
          <a:lstStyle/>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IN"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Thankful to IIT Indore for providing me the opportunity to pursue MS by Research Degree. </a:t>
            </a:r>
          </a:p>
          <a:p>
            <a:pPr marL="285750" indent="-285750" algn="just">
              <a:buFont typeface="Arial" panose="020B0604020202020204" pitchFamily="34" charset="0"/>
              <a:buChar char="•"/>
              <a:defRPr/>
            </a:pPr>
            <a:r>
              <a:rPr kumimoji="0" lang="en-IN"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Sincere gratitude to my guide </a:t>
            </a:r>
            <a:r>
              <a:rPr kumimoji="0" lang="en-IN" sz="2000" b="1" i="0" u="none" strike="noStrike" kern="1200" cap="none" spc="0" normalizeH="0" baseline="0" noProof="0" dirty="0" err="1">
                <a:ln>
                  <a:noFill/>
                </a:ln>
                <a:solidFill>
                  <a:prstClr val="black"/>
                </a:solidFill>
                <a:effectLst/>
                <a:uLnTx/>
                <a:uFillTx/>
                <a:latin typeface="Times New Roman" panose="02020603050405020304" pitchFamily="18" charset="0"/>
                <a:ea typeface="+mn-ea"/>
                <a:cs typeface="Times New Roman" panose="02020603050405020304" pitchFamily="18" charset="0"/>
              </a:rPr>
              <a:t>Dr.</a:t>
            </a:r>
            <a:r>
              <a:rPr kumimoji="0" lang="en-IN" sz="20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 Saurabh Das</a:t>
            </a:r>
            <a:r>
              <a:rPr lang="en-IN" sz="2000" dirty="0">
                <a:solidFill>
                  <a:prstClr val="black"/>
                </a:solidFill>
                <a:latin typeface="Times New Roman" panose="02020603050405020304" pitchFamily="18" charset="0"/>
                <a:cs typeface="Times New Roman" panose="02020603050405020304" pitchFamily="18" charset="0"/>
              </a:rPr>
              <a:t>, my lab mates - </a:t>
            </a:r>
            <a:r>
              <a:rPr lang="en-IN" sz="2000" b="1" dirty="0">
                <a:solidFill>
                  <a:prstClr val="black"/>
                </a:solidFill>
                <a:latin typeface="Times New Roman" panose="02020603050405020304" pitchFamily="18" charset="0"/>
                <a:cs typeface="Times New Roman" panose="02020603050405020304" pitchFamily="18" charset="0"/>
              </a:rPr>
              <a:t>Nitig Singh, Lekhraj Saini, Vaibhav Tyagi, </a:t>
            </a:r>
            <a:r>
              <a:rPr lang="en-IN" sz="2000" b="1" dirty="0" err="1">
                <a:solidFill>
                  <a:prstClr val="black"/>
                </a:solidFill>
                <a:latin typeface="Times New Roman" panose="02020603050405020304" pitchFamily="18" charset="0"/>
                <a:cs typeface="Times New Roman" panose="02020603050405020304" pitchFamily="18" charset="0"/>
              </a:rPr>
              <a:t>Hemapriya</a:t>
            </a:r>
            <a:r>
              <a:rPr lang="en-IN" sz="2000" b="1" dirty="0">
                <a:solidFill>
                  <a:prstClr val="black"/>
                </a:solidFill>
                <a:latin typeface="Times New Roman" panose="02020603050405020304" pitchFamily="18" charset="0"/>
                <a:cs typeface="Times New Roman" panose="02020603050405020304" pitchFamily="18" charset="0"/>
              </a:rPr>
              <a:t> R, Pushp Ranjan, </a:t>
            </a:r>
            <a:r>
              <a:rPr lang="en-IN" sz="2000" b="1" dirty="0" err="1">
                <a:solidFill>
                  <a:prstClr val="black"/>
                </a:solidFill>
                <a:latin typeface="Times New Roman" panose="02020603050405020304" pitchFamily="18" charset="0"/>
                <a:cs typeface="Times New Roman" panose="02020603050405020304" pitchFamily="18" charset="0"/>
              </a:rPr>
              <a:t>Soumen</a:t>
            </a:r>
            <a:r>
              <a:rPr lang="en-IN" sz="2000" b="1" dirty="0">
                <a:solidFill>
                  <a:prstClr val="black"/>
                </a:solidFill>
                <a:latin typeface="Times New Roman" panose="02020603050405020304" pitchFamily="18" charset="0"/>
                <a:cs typeface="Times New Roman" panose="02020603050405020304" pitchFamily="18" charset="0"/>
              </a:rPr>
              <a:t> Datta. </a:t>
            </a:r>
            <a:endParaRPr kumimoji="0" lang="en-IN"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85750" indent="-285750" algn="just">
              <a:buFont typeface="Arial" panose="020B0604020202020204" pitchFamily="34" charset="0"/>
              <a:buChar char="•"/>
              <a:defRPr/>
            </a:pPr>
            <a:r>
              <a:rPr lang="en-IN" sz="2000" dirty="0">
                <a:solidFill>
                  <a:prstClr val="black"/>
                </a:solidFill>
                <a:latin typeface="Times New Roman" panose="02020603050405020304" pitchFamily="18" charset="0"/>
                <a:cs typeface="Times New Roman" panose="02020603050405020304" pitchFamily="18" charset="0"/>
              </a:rPr>
              <a:t>Thankful to the </a:t>
            </a:r>
            <a:r>
              <a:rPr lang="en-IN" sz="2000" b="1" dirty="0">
                <a:solidFill>
                  <a:prstClr val="black"/>
                </a:solidFill>
                <a:latin typeface="Times New Roman" panose="02020603050405020304" pitchFamily="18" charset="0"/>
                <a:cs typeface="Times New Roman" panose="02020603050405020304" pitchFamily="18" charset="0"/>
              </a:rPr>
              <a:t>Chairman OEB</a:t>
            </a:r>
            <a:r>
              <a:rPr lang="en-IN" sz="2000" dirty="0">
                <a:solidFill>
                  <a:prstClr val="black"/>
                </a:solidFill>
                <a:latin typeface="Times New Roman" panose="02020603050405020304" pitchFamily="18" charset="0"/>
                <a:cs typeface="Times New Roman" panose="02020603050405020304" pitchFamily="18" charset="0"/>
              </a:rPr>
              <a:t>, </a:t>
            </a:r>
            <a:r>
              <a:rPr lang="en-IN" sz="2000" b="1" dirty="0">
                <a:solidFill>
                  <a:prstClr val="black"/>
                </a:solidFill>
                <a:latin typeface="Times New Roman" panose="02020603050405020304" pitchFamily="18" charset="0"/>
                <a:cs typeface="Times New Roman" panose="02020603050405020304" pitchFamily="18" charset="0"/>
              </a:rPr>
              <a:t>External supervisor and PSPC Members</a:t>
            </a:r>
            <a:r>
              <a:rPr lang="en-IN" sz="2000" dirty="0">
                <a:solidFill>
                  <a:prstClr val="black"/>
                </a:solidFill>
                <a:latin typeface="Times New Roman" panose="02020603050405020304" pitchFamily="18" charset="0"/>
                <a:cs typeface="Times New Roman" panose="02020603050405020304" pitchFamily="18" charset="0"/>
              </a:rPr>
              <a:t> for their valuable suggestions.</a:t>
            </a:r>
            <a:endParaRPr kumimoji="0" lang="en-IN"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IN" sz="2000" dirty="0">
                <a:solidFill>
                  <a:prstClr val="black"/>
                </a:solidFill>
                <a:latin typeface="Times New Roman" panose="02020603050405020304" pitchFamily="18" charset="0"/>
                <a:cs typeface="Times New Roman" panose="02020603050405020304" pitchFamily="18" charset="0"/>
              </a:rPr>
              <a:t>Heartful thanks to all the staff at IIT Indore for their help in carrying out research work.</a:t>
            </a:r>
            <a:endParaRPr kumimoji="0" lang="en-IN"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5" name="Slide Number Placeholder 2">
            <a:extLst>
              <a:ext uri="{FF2B5EF4-FFF2-40B4-BE49-F238E27FC236}">
                <a16:creationId xmlns:a16="http://schemas.microsoft.com/office/drawing/2014/main" id="{DD2E9C5D-A570-2D00-F602-7F54485F9CBE}"/>
              </a:ext>
            </a:extLst>
          </p:cNvPr>
          <p:cNvSpPr txBox="1">
            <a:spLocks/>
          </p:cNvSpPr>
          <p:nvPr/>
        </p:nvSpPr>
        <p:spPr>
          <a:xfrm>
            <a:off x="11763866" y="6492875"/>
            <a:ext cx="428134"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9099E15-0B61-4255-AA40-DB1990BD2F98}" type="slidenum">
              <a:rPr lang="en-IN" smtClean="0">
                <a:latin typeface="Times New Roman" panose="02020603050405020304" pitchFamily="18" charset="0"/>
                <a:cs typeface="Times New Roman" panose="02020603050405020304" pitchFamily="18" charset="0"/>
              </a:rPr>
              <a:pPr/>
              <a:t>39</a:t>
            </a:fld>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52857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a:extLst>
              <a:ext uri="{FF2B5EF4-FFF2-40B4-BE49-F238E27FC236}">
                <a16:creationId xmlns:a16="http://schemas.microsoft.com/office/drawing/2014/main" id="{8300E2A5-C704-FDAC-F883-F134E5D47F05}"/>
              </a:ext>
            </a:extLst>
          </p:cNvPr>
          <p:cNvGraphicFramePr/>
          <p:nvPr>
            <p:extLst>
              <p:ext uri="{D42A27DB-BD31-4B8C-83A1-F6EECF244321}">
                <p14:modId xmlns:p14="http://schemas.microsoft.com/office/powerpoint/2010/main" val="825870426"/>
              </p:ext>
            </p:extLst>
          </p:nvPr>
        </p:nvGraphicFramePr>
        <p:xfrm>
          <a:off x="1780988" y="1317812"/>
          <a:ext cx="5653739" cy="471543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a:extLst>
              <a:ext uri="{FF2B5EF4-FFF2-40B4-BE49-F238E27FC236}">
                <a16:creationId xmlns:a16="http://schemas.microsoft.com/office/drawing/2014/main" id="{AF440BEA-CD44-9C7D-A1EB-E2DEA038F50F}"/>
              </a:ext>
            </a:extLst>
          </p:cNvPr>
          <p:cNvSpPr txBox="1"/>
          <p:nvPr/>
        </p:nvSpPr>
        <p:spPr>
          <a:xfrm>
            <a:off x="3576000" y="0"/>
            <a:ext cx="5040000" cy="720000"/>
          </a:xfrm>
          <a:prstGeom prst="rect">
            <a:avLst/>
          </a:prstGeom>
          <a:noFill/>
        </p:spPr>
        <p:txBody>
          <a:bodyPr wrap="square" rtlCol="0">
            <a:spAutoFit/>
          </a:bodyPr>
          <a:lstStyle/>
          <a:p>
            <a:pPr algn="ctr"/>
            <a:r>
              <a:rPr lang="en-IN" sz="4000" b="1" dirty="0">
                <a:latin typeface="Times New Roman" panose="02020603050405020304" pitchFamily="18" charset="0"/>
                <a:cs typeface="Times New Roman" panose="02020603050405020304" pitchFamily="18" charset="0"/>
              </a:rPr>
              <a:t>Objectives</a:t>
            </a:r>
          </a:p>
        </p:txBody>
      </p:sp>
      <p:graphicFrame>
        <p:nvGraphicFramePr>
          <p:cNvPr id="3" name="Diagram 2">
            <a:extLst>
              <a:ext uri="{FF2B5EF4-FFF2-40B4-BE49-F238E27FC236}">
                <a16:creationId xmlns:a16="http://schemas.microsoft.com/office/drawing/2014/main" id="{31588BA8-1230-DE0E-E25A-CEB82191F538}"/>
              </a:ext>
            </a:extLst>
          </p:cNvPr>
          <p:cNvGraphicFramePr/>
          <p:nvPr>
            <p:extLst>
              <p:ext uri="{D42A27DB-BD31-4B8C-83A1-F6EECF244321}">
                <p14:modId xmlns:p14="http://schemas.microsoft.com/office/powerpoint/2010/main" val="3070763718"/>
              </p:ext>
            </p:extLst>
          </p:nvPr>
        </p:nvGraphicFramePr>
        <p:xfrm>
          <a:off x="360001" y="1317812"/>
          <a:ext cx="6647773" cy="5175063"/>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6" name="Slide Number Placeholder 2">
            <a:extLst>
              <a:ext uri="{FF2B5EF4-FFF2-40B4-BE49-F238E27FC236}">
                <a16:creationId xmlns:a16="http://schemas.microsoft.com/office/drawing/2014/main" id="{F49A0BD9-43A0-3307-6367-2DE2A65079BB}"/>
              </a:ext>
            </a:extLst>
          </p:cNvPr>
          <p:cNvSpPr txBox="1">
            <a:spLocks/>
          </p:cNvSpPr>
          <p:nvPr/>
        </p:nvSpPr>
        <p:spPr>
          <a:xfrm>
            <a:off x="11763866" y="6492875"/>
            <a:ext cx="428134"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9099E15-0B61-4255-AA40-DB1990BD2F98}" type="slidenum">
              <a:rPr lang="en-IN" smtClean="0">
                <a:latin typeface="Times New Roman" panose="02020603050405020304" pitchFamily="18" charset="0"/>
                <a:cs typeface="Times New Roman" panose="02020603050405020304" pitchFamily="18" charset="0"/>
              </a:rPr>
              <a:pPr/>
              <a:t>4</a:t>
            </a:fld>
            <a:endParaRPr lang="en-IN"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8362D4CF-501C-417B-29BB-3C54D3138EB4}"/>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 y="2"/>
            <a:ext cx="720000" cy="77429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8" name="TextBox 7">
            <a:extLst>
              <a:ext uri="{FF2B5EF4-FFF2-40B4-BE49-F238E27FC236}">
                <a16:creationId xmlns:a16="http://schemas.microsoft.com/office/drawing/2014/main" id="{4309FFD6-03B9-9141-568D-938C0A590792}"/>
              </a:ext>
            </a:extLst>
          </p:cNvPr>
          <p:cNvSpPr txBox="1"/>
          <p:nvPr/>
        </p:nvSpPr>
        <p:spPr>
          <a:xfrm>
            <a:off x="6554472" y="2659866"/>
            <a:ext cx="4930815" cy="2031325"/>
          </a:xfrm>
          <a:prstGeom prst="rect">
            <a:avLst/>
          </a:prstGeom>
          <a:noFill/>
        </p:spPr>
        <p:txBody>
          <a:bodyPr wrap="square" rtlCol="0">
            <a:spAutoFit/>
          </a:bodyPr>
          <a:lstStyle/>
          <a:p>
            <a:pPr marL="342900" indent="-342900">
              <a:buFont typeface="+mj-lt"/>
              <a:buAutoNum type="arabicPeriod"/>
            </a:pPr>
            <a:r>
              <a:rPr lang="en-IN" sz="1800" dirty="0">
                <a:latin typeface="Times New Roman" panose="02020603050405020304" pitchFamily="18" charset="0"/>
                <a:cs typeface="Times New Roman" panose="02020603050405020304" pitchFamily="18" charset="0"/>
              </a:rPr>
              <a:t>Quick Response and evacuation from NDMA, </a:t>
            </a:r>
            <a:r>
              <a:rPr lang="en-IN" sz="1800" dirty="0" err="1">
                <a:latin typeface="Times New Roman" panose="02020603050405020304" pitchFamily="18" charset="0"/>
                <a:cs typeface="Times New Roman" panose="02020603050405020304" pitchFamily="18" charset="0"/>
              </a:rPr>
              <a:t>GoI</a:t>
            </a:r>
            <a:endParaRPr lang="en-IN" sz="1800" dirty="0">
              <a:latin typeface="Times New Roman" panose="02020603050405020304" pitchFamily="18" charset="0"/>
              <a:cs typeface="Times New Roman" panose="02020603050405020304" pitchFamily="18" charset="0"/>
            </a:endParaRPr>
          </a:p>
          <a:p>
            <a:pPr marL="342900" indent="-342900">
              <a:buFont typeface="+mj-lt"/>
              <a:buAutoNum type="arabicPeriod"/>
            </a:pPr>
            <a:r>
              <a:rPr lang="en-IN" sz="1800" dirty="0">
                <a:latin typeface="Times New Roman" panose="02020603050405020304" pitchFamily="18" charset="0"/>
                <a:cs typeface="Times New Roman" panose="02020603050405020304" pitchFamily="18" charset="0"/>
              </a:rPr>
              <a:t>Prevent socio-economic loss</a:t>
            </a:r>
          </a:p>
          <a:p>
            <a:pPr marL="342900" indent="-342900">
              <a:buFont typeface="+mj-lt"/>
              <a:buAutoNum type="arabicPeriod"/>
            </a:pPr>
            <a:r>
              <a:rPr lang="en-IN" sz="1800" dirty="0">
                <a:latin typeface="Times New Roman" panose="02020603050405020304" pitchFamily="18" charset="0"/>
                <a:cs typeface="Times New Roman" panose="02020603050405020304" pitchFamily="18" charset="0"/>
              </a:rPr>
              <a:t>Reroute ships and fishermen in open oceans</a:t>
            </a:r>
          </a:p>
          <a:p>
            <a:pPr marL="342900" indent="-342900">
              <a:buFont typeface="+mj-lt"/>
              <a:buAutoNum type="arabicPeriod"/>
            </a:pPr>
            <a:r>
              <a:rPr lang="en-IN" sz="1800" dirty="0">
                <a:latin typeface="Times New Roman" panose="02020603050405020304" pitchFamily="18" charset="0"/>
                <a:cs typeface="Times New Roman" panose="02020603050405020304" pitchFamily="18" charset="0"/>
              </a:rPr>
              <a:t>Understanding cyclogenesis</a:t>
            </a:r>
          </a:p>
          <a:p>
            <a:pPr marL="342900" indent="-342900">
              <a:buFont typeface="+mj-lt"/>
              <a:buAutoNum type="arabicPeriod"/>
            </a:pPr>
            <a:r>
              <a:rPr lang="en-IN" sz="1800" dirty="0">
                <a:latin typeface="Times New Roman" panose="02020603050405020304" pitchFamily="18" charset="0"/>
                <a:cs typeface="Times New Roman" panose="02020603050405020304" pitchFamily="18" charset="0"/>
              </a:rPr>
              <a:t>Stop false alarms</a:t>
            </a:r>
          </a:p>
          <a:p>
            <a:pPr marL="342900" indent="-342900">
              <a:buFont typeface="+mj-lt"/>
              <a:buAutoNum type="arabicPeriod"/>
            </a:pPr>
            <a:r>
              <a:rPr lang="en-IN" sz="1800" dirty="0">
                <a:latin typeface="Times New Roman" panose="02020603050405020304" pitchFamily="18" charset="0"/>
                <a:cs typeface="Times New Roman" panose="02020603050405020304" pitchFamily="18" charset="0"/>
              </a:rPr>
              <a:t>Early warning messages</a:t>
            </a:r>
          </a:p>
        </p:txBody>
      </p:sp>
    </p:spTree>
    <p:extLst>
      <p:ext uri="{BB962C8B-B14F-4D97-AF65-F5344CB8AC3E}">
        <p14:creationId xmlns:p14="http://schemas.microsoft.com/office/powerpoint/2010/main" val="106566910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29690-E785-5B49-C59B-06EF23CE77D2}"/>
              </a:ext>
            </a:extLst>
          </p:cNvPr>
          <p:cNvSpPr txBox="1">
            <a:spLocks/>
          </p:cNvSpPr>
          <p:nvPr/>
        </p:nvSpPr>
        <p:spPr>
          <a:xfrm>
            <a:off x="4443687" y="1"/>
            <a:ext cx="3304625" cy="752150"/>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IN" sz="4000" b="1" dirty="0">
                <a:latin typeface="Times New Roman" panose="02020603050405020304" pitchFamily="18" charset="0"/>
                <a:ea typeface="Roboto" panose="02000000000000000000" pitchFamily="2" charset="0"/>
                <a:cs typeface="Times New Roman" panose="02020603050405020304" pitchFamily="18" charset="0"/>
              </a:rPr>
              <a:t>References</a:t>
            </a:r>
          </a:p>
        </p:txBody>
      </p:sp>
      <p:sp>
        <p:nvSpPr>
          <p:cNvPr id="5" name="TextBox 4">
            <a:extLst>
              <a:ext uri="{FF2B5EF4-FFF2-40B4-BE49-F238E27FC236}">
                <a16:creationId xmlns:a16="http://schemas.microsoft.com/office/drawing/2014/main" id="{49686D34-3F42-6A1C-7EA8-506619E6517F}"/>
              </a:ext>
            </a:extLst>
          </p:cNvPr>
          <p:cNvSpPr txBox="1"/>
          <p:nvPr/>
        </p:nvSpPr>
        <p:spPr>
          <a:xfrm>
            <a:off x="517092" y="922761"/>
            <a:ext cx="11157816" cy="5262979"/>
          </a:xfrm>
          <a:prstGeom prst="rect">
            <a:avLst/>
          </a:prstGeom>
          <a:noFill/>
        </p:spPr>
        <p:txBody>
          <a:bodyPr wrap="square">
            <a:spAutoFit/>
          </a:bodyPr>
          <a:lstStyle/>
          <a:p>
            <a:pPr algn="just"/>
            <a:r>
              <a:rPr lang="en-IN" sz="1400" dirty="0">
                <a:effectLst/>
                <a:latin typeface="Times New Roman" panose="02020603050405020304" pitchFamily="18" charset="0"/>
                <a:ea typeface="Times New Roman" panose="02020603050405020304" pitchFamily="18" charset="0"/>
                <a:cs typeface="Times New Roman" panose="02020603050405020304" pitchFamily="18" charset="0"/>
              </a:rPr>
              <a:t>[1] Devaraj J, Ganesan S, </a:t>
            </a:r>
            <a:r>
              <a:rPr lang="en-IN" sz="1400" dirty="0" err="1">
                <a:effectLst/>
                <a:latin typeface="Times New Roman" panose="02020603050405020304" pitchFamily="18" charset="0"/>
                <a:ea typeface="Times New Roman" panose="02020603050405020304" pitchFamily="18" charset="0"/>
                <a:cs typeface="Times New Roman" panose="02020603050405020304" pitchFamily="18" charset="0"/>
              </a:rPr>
              <a:t>Elavarasan</a:t>
            </a:r>
            <a:r>
              <a:rPr lang="en-IN" sz="1400" dirty="0">
                <a:effectLst/>
                <a:latin typeface="Times New Roman" panose="02020603050405020304" pitchFamily="18" charset="0"/>
                <a:ea typeface="Times New Roman" panose="02020603050405020304" pitchFamily="18" charset="0"/>
                <a:cs typeface="Times New Roman" panose="02020603050405020304" pitchFamily="18" charset="0"/>
              </a:rPr>
              <a:t> RM and Subramaniam U, “A Novel Deep Learning Based Model for Tropical Intensity Estimation and Post-Disaster Management of Hurricanes”, Applied Sciences, 2021, 11, 4129.</a:t>
            </a:r>
          </a:p>
          <a:p>
            <a:pPr algn="just"/>
            <a:r>
              <a:rPr lang="en-IN" sz="1400" dirty="0">
                <a:effectLst/>
                <a:latin typeface="Times New Roman" panose="02020603050405020304" pitchFamily="18" charset="0"/>
                <a:ea typeface="Times New Roman" panose="02020603050405020304" pitchFamily="18" charset="0"/>
                <a:cs typeface="Times New Roman" panose="02020603050405020304" pitchFamily="18" charset="0"/>
              </a:rPr>
              <a:t>[2] Moon, I.J.; </a:t>
            </a:r>
            <a:r>
              <a:rPr lang="en-IN" sz="1400" dirty="0" err="1">
                <a:effectLst/>
                <a:latin typeface="Times New Roman" panose="02020603050405020304" pitchFamily="18" charset="0"/>
                <a:ea typeface="Times New Roman" panose="02020603050405020304" pitchFamily="18" charset="0"/>
                <a:cs typeface="Times New Roman" panose="02020603050405020304" pitchFamily="18" charset="0"/>
              </a:rPr>
              <a:t>Ginis</a:t>
            </a:r>
            <a:r>
              <a:rPr lang="en-IN" sz="1400" dirty="0">
                <a:effectLst/>
                <a:latin typeface="Times New Roman" panose="02020603050405020304" pitchFamily="18" charset="0"/>
                <a:ea typeface="Times New Roman" panose="02020603050405020304" pitchFamily="18" charset="0"/>
                <a:cs typeface="Times New Roman" panose="02020603050405020304" pitchFamily="18" charset="0"/>
              </a:rPr>
              <a:t>, I.; Hara, T.; Thomas, B., “A Physics-Based Parameterization of Air-Sea Momentum Flux at High Wind Speeds and Its Impact on Hurricane Intensity Predictions”, Mon. Weather Rev. 2007, 135, 2869–2878.</a:t>
            </a:r>
          </a:p>
          <a:p>
            <a:pPr algn="just"/>
            <a:r>
              <a:rPr lang="en-IN" sz="1400" dirty="0">
                <a:effectLst/>
                <a:latin typeface="Times New Roman" panose="02020603050405020304" pitchFamily="18" charset="0"/>
                <a:ea typeface="Times New Roman" panose="02020603050405020304" pitchFamily="18" charset="0"/>
                <a:cs typeface="Times New Roman" panose="02020603050405020304" pitchFamily="18" charset="0"/>
              </a:rPr>
              <a:t>[3] Timothy L. Olander and Christopher S. Velden, “The current status of the UW-CIMSS Advanced Dvorak Technique (ADT)”, Conf. on Hurricanes and Tropical Meteorology, Apr. 2016.</a:t>
            </a:r>
          </a:p>
          <a:p>
            <a:pPr algn="just"/>
            <a:r>
              <a:rPr lang="en-IN" sz="1400" dirty="0">
                <a:effectLst/>
                <a:latin typeface="Times New Roman" panose="02020603050405020304" pitchFamily="18" charset="0"/>
                <a:ea typeface="Times New Roman" panose="02020603050405020304" pitchFamily="18" charset="0"/>
                <a:cs typeface="Times New Roman" panose="02020603050405020304" pitchFamily="18" charset="0"/>
              </a:rPr>
              <a:t>[4] Yu-Ju Lee, “Interpretable tropical cyclone intensity estimation using Dvorak-inspired machine learning techniques”, Engineering Applications of Artificial Intelligence, vol. 101, May 2021.</a:t>
            </a:r>
          </a:p>
          <a:p>
            <a:pPr algn="just"/>
            <a:r>
              <a:rPr lang="en-IN" sz="1400" dirty="0">
                <a:effectLst/>
                <a:latin typeface="Times New Roman" panose="02020603050405020304" pitchFamily="18" charset="0"/>
                <a:ea typeface="Times New Roman" panose="02020603050405020304" pitchFamily="18" charset="0"/>
                <a:cs typeface="Times New Roman" panose="02020603050405020304" pitchFamily="18" charset="0"/>
              </a:rPr>
              <a:t>[5] T.L. Olander and C.S. Velden, “The advanced Dvorak technique (ADT) for estimating tropical cyclone intensity: Update and new capabilities”, Weather Forecasting, vol. 34, no. 4, pp. 905-922, 2019.</a:t>
            </a:r>
          </a:p>
          <a:p>
            <a:pPr algn="just"/>
            <a:r>
              <a:rPr lang="en-IN" sz="1400" dirty="0">
                <a:effectLst/>
                <a:latin typeface="Times New Roman" panose="02020603050405020304" pitchFamily="18" charset="0"/>
                <a:ea typeface="Times New Roman" panose="02020603050405020304" pitchFamily="18" charset="0"/>
                <a:cs typeface="Times New Roman" panose="02020603050405020304" pitchFamily="18" charset="0"/>
              </a:rPr>
              <a:t>[6] M. F. </a:t>
            </a:r>
            <a:r>
              <a:rPr lang="en-IN" sz="1400" dirty="0" err="1">
                <a:effectLst/>
                <a:latin typeface="Times New Roman" panose="02020603050405020304" pitchFamily="18" charset="0"/>
                <a:ea typeface="Times New Roman" panose="02020603050405020304" pitchFamily="18" charset="0"/>
                <a:cs typeface="Times New Roman" panose="02020603050405020304" pitchFamily="18" charset="0"/>
              </a:rPr>
              <a:t>Pineros</a:t>
            </a:r>
            <a:r>
              <a:rPr lang="en-IN" sz="1400" dirty="0">
                <a:effectLst/>
                <a:latin typeface="Times New Roman" panose="02020603050405020304" pitchFamily="18" charset="0"/>
                <a:ea typeface="Times New Roman" panose="02020603050405020304" pitchFamily="18" charset="0"/>
                <a:cs typeface="Times New Roman" panose="02020603050405020304" pitchFamily="18" charset="0"/>
              </a:rPr>
              <a:t>, E.A. Ritchie, and J.S. </a:t>
            </a:r>
            <a:r>
              <a:rPr lang="en-IN" sz="1400" dirty="0" err="1">
                <a:effectLst/>
                <a:latin typeface="Times New Roman" panose="02020603050405020304" pitchFamily="18" charset="0"/>
                <a:ea typeface="Times New Roman" panose="02020603050405020304" pitchFamily="18" charset="0"/>
                <a:cs typeface="Times New Roman" panose="02020603050405020304" pitchFamily="18" charset="0"/>
              </a:rPr>
              <a:t>Tyo</a:t>
            </a:r>
            <a:r>
              <a:rPr lang="en-IN" sz="1400" dirty="0">
                <a:effectLst/>
                <a:latin typeface="Times New Roman" panose="02020603050405020304" pitchFamily="18" charset="0"/>
                <a:ea typeface="Times New Roman" panose="02020603050405020304" pitchFamily="18" charset="0"/>
                <a:cs typeface="Times New Roman" panose="02020603050405020304" pitchFamily="18" charset="0"/>
              </a:rPr>
              <a:t>, “Estimating tropical cyclone intensity from infrared image data”, Weather Forecasting, vol 26, no. 5, pp. 690-698, Oct 2011.</a:t>
            </a:r>
          </a:p>
          <a:p>
            <a:pPr algn="just"/>
            <a:r>
              <a:rPr lang="en-IN" sz="1400" dirty="0">
                <a:effectLst/>
                <a:latin typeface="Times New Roman" panose="02020603050405020304" pitchFamily="18" charset="0"/>
                <a:ea typeface="Times New Roman" panose="02020603050405020304" pitchFamily="18" charset="0"/>
                <a:cs typeface="Times New Roman" panose="02020603050405020304" pitchFamily="18" charset="0"/>
              </a:rPr>
              <a:t>[7] E.A. Ritchie and K.G. Valliere, “Tropical cyclone intensity estimation in the North Atlantic basin using an improved deviation angle variance technique”, Weather Forecasting, vol. 27, no. 5, pp. 1264-1277, Oct 2012.</a:t>
            </a:r>
          </a:p>
          <a:p>
            <a:pPr algn="just"/>
            <a:r>
              <a:rPr lang="en-IN" sz="1400" dirty="0">
                <a:effectLst/>
                <a:latin typeface="Times New Roman" panose="02020603050405020304" pitchFamily="18" charset="0"/>
                <a:ea typeface="Times New Roman" panose="02020603050405020304" pitchFamily="18" charset="0"/>
                <a:cs typeface="Times New Roman" panose="02020603050405020304" pitchFamily="18" charset="0"/>
              </a:rPr>
              <a:t>[</a:t>
            </a:r>
            <a:r>
              <a:rPr lang="en-IN" sz="1400" dirty="0">
                <a:latin typeface="Times New Roman" panose="02020603050405020304" pitchFamily="18" charset="0"/>
                <a:ea typeface="Times New Roman" panose="02020603050405020304" pitchFamily="18" charset="0"/>
                <a:cs typeface="Times New Roman" panose="02020603050405020304" pitchFamily="18" charset="0"/>
              </a:rPr>
              <a:t>8</a:t>
            </a:r>
            <a:r>
              <a:rPr lang="en-IN" sz="1400" dirty="0">
                <a:effectLst/>
                <a:latin typeface="Times New Roman" panose="02020603050405020304" pitchFamily="18" charset="0"/>
                <a:ea typeface="Times New Roman" panose="02020603050405020304" pitchFamily="18" charset="0"/>
                <a:cs typeface="Times New Roman" panose="02020603050405020304" pitchFamily="18" charset="0"/>
              </a:rPr>
              <a:t>] Lee, C.Y.; </a:t>
            </a:r>
            <a:r>
              <a:rPr lang="en-IN" sz="1400" dirty="0" err="1">
                <a:effectLst/>
                <a:latin typeface="Times New Roman" panose="02020603050405020304" pitchFamily="18" charset="0"/>
                <a:ea typeface="Times New Roman" panose="02020603050405020304" pitchFamily="18" charset="0"/>
                <a:cs typeface="Times New Roman" panose="02020603050405020304" pitchFamily="18" charset="0"/>
              </a:rPr>
              <a:t>Tippett</a:t>
            </a:r>
            <a:r>
              <a:rPr lang="en-IN" sz="1400" dirty="0">
                <a:effectLst/>
                <a:latin typeface="Times New Roman" panose="02020603050405020304" pitchFamily="18" charset="0"/>
                <a:ea typeface="Times New Roman" panose="02020603050405020304" pitchFamily="18" charset="0"/>
                <a:cs typeface="Times New Roman" panose="02020603050405020304" pitchFamily="18" charset="0"/>
              </a:rPr>
              <a:t>, M.K.; Camargo, S.J.; Sobel, A.H. “Probabilistic Multiple Linear Regression </a:t>
            </a:r>
            <a:r>
              <a:rPr lang="en-IN" sz="1400" dirty="0" err="1">
                <a:effectLst/>
                <a:latin typeface="Times New Roman" panose="02020603050405020304" pitchFamily="18" charset="0"/>
                <a:ea typeface="Times New Roman" panose="02020603050405020304" pitchFamily="18" charset="0"/>
                <a:cs typeface="Times New Roman" panose="02020603050405020304" pitchFamily="18" charset="0"/>
              </a:rPr>
              <a:t>Modeling</a:t>
            </a:r>
            <a:r>
              <a:rPr lang="en-IN" sz="1400" dirty="0">
                <a:effectLst/>
                <a:latin typeface="Times New Roman" panose="02020603050405020304" pitchFamily="18" charset="0"/>
                <a:ea typeface="Times New Roman" panose="02020603050405020304" pitchFamily="18" charset="0"/>
                <a:cs typeface="Times New Roman" panose="02020603050405020304" pitchFamily="18" charset="0"/>
              </a:rPr>
              <a:t> for Tropical Cyclone Intensity” Mon. Wea. Rev. 2015, 143, 933–954.</a:t>
            </a:r>
          </a:p>
          <a:p>
            <a:pPr algn="just"/>
            <a:r>
              <a:rPr lang="en-IN" sz="1400" dirty="0">
                <a:effectLst/>
                <a:latin typeface="Times New Roman" panose="02020603050405020304" pitchFamily="18" charset="0"/>
                <a:ea typeface="Times New Roman" panose="02020603050405020304" pitchFamily="18" charset="0"/>
                <a:cs typeface="Times New Roman" panose="02020603050405020304" pitchFamily="18" charset="0"/>
              </a:rPr>
              <a:t>[</a:t>
            </a:r>
            <a:r>
              <a:rPr lang="en-IN" sz="1400" dirty="0">
                <a:latin typeface="Times New Roman" panose="02020603050405020304" pitchFamily="18" charset="0"/>
                <a:ea typeface="Times New Roman" panose="02020603050405020304" pitchFamily="18" charset="0"/>
                <a:cs typeface="Times New Roman" panose="02020603050405020304" pitchFamily="18" charset="0"/>
              </a:rPr>
              <a:t>9</a:t>
            </a:r>
            <a:r>
              <a:rPr lang="en-IN" sz="1400" dirty="0">
                <a:effectLst/>
                <a:latin typeface="Times New Roman" panose="02020603050405020304" pitchFamily="18" charset="0"/>
                <a:ea typeface="Times New Roman" panose="02020603050405020304" pitchFamily="18" charset="0"/>
                <a:cs typeface="Times New Roman" panose="02020603050405020304" pitchFamily="18" charset="0"/>
              </a:rPr>
              <a:t>] N. Sharma, M.M. Ali, John A. </a:t>
            </a:r>
            <a:r>
              <a:rPr lang="en-IN" sz="1400" dirty="0" err="1">
                <a:effectLst/>
                <a:latin typeface="Times New Roman" panose="02020603050405020304" pitchFamily="18" charset="0"/>
                <a:ea typeface="Times New Roman" panose="02020603050405020304" pitchFamily="18" charset="0"/>
                <a:cs typeface="Times New Roman" panose="02020603050405020304" pitchFamily="18" charset="0"/>
              </a:rPr>
              <a:t>Knaff</a:t>
            </a:r>
            <a:r>
              <a:rPr lang="en-IN" sz="1400" dirty="0">
                <a:effectLst/>
                <a:latin typeface="Times New Roman" panose="02020603050405020304" pitchFamily="18" charset="0"/>
                <a:ea typeface="Times New Roman" panose="02020603050405020304" pitchFamily="18" charset="0"/>
                <a:cs typeface="Times New Roman" panose="02020603050405020304" pitchFamily="18" charset="0"/>
              </a:rPr>
              <a:t> and P. Chand, “A soft-computing cyclone intensity prediction scheme for the western North Pacific Ocean”, </a:t>
            </a:r>
            <a:r>
              <a:rPr lang="en-IN" sz="1400" dirty="0" err="1">
                <a:effectLst/>
                <a:latin typeface="Times New Roman" panose="02020603050405020304" pitchFamily="18" charset="0"/>
                <a:ea typeface="Times New Roman" panose="02020603050405020304" pitchFamily="18" charset="0"/>
                <a:cs typeface="Times New Roman" panose="02020603050405020304" pitchFamily="18" charset="0"/>
              </a:rPr>
              <a:t>RMetS</a:t>
            </a:r>
            <a:r>
              <a:rPr lang="en-IN" sz="1400" dirty="0">
                <a:effectLst/>
                <a:latin typeface="Times New Roman" panose="02020603050405020304" pitchFamily="18" charset="0"/>
                <a:ea typeface="Times New Roman" panose="02020603050405020304" pitchFamily="18" charset="0"/>
                <a:cs typeface="Times New Roman" panose="02020603050405020304" pitchFamily="18" charset="0"/>
              </a:rPr>
              <a:t> Atmospheric Science Letters, vol 14, pp. 187-192, May 2013.</a:t>
            </a:r>
          </a:p>
          <a:p>
            <a:pPr algn="just"/>
            <a:r>
              <a:rPr lang="en-IN" sz="1400" dirty="0">
                <a:effectLst/>
                <a:latin typeface="Times New Roman" panose="02020603050405020304" pitchFamily="18" charset="0"/>
                <a:ea typeface="Times New Roman" panose="02020603050405020304" pitchFamily="18" charset="0"/>
                <a:cs typeface="Times New Roman" panose="02020603050405020304" pitchFamily="18" charset="0"/>
              </a:rPr>
              <a:t>[10] S. Chaudhari, D. Dutta, S. Goswami and A. </a:t>
            </a:r>
            <a:r>
              <a:rPr lang="en-IN" sz="1400" dirty="0" err="1">
                <a:effectLst/>
                <a:latin typeface="Times New Roman" panose="02020603050405020304" pitchFamily="18" charset="0"/>
                <a:ea typeface="Times New Roman" panose="02020603050405020304" pitchFamily="18" charset="0"/>
                <a:cs typeface="Times New Roman" panose="02020603050405020304" pitchFamily="18" charset="0"/>
              </a:rPr>
              <a:t>Middey</a:t>
            </a:r>
            <a:r>
              <a:rPr lang="en-IN" sz="1400" dirty="0">
                <a:effectLst/>
                <a:latin typeface="Times New Roman" panose="02020603050405020304" pitchFamily="18" charset="0"/>
                <a:ea typeface="Times New Roman" panose="02020603050405020304" pitchFamily="18" charset="0"/>
                <a:cs typeface="Times New Roman" panose="02020603050405020304" pitchFamily="18" charset="0"/>
              </a:rPr>
              <a:t>, “Intensity forecast of tropical cyclones over North Indian Ocean using multilayer perceptron model: Skill and performance verification”, Nat. Hazards 65, 97–113, 2013.</a:t>
            </a:r>
          </a:p>
          <a:p>
            <a:pPr algn="just"/>
            <a:r>
              <a:rPr lang="en-IN" sz="1400" dirty="0">
                <a:effectLst/>
                <a:latin typeface="Times New Roman" panose="02020603050405020304" pitchFamily="18" charset="0"/>
                <a:ea typeface="Times New Roman" panose="02020603050405020304" pitchFamily="18" charset="0"/>
                <a:cs typeface="Times New Roman" panose="02020603050405020304" pitchFamily="18" charset="0"/>
              </a:rPr>
              <a:t>[11] D. Matsuoka, M. Nakano, D. Sugiyama, and S. Uchida, “Deep learning approach for detecting tropical cyclones and their precursors in the simulation by a cloud-resolving global nonhydrostatic atmospheric model,” Prog. Earth Planet. Sci., vol. 5, no. 1, pp. 1–16, Dec. 2018.</a:t>
            </a:r>
          </a:p>
          <a:p>
            <a:pPr algn="just"/>
            <a:r>
              <a:rPr lang="en-IN" sz="1400" dirty="0">
                <a:effectLst/>
                <a:latin typeface="Times New Roman" panose="02020603050405020304" pitchFamily="18" charset="0"/>
                <a:ea typeface="Times New Roman" panose="02020603050405020304" pitchFamily="18" charset="0"/>
                <a:cs typeface="Times New Roman" panose="02020603050405020304" pitchFamily="18" charset="0"/>
              </a:rPr>
              <a:t>[12] C. </a:t>
            </a:r>
            <a:r>
              <a:rPr lang="en-IN" sz="1400" dirty="0" err="1">
                <a:effectLst/>
                <a:latin typeface="Times New Roman" panose="02020603050405020304" pitchFamily="18" charset="0"/>
                <a:ea typeface="Times New Roman" panose="02020603050405020304" pitchFamily="18" charset="0"/>
                <a:cs typeface="Times New Roman" panose="02020603050405020304" pitchFamily="18" charset="0"/>
              </a:rPr>
              <a:t>Kumler</a:t>
            </a:r>
            <a:r>
              <a:rPr lang="en-IN" sz="1400" dirty="0">
                <a:effectLst/>
                <a:latin typeface="Times New Roman" panose="02020603050405020304" pitchFamily="18" charset="0"/>
                <a:ea typeface="Times New Roman" panose="02020603050405020304" pitchFamily="18" charset="0"/>
                <a:cs typeface="Times New Roman" panose="02020603050405020304" pitchFamily="18" charset="0"/>
              </a:rPr>
              <a:t>-Bonfanti, J. Stewart, D. Hall, and M. </a:t>
            </a:r>
            <a:r>
              <a:rPr lang="en-IN" sz="1400" dirty="0" err="1">
                <a:effectLst/>
                <a:latin typeface="Times New Roman" panose="02020603050405020304" pitchFamily="18" charset="0"/>
                <a:ea typeface="Times New Roman" panose="02020603050405020304" pitchFamily="18" charset="0"/>
                <a:cs typeface="Times New Roman" panose="02020603050405020304" pitchFamily="18" charset="0"/>
              </a:rPr>
              <a:t>Govett</a:t>
            </a:r>
            <a:r>
              <a:rPr lang="en-IN" sz="1400" dirty="0">
                <a:effectLst/>
                <a:latin typeface="Times New Roman" panose="02020603050405020304" pitchFamily="18" charset="0"/>
                <a:ea typeface="Times New Roman" panose="02020603050405020304" pitchFamily="18" charset="0"/>
                <a:cs typeface="Times New Roman" panose="02020603050405020304" pitchFamily="18" charset="0"/>
              </a:rPr>
              <a:t>, “Tropical and extratropical cyclone detection using deep learning,” J. Appl. </a:t>
            </a:r>
            <a:r>
              <a:rPr lang="en-IN" sz="1400" dirty="0" err="1">
                <a:effectLst/>
                <a:latin typeface="Times New Roman" panose="02020603050405020304" pitchFamily="18" charset="0"/>
                <a:ea typeface="Times New Roman" panose="02020603050405020304" pitchFamily="18" charset="0"/>
                <a:cs typeface="Times New Roman" panose="02020603050405020304" pitchFamily="18" charset="0"/>
              </a:rPr>
              <a:t>Meteorol</a:t>
            </a:r>
            <a:r>
              <a:rPr lang="en-IN" sz="14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IN" sz="1400" dirty="0" err="1">
                <a:effectLst/>
                <a:latin typeface="Times New Roman" panose="02020603050405020304" pitchFamily="18" charset="0"/>
                <a:ea typeface="Times New Roman" panose="02020603050405020304" pitchFamily="18" charset="0"/>
                <a:cs typeface="Times New Roman" panose="02020603050405020304" pitchFamily="18" charset="0"/>
              </a:rPr>
              <a:t>Climatol</a:t>
            </a:r>
            <a:r>
              <a:rPr lang="en-IN" sz="1400" dirty="0">
                <a:effectLst/>
                <a:latin typeface="Times New Roman" panose="02020603050405020304" pitchFamily="18" charset="0"/>
                <a:ea typeface="Times New Roman" panose="02020603050405020304" pitchFamily="18" charset="0"/>
                <a:cs typeface="Times New Roman" panose="02020603050405020304" pitchFamily="18" charset="0"/>
              </a:rPr>
              <a:t>., vol. 59, no. 12, pp. 1971–1985, Dec. 2020.</a:t>
            </a:r>
          </a:p>
        </p:txBody>
      </p:sp>
      <p:sp>
        <p:nvSpPr>
          <p:cNvPr id="4" name="TextBox 3">
            <a:extLst>
              <a:ext uri="{FF2B5EF4-FFF2-40B4-BE49-F238E27FC236}">
                <a16:creationId xmlns:a16="http://schemas.microsoft.com/office/drawing/2014/main" id="{F321DDC9-800F-AEE8-7E28-EC46F0B2D0C4}"/>
              </a:ext>
            </a:extLst>
          </p:cNvPr>
          <p:cNvSpPr txBox="1"/>
          <p:nvPr/>
        </p:nvSpPr>
        <p:spPr>
          <a:xfrm>
            <a:off x="914400" y="6356350"/>
            <a:ext cx="3092824" cy="276999"/>
          </a:xfrm>
          <a:prstGeom prst="rect">
            <a:avLst/>
          </a:prstGeom>
          <a:noFill/>
        </p:spPr>
        <p:txBody>
          <a:bodyPr wrap="square" rtlCol="0">
            <a:spAutoFit/>
          </a:bodyPr>
          <a:lstStyle/>
          <a:p>
            <a:r>
              <a:rPr lang="en-IN" sz="1200" dirty="0">
                <a:latin typeface="Times New Roman" panose="02020603050405020304" pitchFamily="18" charset="0"/>
                <a:cs typeface="Times New Roman" panose="02020603050405020304" pitchFamily="18" charset="0"/>
              </a:rPr>
              <a:t>* </a:t>
            </a:r>
            <a:r>
              <a:rPr lang="en-IN" sz="1200" i="1" dirty="0">
                <a:latin typeface="Times New Roman" panose="02020603050405020304" pitchFamily="18" charset="0"/>
                <a:cs typeface="Times New Roman" panose="02020603050405020304" pitchFamily="18" charset="0"/>
              </a:rPr>
              <a:t>shows only a few of the references</a:t>
            </a:r>
          </a:p>
        </p:txBody>
      </p:sp>
      <p:pic>
        <p:nvPicPr>
          <p:cNvPr id="6" name="Picture 5">
            <a:extLst>
              <a:ext uri="{FF2B5EF4-FFF2-40B4-BE49-F238E27FC236}">
                <a16:creationId xmlns:a16="http://schemas.microsoft.com/office/drawing/2014/main" id="{E6508CA3-EA28-A628-2E8C-96939C08A0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2"/>
            <a:ext cx="720000" cy="77429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Slide Number Placeholder 2">
            <a:extLst>
              <a:ext uri="{FF2B5EF4-FFF2-40B4-BE49-F238E27FC236}">
                <a16:creationId xmlns:a16="http://schemas.microsoft.com/office/drawing/2014/main" id="{DB777D27-4316-BBBE-C7AE-0140917B18F6}"/>
              </a:ext>
            </a:extLst>
          </p:cNvPr>
          <p:cNvSpPr txBox="1">
            <a:spLocks/>
          </p:cNvSpPr>
          <p:nvPr/>
        </p:nvSpPr>
        <p:spPr>
          <a:xfrm>
            <a:off x="11763866" y="6492875"/>
            <a:ext cx="428134"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9099E15-0B61-4255-AA40-DB1990BD2F98}" type="slidenum">
              <a:rPr lang="en-IN" smtClean="0">
                <a:latin typeface="Times New Roman" panose="02020603050405020304" pitchFamily="18" charset="0"/>
                <a:cs typeface="Times New Roman" panose="02020603050405020304" pitchFamily="18" charset="0"/>
              </a:rPr>
              <a:pPr/>
              <a:t>40</a:t>
            </a:fld>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4656728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58000"/>
            <a:lum/>
          </a:blip>
          <a:srcRect/>
          <a:stretch>
            <a:fillRect t="-27000" b="-27000"/>
          </a:stretch>
        </a:blipFill>
        <a:effectLst/>
      </p:bgPr>
    </p:bg>
    <p:spTree>
      <p:nvGrpSpPr>
        <p:cNvPr id="1" name=""/>
        <p:cNvGrpSpPr/>
        <p:nvPr/>
      </p:nvGrpSpPr>
      <p:grpSpPr>
        <a:xfrm>
          <a:off x="0" y="0"/>
          <a:ext cx="0" cy="0"/>
          <a:chOff x="0" y="0"/>
          <a:chExt cx="0" cy="0"/>
        </a:xfrm>
      </p:grpSpPr>
      <p:sp>
        <p:nvSpPr>
          <p:cNvPr id="8" name="Footer Text">
            <a:extLst>
              <a:ext uri="{FF2B5EF4-FFF2-40B4-BE49-F238E27FC236}">
                <a16:creationId xmlns:a16="http://schemas.microsoft.com/office/drawing/2014/main" id="{39BE6F7F-C3B8-4336-B499-2CF5FB0768E7}"/>
              </a:ext>
            </a:extLst>
          </p:cNvPr>
          <p:cNvSpPr txBox="1"/>
          <p:nvPr/>
        </p:nvSpPr>
        <p:spPr>
          <a:xfrm>
            <a:off x="3666064" y="5018950"/>
            <a:ext cx="4859867" cy="615553"/>
          </a:xfrm>
          <a:prstGeom prst="rect">
            <a:avLst/>
          </a:prstGeom>
          <a:noFill/>
        </p:spPr>
        <p:txBody>
          <a:bodyPr wrap="square" lIns="0" tIns="0" rIns="0" bIns="0" rtlCol="0" anchor="ctr">
            <a:spAutoFit/>
          </a:bodyPr>
          <a:lstStyle/>
          <a:p>
            <a:pPr algn="ctr"/>
            <a:r>
              <a:rPr lang="en-US" sz="4000" b="1" dirty="0">
                <a:latin typeface="Times New Roman" panose="02020603050405020304" pitchFamily="18" charset="0"/>
                <a:ea typeface="Roboto" panose="02000000000000000000" pitchFamily="2" charset="0"/>
                <a:cs typeface="Times New Roman" panose="02020603050405020304" pitchFamily="18" charset="0"/>
              </a:rPr>
              <a:t>THANK YOU</a:t>
            </a:r>
          </a:p>
        </p:txBody>
      </p:sp>
      <p:sp>
        <p:nvSpPr>
          <p:cNvPr id="2" name="Slide Number Placeholder 1">
            <a:extLst>
              <a:ext uri="{FF2B5EF4-FFF2-40B4-BE49-F238E27FC236}">
                <a16:creationId xmlns:a16="http://schemas.microsoft.com/office/drawing/2014/main" id="{279C8FF2-12E2-A8EA-7D1D-0460FEE40DC6}"/>
              </a:ext>
            </a:extLst>
          </p:cNvPr>
          <p:cNvSpPr>
            <a:spLocks noGrp="1"/>
          </p:cNvSpPr>
          <p:nvPr>
            <p:ph type="sldNum" sz="quarter" idx="12"/>
          </p:nvPr>
        </p:nvSpPr>
        <p:spPr/>
        <p:txBody>
          <a:bodyPr/>
          <a:lstStyle/>
          <a:p>
            <a:fld id="{B9099E15-0B61-4255-AA40-DB1990BD2F98}" type="slidenum">
              <a:rPr lang="en-IN" smtClean="0"/>
              <a:t>41</a:t>
            </a:fld>
            <a:endParaRPr lang="en-IN"/>
          </a:p>
        </p:txBody>
      </p:sp>
      <p:pic>
        <p:nvPicPr>
          <p:cNvPr id="16" name="Picture 15">
            <a:extLst>
              <a:ext uri="{FF2B5EF4-FFF2-40B4-BE49-F238E27FC236}">
                <a16:creationId xmlns:a16="http://schemas.microsoft.com/office/drawing/2014/main" id="{F28D2107-090E-78A0-5A14-F5C1EEE9278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21417" y="676116"/>
            <a:ext cx="6349163" cy="4236541"/>
          </a:xfrm>
          <a:prstGeom prst="rect">
            <a:avLst/>
          </a:prstGeom>
        </p:spPr>
      </p:pic>
    </p:spTree>
    <p:extLst>
      <p:ext uri="{BB962C8B-B14F-4D97-AF65-F5344CB8AC3E}">
        <p14:creationId xmlns:p14="http://schemas.microsoft.com/office/powerpoint/2010/main" val="30426352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3861DE3-FEC8-4963-8E76-5C673572271A}"/>
              </a:ext>
            </a:extLst>
          </p:cNvPr>
          <p:cNvSpPr txBox="1"/>
          <p:nvPr/>
        </p:nvSpPr>
        <p:spPr>
          <a:xfrm>
            <a:off x="110442" y="1199180"/>
            <a:ext cx="7473699" cy="1631216"/>
          </a:xfrm>
          <a:prstGeom prst="rect">
            <a:avLst/>
          </a:prstGeom>
          <a:noFill/>
        </p:spPr>
        <p:txBody>
          <a:bodyPr wrap="square" rtlCol="0">
            <a:spAutoFit/>
          </a:bodyPr>
          <a:lstStyle/>
          <a:p>
            <a:pPr algn="ctr"/>
            <a:endParaRPr lang="en-IN" sz="20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lvl="1" algn="just"/>
            <a:endParaRPr lang="en-IN" sz="2000" dirty="0">
              <a:latin typeface="Times New Roman" panose="02020603050405020304" pitchFamily="18" charset="0"/>
              <a:cs typeface="Times New Roman" panose="02020603050405020304" pitchFamily="18" charset="0"/>
            </a:endParaRPr>
          </a:p>
          <a:p>
            <a:pPr lvl="1" algn="just"/>
            <a:endParaRPr lang="en-IN" sz="2000" dirty="0">
              <a:latin typeface="Times New Roman" panose="02020603050405020304" pitchFamily="18" charset="0"/>
              <a:cs typeface="Times New Roman" panose="02020603050405020304" pitchFamily="18" charset="0"/>
            </a:endParaRPr>
          </a:p>
          <a:p>
            <a:pPr lvl="1" algn="just"/>
            <a:endParaRPr lang="en-IN" sz="2000" dirty="0">
              <a:latin typeface="Times New Roman" panose="02020603050405020304" pitchFamily="18" charset="0"/>
              <a:cs typeface="Times New Roman" panose="02020603050405020304" pitchFamily="18" charset="0"/>
            </a:endParaRPr>
          </a:p>
          <a:p>
            <a:pPr lvl="1" algn="just"/>
            <a:endParaRPr lang="en-IN" sz="20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D26E45C4-DB96-D9D9-C793-0DEEFED98952}"/>
              </a:ext>
            </a:extLst>
          </p:cNvPr>
          <p:cNvPicPr>
            <a:picLocks noChangeAspect="1"/>
          </p:cNvPicPr>
          <p:nvPr/>
        </p:nvPicPr>
        <p:blipFill rotWithShape="1">
          <a:blip r:embed="rId3">
            <a:extLst>
              <a:ext uri="{28A0092B-C50C-407E-A947-70E740481C1C}">
                <a14:useLocalDpi xmlns:a14="http://schemas.microsoft.com/office/drawing/2010/main" val="0"/>
              </a:ext>
            </a:extLst>
          </a:blip>
          <a:srcRect l="3736"/>
          <a:stretch/>
        </p:blipFill>
        <p:spPr>
          <a:xfrm>
            <a:off x="7732783" y="1032856"/>
            <a:ext cx="4245150" cy="3175118"/>
          </a:xfrm>
          <a:prstGeom prst="rect">
            <a:avLst/>
          </a:prstGeom>
        </p:spPr>
      </p:pic>
      <p:sp>
        <p:nvSpPr>
          <p:cNvPr id="7" name="TextBox 6">
            <a:extLst>
              <a:ext uri="{FF2B5EF4-FFF2-40B4-BE49-F238E27FC236}">
                <a16:creationId xmlns:a16="http://schemas.microsoft.com/office/drawing/2014/main" id="{A18FCAFE-8448-662E-7845-62928CD74879}"/>
              </a:ext>
            </a:extLst>
          </p:cNvPr>
          <p:cNvSpPr txBox="1"/>
          <p:nvPr/>
        </p:nvSpPr>
        <p:spPr>
          <a:xfrm>
            <a:off x="2496000" y="0"/>
            <a:ext cx="7200000" cy="720000"/>
          </a:xfrm>
          <a:prstGeom prst="rect">
            <a:avLst/>
          </a:prstGeom>
          <a:noFill/>
        </p:spPr>
        <p:txBody>
          <a:bodyPr wrap="square">
            <a:spAutoFit/>
          </a:bodyPr>
          <a:lstStyle/>
          <a:p>
            <a:pPr algn="ctr"/>
            <a:r>
              <a:rPr lang="en-IN" sz="4000" b="1" dirty="0">
                <a:latin typeface="Times New Roman" panose="02020603050405020304" pitchFamily="18" charset="0"/>
                <a:cs typeface="Times New Roman" panose="02020603050405020304" pitchFamily="18" charset="0"/>
              </a:rPr>
              <a:t>EXISTING TECHNIQUES</a:t>
            </a:r>
          </a:p>
        </p:txBody>
      </p:sp>
      <p:graphicFrame>
        <p:nvGraphicFramePr>
          <p:cNvPr id="8" name="Table 7">
            <a:extLst>
              <a:ext uri="{FF2B5EF4-FFF2-40B4-BE49-F238E27FC236}">
                <a16:creationId xmlns:a16="http://schemas.microsoft.com/office/drawing/2014/main" id="{9A301393-FC39-1B9A-8358-071B160C76E9}"/>
              </a:ext>
            </a:extLst>
          </p:cNvPr>
          <p:cNvGraphicFramePr>
            <a:graphicFrameLocks noGrp="1"/>
          </p:cNvGraphicFramePr>
          <p:nvPr>
            <p:extLst>
              <p:ext uri="{D42A27DB-BD31-4B8C-83A1-F6EECF244321}">
                <p14:modId xmlns:p14="http://schemas.microsoft.com/office/powerpoint/2010/main" val="928108626"/>
              </p:ext>
            </p:extLst>
          </p:nvPr>
        </p:nvGraphicFramePr>
        <p:xfrm>
          <a:off x="110442" y="1032856"/>
          <a:ext cx="7473699" cy="3576320"/>
        </p:xfrm>
        <a:graphic>
          <a:graphicData uri="http://schemas.openxmlformats.org/drawingml/2006/table">
            <a:tbl>
              <a:tblPr firstRow="1" bandRow="1">
                <a:tableStyleId>{74C1A8A3-306A-4EB7-A6B1-4F7E0EB9C5D6}</a:tableStyleId>
              </a:tblPr>
              <a:tblGrid>
                <a:gridCol w="3074658">
                  <a:extLst>
                    <a:ext uri="{9D8B030D-6E8A-4147-A177-3AD203B41FA5}">
                      <a16:colId xmlns:a16="http://schemas.microsoft.com/office/drawing/2014/main" val="2608014448"/>
                    </a:ext>
                  </a:extLst>
                </a:gridCol>
                <a:gridCol w="4399041">
                  <a:extLst>
                    <a:ext uri="{9D8B030D-6E8A-4147-A177-3AD203B41FA5}">
                      <a16:colId xmlns:a16="http://schemas.microsoft.com/office/drawing/2014/main" val="2610635057"/>
                    </a:ext>
                  </a:extLst>
                </a:gridCol>
              </a:tblGrid>
              <a:tr h="370840">
                <a:tc>
                  <a:txBody>
                    <a:bodyPr/>
                    <a:lstStyle/>
                    <a:p>
                      <a:r>
                        <a:rPr lang="en-IN" dirty="0">
                          <a:latin typeface="Times New Roman" panose="02020603050405020304" pitchFamily="18" charset="0"/>
                          <a:cs typeface="Times New Roman" panose="02020603050405020304" pitchFamily="18" charset="0"/>
                        </a:rPr>
                        <a:t>Technique</a:t>
                      </a:r>
                    </a:p>
                  </a:txBody>
                  <a:tcPr/>
                </a:tc>
                <a:tc>
                  <a:txBody>
                    <a:bodyPr/>
                    <a:lstStyle/>
                    <a:p>
                      <a:r>
                        <a:rPr lang="en-IN" dirty="0">
                          <a:latin typeface="Times New Roman" panose="02020603050405020304" pitchFamily="18" charset="0"/>
                          <a:cs typeface="Times New Roman" panose="02020603050405020304" pitchFamily="18" charset="0"/>
                        </a:rPr>
                        <a:t>Limitation</a:t>
                      </a:r>
                    </a:p>
                  </a:txBody>
                  <a:tcPr/>
                </a:tc>
                <a:extLst>
                  <a:ext uri="{0D108BD9-81ED-4DB2-BD59-A6C34878D82A}">
                    <a16:rowId xmlns:a16="http://schemas.microsoft.com/office/drawing/2014/main" val="95852476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dirty="0">
                          <a:latin typeface="Times New Roman" panose="02020603050405020304" pitchFamily="18" charset="0"/>
                          <a:cs typeface="Times New Roman" panose="02020603050405020304" pitchFamily="18" charset="0"/>
                        </a:rPr>
                        <a:t>Dvorak Technique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dirty="0">
                          <a:latin typeface="Times New Roman" panose="02020603050405020304" pitchFamily="18" charset="0"/>
                          <a:cs typeface="Times New Roman" panose="02020603050405020304" pitchFamily="18" charset="0"/>
                        </a:rPr>
                        <a:t>Human intervention leads to differences in assigning T-number.</a:t>
                      </a:r>
                    </a:p>
                  </a:txBody>
                  <a:tcPr/>
                </a:tc>
                <a:extLst>
                  <a:ext uri="{0D108BD9-81ED-4DB2-BD59-A6C34878D82A}">
                    <a16:rowId xmlns:a16="http://schemas.microsoft.com/office/drawing/2014/main" val="148773206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dirty="0">
                          <a:latin typeface="Times New Roman" panose="02020603050405020304" pitchFamily="18" charset="0"/>
                          <a:cs typeface="Times New Roman" panose="02020603050405020304" pitchFamily="18" charset="0"/>
                        </a:rPr>
                        <a:t>Advanced Dvorak Technique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dirty="0">
                          <a:latin typeface="Times New Roman" panose="02020603050405020304" pitchFamily="18" charset="0"/>
                          <a:cs typeface="Times New Roman" panose="02020603050405020304" pitchFamily="18" charset="0"/>
                        </a:rPr>
                        <a:t>Performance is bad during smaller cyclones or disordered cloud.</a:t>
                      </a:r>
                    </a:p>
                  </a:txBody>
                  <a:tcPr/>
                </a:tc>
                <a:extLst>
                  <a:ext uri="{0D108BD9-81ED-4DB2-BD59-A6C34878D82A}">
                    <a16:rowId xmlns:a16="http://schemas.microsoft.com/office/drawing/2014/main" val="378167988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dirty="0">
                          <a:latin typeface="Times New Roman" panose="02020603050405020304" pitchFamily="18" charset="0"/>
                          <a:cs typeface="Times New Roman" panose="02020603050405020304" pitchFamily="18" charset="0"/>
                        </a:rPr>
                        <a:t>Deviation Angle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dirty="0">
                          <a:latin typeface="Times New Roman" panose="02020603050405020304" pitchFamily="18" charset="0"/>
                          <a:cs typeface="Times New Roman" panose="02020603050405020304" pitchFamily="18" charset="0"/>
                        </a:rPr>
                        <a:t>Models and parameters are different for different locations.</a:t>
                      </a:r>
                    </a:p>
                  </a:txBody>
                  <a:tcPr/>
                </a:tc>
                <a:extLst>
                  <a:ext uri="{0D108BD9-81ED-4DB2-BD59-A6C34878D82A}">
                    <a16:rowId xmlns:a16="http://schemas.microsoft.com/office/drawing/2014/main" val="72817690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dirty="0">
                          <a:latin typeface="Times New Roman" panose="02020603050405020304" pitchFamily="18" charset="0"/>
                          <a:cs typeface="Times New Roman" panose="02020603050405020304" pitchFamily="18" charset="0"/>
                        </a:rPr>
                        <a:t>Passive Microwave Imagery-Based Tropical Cyclone Intensity Estimation.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dirty="0">
                          <a:latin typeface="Times New Roman" panose="02020603050405020304" pitchFamily="18" charset="0"/>
                          <a:cs typeface="Times New Roman" panose="02020603050405020304" pitchFamily="18" charset="0"/>
                        </a:rPr>
                        <a:t>Intensity estimation depends on frequency of observations.</a:t>
                      </a:r>
                    </a:p>
                  </a:txBody>
                  <a:tcPr/>
                </a:tc>
                <a:extLst>
                  <a:ext uri="{0D108BD9-81ED-4DB2-BD59-A6C34878D82A}">
                    <a16:rowId xmlns:a16="http://schemas.microsoft.com/office/drawing/2014/main" val="228305733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dirty="0">
                          <a:latin typeface="Times New Roman" panose="02020603050405020304" pitchFamily="18" charset="0"/>
                          <a:cs typeface="Times New Roman" panose="02020603050405020304" pitchFamily="18" charset="0"/>
                        </a:rPr>
                        <a:t>Convolutional Neural Network</a:t>
                      </a:r>
                    </a:p>
                  </a:txBody>
                  <a:tcPr/>
                </a:tc>
                <a:tc>
                  <a:txBody>
                    <a:bodyPr/>
                    <a:lstStyle/>
                    <a:p>
                      <a:r>
                        <a:rPr lang="en-IN" dirty="0">
                          <a:latin typeface="Times New Roman" panose="02020603050405020304" pitchFamily="18" charset="0"/>
                          <a:cs typeface="Times New Roman" panose="02020603050405020304" pitchFamily="18" charset="0"/>
                        </a:rPr>
                        <a:t>Requires a large amount of dataset</a:t>
                      </a:r>
                    </a:p>
                  </a:txBody>
                  <a:tcPr/>
                </a:tc>
                <a:extLst>
                  <a:ext uri="{0D108BD9-81ED-4DB2-BD59-A6C34878D82A}">
                    <a16:rowId xmlns:a16="http://schemas.microsoft.com/office/drawing/2014/main" val="771215815"/>
                  </a:ext>
                </a:extLst>
              </a:tr>
            </a:tbl>
          </a:graphicData>
        </a:graphic>
      </p:graphicFrame>
      <p:sp>
        <p:nvSpPr>
          <p:cNvPr id="9" name="Slide Number Placeholder 2">
            <a:extLst>
              <a:ext uri="{FF2B5EF4-FFF2-40B4-BE49-F238E27FC236}">
                <a16:creationId xmlns:a16="http://schemas.microsoft.com/office/drawing/2014/main" id="{D77457EB-F439-163B-005A-E723CF3B0020}"/>
              </a:ext>
            </a:extLst>
          </p:cNvPr>
          <p:cNvSpPr txBox="1">
            <a:spLocks/>
          </p:cNvSpPr>
          <p:nvPr/>
        </p:nvSpPr>
        <p:spPr>
          <a:xfrm>
            <a:off x="11763866" y="6492875"/>
            <a:ext cx="428134"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9099E15-0B61-4255-AA40-DB1990BD2F98}" type="slidenum">
              <a:rPr lang="en-IN" smtClean="0">
                <a:latin typeface="Times New Roman" panose="02020603050405020304" pitchFamily="18" charset="0"/>
                <a:cs typeface="Times New Roman" panose="02020603050405020304" pitchFamily="18" charset="0"/>
              </a:rPr>
              <a:pPr/>
              <a:t>5</a:t>
            </a:fld>
            <a:endParaRPr lang="en-IN" dirty="0">
              <a:latin typeface="Times New Roman" panose="02020603050405020304" pitchFamily="18" charset="0"/>
              <a:cs typeface="Times New Roman" panose="02020603050405020304" pitchFamily="18" charset="0"/>
            </a:endParaRPr>
          </a:p>
        </p:txBody>
      </p:sp>
      <p:pic>
        <p:nvPicPr>
          <p:cNvPr id="10" name="Picture 9">
            <a:extLst>
              <a:ext uri="{FF2B5EF4-FFF2-40B4-BE49-F238E27FC236}">
                <a16:creationId xmlns:a16="http://schemas.microsoft.com/office/drawing/2014/main" id="{E6F0AC03-6809-CD7D-6B56-377EC634752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2"/>
            <a:ext cx="720000" cy="77429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extBox 1">
            <a:extLst>
              <a:ext uri="{FF2B5EF4-FFF2-40B4-BE49-F238E27FC236}">
                <a16:creationId xmlns:a16="http://schemas.microsoft.com/office/drawing/2014/main" id="{BF44C7A8-F5F3-1C0F-7F57-D37D52D774B0}"/>
              </a:ext>
            </a:extLst>
          </p:cNvPr>
          <p:cNvSpPr txBox="1"/>
          <p:nvPr/>
        </p:nvSpPr>
        <p:spPr>
          <a:xfrm>
            <a:off x="360001" y="4865077"/>
            <a:ext cx="11175507"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dirty="0">
                <a:latin typeface="Book Antiqua" panose="02040602050305030304" pitchFamily="18" charset="0"/>
              </a:rPr>
              <a:t>Research Gaps</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IN" sz="1800" dirty="0">
                <a:latin typeface="Book Antiqua" panose="02040602050305030304" pitchFamily="18" charset="0"/>
              </a:rPr>
              <a:t>Cyclones cross oceans, information transfer between storms from different basins is difficult</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IN" sz="1800" dirty="0">
                <a:latin typeface="Book Antiqua" panose="02040602050305030304" pitchFamily="18" charset="0"/>
              </a:rPr>
              <a:t>Complex and nonlinear relationships between TC parameters</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IN" dirty="0">
                <a:latin typeface="Book Antiqua" panose="02040602050305030304" pitchFamily="18" charset="0"/>
              </a:rPr>
              <a:t>Inaccurate vortex initialization, incomplete knowledge of complex physical processes</a:t>
            </a:r>
            <a:endParaRPr lang="en-IN" sz="1800" dirty="0">
              <a:latin typeface="Book Antiqua" panose="02040602050305030304" pitchFamily="18" charset="0"/>
            </a:endParaRPr>
          </a:p>
        </p:txBody>
      </p:sp>
    </p:spTree>
    <p:extLst>
      <p:ext uri="{BB962C8B-B14F-4D97-AF65-F5344CB8AC3E}">
        <p14:creationId xmlns:p14="http://schemas.microsoft.com/office/powerpoint/2010/main" val="7185926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8210BEA-EF51-4144-96CD-E0C00F90BF24}"/>
              </a:ext>
            </a:extLst>
          </p:cNvPr>
          <p:cNvSpPr txBox="1"/>
          <p:nvPr/>
        </p:nvSpPr>
        <p:spPr>
          <a:xfrm>
            <a:off x="2707340" y="0"/>
            <a:ext cx="6777318" cy="707886"/>
          </a:xfrm>
          <a:prstGeom prst="rect">
            <a:avLst/>
          </a:prstGeom>
          <a:noFill/>
        </p:spPr>
        <p:txBody>
          <a:bodyPr wrap="square" rtlCol="0">
            <a:spAutoFit/>
          </a:bodyPr>
          <a:lstStyle/>
          <a:p>
            <a:pPr algn="ctr"/>
            <a:r>
              <a:rPr lang="en-IN" sz="4000" b="1" dirty="0">
                <a:latin typeface="Book Antiqua" panose="02040602050305030304" pitchFamily="18" charset="0"/>
              </a:rPr>
              <a:t>Need for image analysis</a:t>
            </a:r>
          </a:p>
        </p:txBody>
      </p:sp>
      <p:pic>
        <p:nvPicPr>
          <p:cNvPr id="6" name="Picture 5">
            <a:extLst>
              <a:ext uri="{FF2B5EF4-FFF2-40B4-BE49-F238E27FC236}">
                <a16:creationId xmlns:a16="http://schemas.microsoft.com/office/drawing/2014/main" id="{C959DC9F-5E00-DA04-E0B8-4B129A2481C7}"/>
              </a:ext>
            </a:extLst>
          </p:cNvPr>
          <p:cNvPicPr>
            <a:picLocks noChangeAspect="1"/>
          </p:cNvPicPr>
          <p:nvPr/>
        </p:nvPicPr>
        <p:blipFill>
          <a:blip r:embed="rId3"/>
          <a:stretch>
            <a:fillRect/>
          </a:stretch>
        </p:blipFill>
        <p:spPr>
          <a:xfrm>
            <a:off x="4604446" y="1017361"/>
            <a:ext cx="4880212" cy="902853"/>
          </a:xfrm>
          <a:prstGeom prst="rect">
            <a:avLst/>
          </a:prstGeom>
        </p:spPr>
      </p:pic>
      <p:pic>
        <p:nvPicPr>
          <p:cNvPr id="8" name="Picture 7">
            <a:extLst>
              <a:ext uri="{FF2B5EF4-FFF2-40B4-BE49-F238E27FC236}">
                <a16:creationId xmlns:a16="http://schemas.microsoft.com/office/drawing/2014/main" id="{EA2AD948-0C02-AB55-EDB4-9067AC0A565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9759" y="3568348"/>
            <a:ext cx="3548017" cy="2429455"/>
          </a:xfrm>
          <a:prstGeom prst="rect">
            <a:avLst/>
          </a:prstGeom>
        </p:spPr>
      </p:pic>
      <p:sp>
        <p:nvSpPr>
          <p:cNvPr id="10" name="TextBox 9">
            <a:extLst>
              <a:ext uri="{FF2B5EF4-FFF2-40B4-BE49-F238E27FC236}">
                <a16:creationId xmlns:a16="http://schemas.microsoft.com/office/drawing/2014/main" id="{D66A1443-4770-9694-4A67-1B025B7006F8}"/>
              </a:ext>
            </a:extLst>
          </p:cNvPr>
          <p:cNvSpPr txBox="1"/>
          <p:nvPr/>
        </p:nvSpPr>
        <p:spPr>
          <a:xfrm>
            <a:off x="351628" y="6119336"/>
            <a:ext cx="9581265" cy="738664"/>
          </a:xfrm>
          <a:prstGeom prst="rect">
            <a:avLst/>
          </a:prstGeom>
          <a:noFill/>
        </p:spPr>
        <p:txBody>
          <a:bodyPr wrap="square">
            <a:spAutoFit/>
          </a:bodyPr>
          <a:lstStyle/>
          <a:p>
            <a:r>
              <a:rPr lang="fr-FR" sz="1400" i="1" dirty="0">
                <a:latin typeface="Times New Roman" panose="02020603050405020304" pitchFamily="18" charset="0"/>
                <a:cs typeface="Times New Roman" panose="02020603050405020304" pitchFamily="18" charset="0"/>
              </a:rPr>
              <a:t>Image Sources:</a:t>
            </a:r>
          </a:p>
          <a:p>
            <a:r>
              <a:rPr lang="fr-FR" sz="1400" i="1" dirty="0">
                <a:latin typeface="Times New Roman" panose="02020603050405020304" pitchFamily="18" charset="0"/>
                <a:cs typeface="Times New Roman" panose="02020603050405020304" pitchFamily="18" charset="0"/>
              </a:rPr>
              <a:t>Global </a:t>
            </a:r>
            <a:r>
              <a:rPr lang="fr-FR" sz="1400" i="1" dirty="0" err="1">
                <a:latin typeface="Times New Roman" panose="02020603050405020304" pitchFamily="18" charset="0"/>
                <a:cs typeface="Times New Roman" panose="02020603050405020304" pitchFamily="18" charset="0"/>
              </a:rPr>
              <a:t>Weather</a:t>
            </a:r>
            <a:r>
              <a:rPr lang="fr-FR" sz="1400" i="1" dirty="0">
                <a:latin typeface="Times New Roman" panose="02020603050405020304" pitchFamily="18" charset="0"/>
                <a:cs typeface="Times New Roman" panose="02020603050405020304" pitchFamily="18" charset="0"/>
              </a:rPr>
              <a:t> and </a:t>
            </a:r>
            <a:r>
              <a:rPr lang="fr-FR" sz="1400" i="1" dirty="0" err="1">
                <a:latin typeface="Times New Roman" panose="02020603050405020304" pitchFamily="18" charset="0"/>
                <a:cs typeface="Times New Roman" panose="02020603050405020304" pitchFamily="18" charset="0"/>
              </a:rPr>
              <a:t>Climate</a:t>
            </a:r>
            <a:r>
              <a:rPr lang="fr-FR" sz="1400" i="1" dirty="0">
                <a:latin typeface="Times New Roman" panose="02020603050405020304" pitchFamily="18" charset="0"/>
                <a:cs typeface="Times New Roman" panose="02020603050405020304" pitchFamily="18" charset="0"/>
              </a:rPr>
              <a:t> Center (Top </a:t>
            </a:r>
            <a:r>
              <a:rPr lang="fr-FR" sz="1400" i="1" dirty="0" err="1">
                <a:latin typeface="Times New Roman" panose="02020603050405020304" pitchFamily="18" charset="0"/>
                <a:cs typeface="Times New Roman" panose="02020603050405020304" pitchFamily="18" charset="0"/>
              </a:rPr>
              <a:t>left</a:t>
            </a:r>
            <a:r>
              <a:rPr lang="fr-FR" sz="1400" i="1" dirty="0">
                <a:latin typeface="Times New Roman" panose="02020603050405020304" pitchFamily="18" charset="0"/>
                <a:cs typeface="Times New Roman" panose="02020603050405020304" pitchFamily="18" charset="0"/>
              </a:rPr>
              <a:t>)</a:t>
            </a:r>
          </a:p>
          <a:p>
            <a:r>
              <a:rPr lang="fr-FR" sz="1400" i="1" dirty="0">
                <a:latin typeface="Times New Roman" panose="02020603050405020304" pitchFamily="18" charset="0"/>
                <a:cs typeface="Times New Roman" panose="02020603050405020304" pitchFamily="18" charset="0"/>
              </a:rPr>
              <a:t>Image </a:t>
            </a:r>
            <a:r>
              <a:rPr lang="fr-FR" sz="1400" i="1" dirty="0" err="1">
                <a:latin typeface="Times New Roman" panose="02020603050405020304" pitchFamily="18" charset="0"/>
                <a:cs typeface="Times New Roman" panose="02020603050405020304" pitchFamily="18" charset="0"/>
              </a:rPr>
              <a:t>Courtesy</a:t>
            </a:r>
            <a:r>
              <a:rPr lang="fr-FR" sz="1400" i="1" dirty="0">
                <a:latin typeface="Times New Roman" panose="02020603050405020304" pitchFamily="18" charset="0"/>
                <a:cs typeface="Times New Roman" panose="02020603050405020304" pitchFamily="18" charset="0"/>
              </a:rPr>
              <a:t>: </a:t>
            </a:r>
            <a:r>
              <a:rPr lang="fr-FR" sz="1400" i="1" dirty="0">
                <a:latin typeface="Times New Roman" panose="02020603050405020304" pitchFamily="18" charset="0"/>
                <a:cs typeface="Times New Roman" panose="02020603050405020304" pitchFamily="18" charset="0"/>
                <a:hlinkClick r:id="rId5"/>
              </a:rPr>
              <a:t>http://www.fe-lexikon.info/</a:t>
            </a:r>
            <a:r>
              <a:rPr lang="fr-FR" sz="1400" i="1" dirty="0">
                <a:latin typeface="Times New Roman" panose="02020603050405020304" pitchFamily="18" charset="0"/>
                <a:cs typeface="Times New Roman" panose="02020603050405020304" pitchFamily="18" charset="0"/>
              </a:rPr>
              <a:t> (Bottom </a:t>
            </a:r>
            <a:r>
              <a:rPr lang="fr-FR" sz="1400" i="1" dirty="0" err="1">
                <a:latin typeface="Times New Roman" panose="02020603050405020304" pitchFamily="18" charset="0"/>
                <a:cs typeface="Times New Roman" panose="02020603050405020304" pitchFamily="18" charset="0"/>
              </a:rPr>
              <a:t>left</a:t>
            </a:r>
            <a:r>
              <a:rPr lang="fr-FR" sz="1400" i="1" dirty="0">
                <a:latin typeface="Times New Roman" panose="02020603050405020304" pitchFamily="18" charset="0"/>
                <a:cs typeface="Times New Roman" panose="02020603050405020304" pitchFamily="18" charset="0"/>
              </a:rPr>
              <a:t>), </a:t>
            </a:r>
            <a:r>
              <a:rPr lang="en-IN" sz="1400" i="1" dirty="0">
                <a:latin typeface="Times New Roman" panose="02020603050405020304" pitchFamily="18" charset="0"/>
                <a:cs typeface="Times New Roman" panose="02020603050405020304" pitchFamily="18" charset="0"/>
                <a:hlinkClick r:id="rId6"/>
              </a:rPr>
              <a:t>https://doi.org/10.1073/pnas.2013584117</a:t>
            </a:r>
            <a:r>
              <a:rPr lang="en-IN" sz="1400" i="1" dirty="0">
                <a:latin typeface="Times New Roman" panose="02020603050405020304" pitchFamily="18" charset="0"/>
                <a:cs typeface="Times New Roman" panose="02020603050405020304" pitchFamily="18" charset="0"/>
              </a:rPr>
              <a:t> (Bottom right)</a:t>
            </a:r>
          </a:p>
        </p:txBody>
      </p:sp>
      <p:pic>
        <p:nvPicPr>
          <p:cNvPr id="12" name="Picture 11">
            <a:extLst>
              <a:ext uri="{FF2B5EF4-FFF2-40B4-BE49-F238E27FC236}">
                <a16:creationId xmlns:a16="http://schemas.microsoft.com/office/drawing/2014/main" id="{63031918-5A0B-7715-8052-AA3C4105ED9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32045" y="1017361"/>
            <a:ext cx="3243447" cy="2429455"/>
          </a:xfrm>
          <a:prstGeom prst="rect">
            <a:avLst/>
          </a:prstGeom>
        </p:spPr>
      </p:pic>
      <p:pic>
        <p:nvPicPr>
          <p:cNvPr id="14" name="Picture 13">
            <a:extLst>
              <a:ext uri="{FF2B5EF4-FFF2-40B4-BE49-F238E27FC236}">
                <a16:creationId xmlns:a16="http://schemas.microsoft.com/office/drawing/2014/main" id="{73FA5E17-7950-4EDF-D3F4-D821093546F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406732" y="2229689"/>
            <a:ext cx="4607860" cy="3023530"/>
          </a:xfrm>
          <a:prstGeom prst="rect">
            <a:avLst/>
          </a:prstGeom>
        </p:spPr>
      </p:pic>
      <p:sp>
        <p:nvSpPr>
          <p:cNvPr id="4" name="Slide Number Placeholder 2">
            <a:extLst>
              <a:ext uri="{FF2B5EF4-FFF2-40B4-BE49-F238E27FC236}">
                <a16:creationId xmlns:a16="http://schemas.microsoft.com/office/drawing/2014/main" id="{9DF11D16-7875-DC6A-5BAE-48708C2F3A3B}"/>
              </a:ext>
            </a:extLst>
          </p:cNvPr>
          <p:cNvSpPr txBox="1">
            <a:spLocks/>
          </p:cNvSpPr>
          <p:nvPr/>
        </p:nvSpPr>
        <p:spPr>
          <a:xfrm>
            <a:off x="11763866" y="6492875"/>
            <a:ext cx="428134"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9099E15-0B61-4255-AA40-DB1990BD2F98}" type="slidenum">
              <a:rPr lang="en-IN" smtClean="0">
                <a:latin typeface="Times New Roman" panose="02020603050405020304" pitchFamily="18" charset="0"/>
                <a:cs typeface="Times New Roman" panose="02020603050405020304" pitchFamily="18" charset="0"/>
              </a:rPr>
              <a:pPr/>
              <a:t>6</a:t>
            </a:fld>
            <a:endParaRPr lang="en-IN"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2CA12321-1CC2-B2B2-3F63-4537767DBD5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 y="2"/>
            <a:ext cx="720000" cy="77429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TextBox 1">
            <a:extLst>
              <a:ext uri="{FF2B5EF4-FFF2-40B4-BE49-F238E27FC236}">
                <a16:creationId xmlns:a16="http://schemas.microsoft.com/office/drawing/2014/main" id="{97F75C34-C198-50BA-FB2B-93379EB0D076}"/>
              </a:ext>
            </a:extLst>
          </p:cNvPr>
          <p:cNvSpPr txBox="1"/>
          <p:nvPr/>
        </p:nvSpPr>
        <p:spPr>
          <a:xfrm>
            <a:off x="9284677" y="2813538"/>
            <a:ext cx="2479189" cy="2031325"/>
          </a:xfrm>
          <a:prstGeom prst="rect">
            <a:avLst/>
          </a:prstGeom>
          <a:noFill/>
        </p:spPr>
        <p:txBody>
          <a:bodyPr wrap="square" rtlCol="0">
            <a:spAutoFit/>
          </a:bodyPr>
          <a:lstStyle/>
          <a:p>
            <a:r>
              <a:rPr lang="en-IN" dirty="0">
                <a:latin typeface="Times New Roman" panose="02020603050405020304" pitchFamily="18" charset="0"/>
                <a:cs typeface="Times New Roman" panose="02020603050405020304" pitchFamily="18" charset="0"/>
              </a:rPr>
              <a:t>Reasons</a:t>
            </a:r>
          </a:p>
          <a:p>
            <a:pPr marL="342900" indent="-342900">
              <a:buFont typeface="Wingdings" panose="05000000000000000000" pitchFamily="2" charset="2"/>
              <a:buChar char="Ø"/>
            </a:pPr>
            <a:r>
              <a:rPr lang="en-IN" dirty="0">
                <a:latin typeface="Times New Roman" panose="02020603050405020304" pitchFamily="18" charset="0"/>
                <a:cs typeface="Times New Roman" panose="02020603050405020304" pitchFamily="18" charset="0"/>
              </a:rPr>
              <a:t>Costly devices</a:t>
            </a:r>
          </a:p>
          <a:p>
            <a:pPr marL="342900" indent="-342900">
              <a:buFont typeface="Wingdings" panose="05000000000000000000" pitchFamily="2" charset="2"/>
              <a:buChar char="Ø"/>
            </a:pPr>
            <a:r>
              <a:rPr lang="en-IN" dirty="0">
                <a:latin typeface="Times New Roman" panose="02020603050405020304" pitchFamily="18" charset="0"/>
                <a:cs typeface="Times New Roman" panose="02020603050405020304" pitchFamily="18" charset="0"/>
              </a:rPr>
              <a:t>Huge number of Global Satellite system</a:t>
            </a:r>
          </a:p>
          <a:p>
            <a:pPr marL="342900" indent="-342900">
              <a:buFont typeface="Wingdings" panose="05000000000000000000" pitchFamily="2" charset="2"/>
              <a:buChar char="Ø"/>
            </a:pPr>
            <a:r>
              <a:rPr lang="en-IN" dirty="0">
                <a:latin typeface="Times New Roman" panose="02020603050405020304" pitchFamily="18" charset="0"/>
                <a:cs typeface="Times New Roman" panose="02020603050405020304" pitchFamily="18" charset="0"/>
              </a:rPr>
              <a:t>In-situ availability of cyclone images.</a:t>
            </a:r>
          </a:p>
        </p:txBody>
      </p:sp>
    </p:spTree>
    <p:extLst>
      <p:ext uri="{BB962C8B-B14F-4D97-AF65-F5344CB8AC3E}">
        <p14:creationId xmlns:p14="http://schemas.microsoft.com/office/powerpoint/2010/main" val="14640681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8210BEA-EF51-4144-96CD-E0C00F90BF24}"/>
              </a:ext>
            </a:extLst>
          </p:cNvPr>
          <p:cNvSpPr txBox="1"/>
          <p:nvPr/>
        </p:nvSpPr>
        <p:spPr>
          <a:xfrm>
            <a:off x="1315570" y="74137"/>
            <a:ext cx="9560857" cy="646331"/>
          </a:xfrm>
          <a:prstGeom prst="rect">
            <a:avLst/>
          </a:prstGeom>
          <a:noFill/>
        </p:spPr>
        <p:txBody>
          <a:bodyPr wrap="square" rtlCol="0">
            <a:spAutoFit/>
          </a:bodyPr>
          <a:lstStyle/>
          <a:p>
            <a:pPr algn="ctr"/>
            <a:r>
              <a:rPr lang="en-IN" sz="3600" b="1" dirty="0">
                <a:latin typeface="Book Antiqua" panose="02040602050305030304" pitchFamily="18" charset="0"/>
              </a:rPr>
              <a:t>Key Advantages of using Deep Learning</a:t>
            </a:r>
          </a:p>
        </p:txBody>
      </p:sp>
      <p:graphicFrame>
        <p:nvGraphicFramePr>
          <p:cNvPr id="2" name="Diagram 1">
            <a:extLst>
              <a:ext uri="{FF2B5EF4-FFF2-40B4-BE49-F238E27FC236}">
                <a16:creationId xmlns:a16="http://schemas.microsoft.com/office/drawing/2014/main" id="{22DB4332-6B2F-82AE-93AF-BCDA141C959B}"/>
              </a:ext>
            </a:extLst>
          </p:cNvPr>
          <p:cNvGraphicFramePr/>
          <p:nvPr>
            <p:extLst>
              <p:ext uri="{D42A27DB-BD31-4B8C-83A1-F6EECF244321}">
                <p14:modId xmlns:p14="http://schemas.microsoft.com/office/powerpoint/2010/main" val="1221903890"/>
              </p:ext>
            </p:extLst>
          </p:nvPr>
        </p:nvGraphicFramePr>
        <p:xfrm>
          <a:off x="61958" y="737524"/>
          <a:ext cx="11446010" cy="604633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Graphic 4" descr="Upward trend">
            <a:extLst>
              <a:ext uri="{FF2B5EF4-FFF2-40B4-BE49-F238E27FC236}">
                <a16:creationId xmlns:a16="http://schemas.microsoft.com/office/drawing/2014/main" id="{C49C1B97-97BA-EAD5-4CAA-99145A4AE9C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94162" y="1140133"/>
            <a:ext cx="579740" cy="579740"/>
          </a:xfrm>
          <a:prstGeom prst="rect">
            <a:avLst/>
          </a:prstGeom>
        </p:spPr>
      </p:pic>
      <p:pic>
        <p:nvPicPr>
          <p:cNvPr id="13" name="Graphic 12" descr="Lightbulb">
            <a:extLst>
              <a:ext uri="{FF2B5EF4-FFF2-40B4-BE49-F238E27FC236}">
                <a16:creationId xmlns:a16="http://schemas.microsoft.com/office/drawing/2014/main" id="{26B67DC1-2B77-3F26-64F9-A7872A0F2E6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24329" y="2270353"/>
            <a:ext cx="688832" cy="688832"/>
          </a:xfrm>
          <a:prstGeom prst="rect">
            <a:avLst/>
          </a:prstGeom>
        </p:spPr>
      </p:pic>
      <p:pic>
        <p:nvPicPr>
          <p:cNvPr id="15" name="Graphic 14" descr="Satellite">
            <a:extLst>
              <a:ext uri="{FF2B5EF4-FFF2-40B4-BE49-F238E27FC236}">
                <a16:creationId xmlns:a16="http://schemas.microsoft.com/office/drawing/2014/main" id="{60AA5773-0283-0C0F-D9ED-ED087947DB4A}"/>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69845" y="4549866"/>
            <a:ext cx="643316" cy="643316"/>
          </a:xfrm>
          <a:prstGeom prst="rect">
            <a:avLst/>
          </a:prstGeom>
        </p:spPr>
      </p:pic>
      <p:pic>
        <p:nvPicPr>
          <p:cNvPr id="17" name="Graphic 16" descr="Wave">
            <a:extLst>
              <a:ext uri="{FF2B5EF4-FFF2-40B4-BE49-F238E27FC236}">
                <a16:creationId xmlns:a16="http://schemas.microsoft.com/office/drawing/2014/main" id="{B818FD5F-9A8B-B56C-A5E5-E5A61E0C9C6F}"/>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309446" y="5666864"/>
            <a:ext cx="643316" cy="643316"/>
          </a:xfrm>
          <a:prstGeom prst="rect">
            <a:avLst/>
          </a:prstGeom>
        </p:spPr>
      </p:pic>
      <p:pic>
        <p:nvPicPr>
          <p:cNvPr id="6" name="Graphic 5" descr="Head with gears">
            <a:extLst>
              <a:ext uri="{FF2B5EF4-FFF2-40B4-BE49-F238E27FC236}">
                <a16:creationId xmlns:a16="http://schemas.microsoft.com/office/drawing/2014/main" id="{962309EF-B065-8D81-5CE7-AD8D9B27684B}"/>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011723" y="3444929"/>
            <a:ext cx="688832" cy="688832"/>
          </a:xfrm>
          <a:prstGeom prst="rect">
            <a:avLst/>
          </a:prstGeom>
        </p:spPr>
      </p:pic>
      <p:sp>
        <p:nvSpPr>
          <p:cNvPr id="4" name="Slide Number Placeholder 2">
            <a:extLst>
              <a:ext uri="{FF2B5EF4-FFF2-40B4-BE49-F238E27FC236}">
                <a16:creationId xmlns:a16="http://schemas.microsoft.com/office/drawing/2014/main" id="{A14399C4-4832-09C7-F506-A90B3EA85ED9}"/>
              </a:ext>
            </a:extLst>
          </p:cNvPr>
          <p:cNvSpPr txBox="1">
            <a:spLocks/>
          </p:cNvSpPr>
          <p:nvPr/>
        </p:nvSpPr>
        <p:spPr>
          <a:xfrm>
            <a:off x="11763866" y="6492875"/>
            <a:ext cx="428134"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9099E15-0B61-4255-AA40-DB1990BD2F98}" type="slidenum">
              <a:rPr lang="en-IN" smtClean="0">
                <a:latin typeface="Times New Roman" panose="02020603050405020304" pitchFamily="18" charset="0"/>
                <a:cs typeface="Times New Roman" panose="02020603050405020304" pitchFamily="18" charset="0"/>
              </a:rPr>
              <a:pPr/>
              <a:t>7</a:t>
            </a:fld>
            <a:endParaRPr lang="en-IN"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82EC1887-EC64-4913-B6A4-44F183D898C3}"/>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 y="2"/>
            <a:ext cx="720000" cy="77429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7042099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a:extLst>
              <a:ext uri="{FF2B5EF4-FFF2-40B4-BE49-F238E27FC236}">
                <a16:creationId xmlns:a16="http://schemas.microsoft.com/office/drawing/2014/main" id="{CC0B3E35-32AD-ACA7-6737-06E2E495B221}"/>
              </a:ext>
            </a:extLst>
          </p:cNvPr>
          <p:cNvPicPr>
            <a:picLocks noGrp="1" noChangeAspect="1"/>
          </p:cNvPicPr>
          <p:nvPr>
            <p:ph type="pic" sz="quarter" idx="12"/>
          </p:nvPr>
        </p:nvPicPr>
        <p:blipFill>
          <a:blip r:embed="rId2">
            <a:extLst>
              <a:ext uri="{28A0092B-C50C-407E-A947-70E740481C1C}">
                <a14:useLocalDpi xmlns:a14="http://schemas.microsoft.com/office/drawing/2010/main" val="0"/>
              </a:ext>
            </a:extLst>
          </a:blip>
          <a:srcRect t="8426" b="8426"/>
          <a:stretch>
            <a:fillRect/>
          </a:stretch>
        </p:blipFill>
        <p:spPr/>
      </p:pic>
      <p:sp>
        <p:nvSpPr>
          <p:cNvPr id="3" name="TextBox 2">
            <a:extLst>
              <a:ext uri="{FF2B5EF4-FFF2-40B4-BE49-F238E27FC236}">
                <a16:creationId xmlns:a16="http://schemas.microsoft.com/office/drawing/2014/main" id="{545FF784-9DC3-E935-BD44-04D5CB9E692F}"/>
              </a:ext>
            </a:extLst>
          </p:cNvPr>
          <p:cNvSpPr txBox="1"/>
          <p:nvPr/>
        </p:nvSpPr>
        <p:spPr>
          <a:xfrm>
            <a:off x="909420" y="1874728"/>
            <a:ext cx="4356847" cy="3108543"/>
          </a:xfrm>
          <a:prstGeom prst="rect">
            <a:avLst/>
          </a:prstGeom>
          <a:noFill/>
        </p:spPr>
        <p:txBody>
          <a:bodyPr wrap="square" rtlCol="0">
            <a:spAutoFit/>
          </a:bodyPr>
          <a:lstStyle/>
          <a:p>
            <a:pPr algn="ctr"/>
            <a:r>
              <a:rPr lang="en-US" sz="2800" dirty="0">
                <a:latin typeface="Times New Roman" panose="02020603050405020304" pitchFamily="18" charset="0"/>
                <a:cs typeface="Times New Roman" panose="02020603050405020304" pitchFamily="18" charset="0"/>
              </a:rPr>
              <a:t>Part 1</a:t>
            </a:r>
          </a:p>
          <a:p>
            <a:pPr algn="ctr"/>
            <a:r>
              <a:rPr lang="en-US" sz="2800" dirty="0">
                <a:latin typeface="Times New Roman" panose="02020603050405020304" pitchFamily="18" charset="0"/>
                <a:cs typeface="Times New Roman" panose="02020603050405020304" pitchFamily="18" charset="0"/>
              </a:rPr>
              <a:t>An End-to-End Deep Learning Framework for Cyclone Intensity Estimation in North Indian Ocean Region Using Satellite Imagery</a:t>
            </a:r>
            <a:endParaRPr lang="en-IN" sz="2800" b="1" dirty="0">
              <a:latin typeface="Times New Roman" panose="02020603050405020304" pitchFamily="18" charset="0"/>
              <a:cs typeface="Times New Roman" panose="02020603050405020304" pitchFamily="18" charset="0"/>
            </a:endParaRPr>
          </a:p>
        </p:txBody>
      </p:sp>
      <p:sp>
        <p:nvSpPr>
          <p:cNvPr id="6" name="Slide Number Placeholder 2">
            <a:extLst>
              <a:ext uri="{FF2B5EF4-FFF2-40B4-BE49-F238E27FC236}">
                <a16:creationId xmlns:a16="http://schemas.microsoft.com/office/drawing/2014/main" id="{CDA5B0AB-CA51-FCA8-FD55-721CED4322A3}"/>
              </a:ext>
            </a:extLst>
          </p:cNvPr>
          <p:cNvSpPr txBox="1">
            <a:spLocks/>
          </p:cNvSpPr>
          <p:nvPr/>
        </p:nvSpPr>
        <p:spPr>
          <a:xfrm>
            <a:off x="11763866" y="6492875"/>
            <a:ext cx="428134"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9099E15-0B61-4255-AA40-DB1990BD2F98}" type="slidenum">
              <a:rPr lang="en-IN" smtClean="0">
                <a:latin typeface="Times New Roman" panose="02020603050405020304" pitchFamily="18" charset="0"/>
                <a:cs typeface="Times New Roman" panose="02020603050405020304" pitchFamily="18" charset="0"/>
              </a:rPr>
              <a:pPr/>
              <a:t>8</a:t>
            </a:fld>
            <a:endParaRPr lang="en-IN"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9A6AF081-ED73-9D6B-B8C8-4CD0A46C50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2"/>
            <a:ext cx="720000" cy="77429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40354501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43E1F3-571D-43DB-9C94-A7A429F987EE}"/>
              </a:ext>
            </a:extLst>
          </p:cNvPr>
          <p:cNvSpPr>
            <a:spLocks noGrp="1"/>
          </p:cNvSpPr>
          <p:nvPr>
            <p:ph type="title"/>
          </p:nvPr>
        </p:nvSpPr>
        <p:spPr>
          <a:xfrm>
            <a:off x="4323069" y="0"/>
            <a:ext cx="3545862" cy="545945"/>
          </a:xfrm>
        </p:spPr>
        <p:txBody>
          <a:bodyPr>
            <a:noAutofit/>
          </a:bodyPr>
          <a:lstStyle/>
          <a:p>
            <a:pPr algn="ctr"/>
            <a:r>
              <a:rPr lang="en-IN" sz="4000" b="1" dirty="0">
                <a:solidFill>
                  <a:schemeClr val="tx1"/>
                </a:solidFill>
                <a:latin typeface="Times New Roman" panose="02020603050405020304" pitchFamily="18" charset="0"/>
                <a:ea typeface="Roboto" panose="02000000000000000000" pitchFamily="2" charset="0"/>
                <a:cs typeface="Times New Roman" panose="02020603050405020304" pitchFamily="18" charset="0"/>
              </a:rPr>
              <a:t>Dataset (1/4)</a:t>
            </a:r>
          </a:p>
        </p:txBody>
      </p:sp>
      <p:pic>
        <p:nvPicPr>
          <p:cNvPr id="8" name="Picture 7">
            <a:extLst>
              <a:ext uri="{FF2B5EF4-FFF2-40B4-BE49-F238E27FC236}">
                <a16:creationId xmlns:a16="http://schemas.microsoft.com/office/drawing/2014/main" id="{80EC988A-28C2-4933-B3F6-02E7F4148EF2}"/>
              </a:ext>
            </a:extLst>
          </p:cNvPr>
          <p:cNvPicPr>
            <a:picLocks noChangeAspect="1"/>
          </p:cNvPicPr>
          <p:nvPr/>
        </p:nvPicPr>
        <p:blipFill rotWithShape="1">
          <a:blip r:embed="rId3"/>
          <a:srcRect l="1994" t="826" r="2099"/>
          <a:stretch/>
        </p:blipFill>
        <p:spPr>
          <a:xfrm>
            <a:off x="8489089" y="1305794"/>
            <a:ext cx="3339584" cy="3554201"/>
          </a:xfrm>
          <a:prstGeom prst="rect">
            <a:avLst/>
          </a:prstGeom>
        </p:spPr>
      </p:pic>
      <p:graphicFrame>
        <p:nvGraphicFramePr>
          <p:cNvPr id="9" name="Diagram 8">
            <a:extLst>
              <a:ext uri="{FF2B5EF4-FFF2-40B4-BE49-F238E27FC236}">
                <a16:creationId xmlns:a16="http://schemas.microsoft.com/office/drawing/2014/main" id="{9BA104E9-428A-12E9-D60D-15598C3C4394}"/>
              </a:ext>
            </a:extLst>
          </p:cNvPr>
          <p:cNvGraphicFramePr/>
          <p:nvPr>
            <p:extLst>
              <p:ext uri="{D42A27DB-BD31-4B8C-83A1-F6EECF244321}">
                <p14:modId xmlns:p14="http://schemas.microsoft.com/office/powerpoint/2010/main" val="2347483766"/>
              </p:ext>
            </p:extLst>
          </p:nvPr>
        </p:nvGraphicFramePr>
        <p:xfrm>
          <a:off x="62594" y="925551"/>
          <a:ext cx="7988586" cy="580893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2" name="Picture 1">
            <a:extLst>
              <a:ext uri="{FF2B5EF4-FFF2-40B4-BE49-F238E27FC236}">
                <a16:creationId xmlns:a16="http://schemas.microsoft.com/office/drawing/2014/main" id="{139A2B7D-FDAC-4384-C1E3-784C443D589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 y="2"/>
            <a:ext cx="720000" cy="77429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4" name="TextBox 3">
            <a:extLst>
              <a:ext uri="{FF2B5EF4-FFF2-40B4-BE49-F238E27FC236}">
                <a16:creationId xmlns:a16="http://schemas.microsoft.com/office/drawing/2014/main" id="{29BC3149-4874-B0D0-7F66-62605DE99282}"/>
              </a:ext>
            </a:extLst>
          </p:cNvPr>
          <p:cNvSpPr txBox="1"/>
          <p:nvPr/>
        </p:nvSpPr>
        <p:spPr>
          <a:xfrm>
            <a:off x="8489089" y="5001687"/>
            <a:ext cx="3339584" cy="646331"/>
          </a:xfrm>
          <a:prstGeom prst="rect">
            <a:avLst/>
          </a:prstGeom>
          <a:noFill/>
          <a:ln>
            <a:solidFill>
              <a:schemeClr val="tx1"/>
            </a:solidFill>
          </a:ln>
        </p:spPr>
        <p:txBody>
          <a:bodyPr wrap="square" rtlCol="0">
            <a:spAutoFit/>
          </a:bodyPr>
          <a:lstStyle/>
          <a:p>
            <a:pPr algn="ctr"/>
            <a:r>
              <a:rPr lang="en-IN" dirty="0">
                <a:latin typeface="Times New Roman" panose="02020603050405020304" pitchFamily="18" charset="0"/>
                <a:cs typeface="Times New Roman" panose="02020603050405020304" pitchFamily="18" charset="0"/>
              </a:rPr>
              <a:t>Fig: CIMSS Tropical Cyclones Website</a:t>
            </a:r>
          </a:p>
        </p:txBody>
      </p:sp>
      <p:sp>
        <p:nvSpPr>
          <p:cNvPr id="5" name="Slide Number Placeholder 2">
            <a:extLst>
              <a:ext uri="{FF2B5EF4-FFF2-40B4-BE49-F238E27FC236}">
                <a16:creationId xmlns:a16="http://schemas.microsoft.com/office/drawing/2014/main" id="{BF890A5F-1B35-1DA5-D534-42E193FB7A3C}"/>
              </a:ext>
            </a:extLst>
          </p:cNvPr>
          <p:cNvSpPr txBox="1">
            <a:spLocks/>
          </p:cNvSpPr>
          <p:nvPr/>
        </p:nvSpPr>
        <p:spPr>
          <a:xfrm>
            <a:off x="11763866" y="6492875"/>
            <a:ext cx="428134"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9099E15-0B61-4255-AA40-DB1990BD2F98}" type="slidenum">
              <a:rPr lang="en-IN" smtClean="0">
                <a:latin typeface="Times New Roman" panose="02020603050405020304" pitchFamily="18" charset="0"/>
                <a:cs typeface="Times New Roman" panose="02020603050405020304" pitchFamily="18" charset="0"/>
              </a:rPr>
              <a:pPr/>
              <a:t>9</a:t>
            </a:fld>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3193028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13860</TotalTime>
  <Words>3757</Words>
  <Application>Microsoft Office PowerPoint</Application>
  <PresentationFormat>Widescreen</PresentationFormat>
  <Paragraphs>700</Paragraphs>
  <Slides>41</Slides>
  <Notes>11</Notes>
  <HiddenSlides>0</HiddenSlides>
  <MMClips>3</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41</vt:i4>
      </vt:variant>
    </vt:vector>
  </HeadingPairs>
  <TitlesOfParts>
    <vt:vector size="49" baseType="lpstr">
      <vt:lpstr>Arial</vt:lpstr>
      <vt:lpstr>Book Antiqua</vt:lpstr>
      <vt:lpstr>Calibri</vt:lpstr>
      <vt:lpstr>Calibri Light</vt:lpstr>
      <vt:lpstr>Roboto</vt:lpstr>
      <vt:lpstr>Times New Roman</vt:lpstr>
      <vt:lpstr>Wingdings</vt:lpstr>
      <vt:lpstr>Office Theme</vt:lpstr>
      <vt:lpstr>PowerPoint Presentation</vt:lpstr>
      <vt:lpstr>PowerPoint Presentation</vt:lpstr>
      <vt:lpstr>Motivation</vt:lpstr>
      <vt:lpstr>PowerPoint Presentation</vt:lpstr>
      <vt:lpstr>PowerPoint Presentation</vt:lpstr>
      <vt:lpstr>PowerPoint Presentation</vt:lpstr>
      <vt:lpstr>PowerPoint Presentation</vt:lpstr>
      <vt:lpstr>PowerPoint Presentation</vt:lpstr>
      <vt:lpstr>Dataset (1/4)</vt:lpstr>
      <vt:lpstr>PowerPoint Presentation</vt:lpstr>
      <vt:lpstr>Dataset(3/4)</vt:lpstr>
      <vt:lpstr>PowerPoint Presentation</vt:lpstr>
      <vt:lpstr>PowerPoint Presentation</vt:lpstr>
      <vt:lpstr>PowerPoint Presentation</vt:lpstr>
      <vt:lpstr>PowerPoint Presentation</vt:lpstr>
      <vt:lpstr>PowerPoint Presentation</vt:lpstr>
      <vt:lpstr>Proposed CNN Model</vt:lpstr>
      <vt:lpstr>PowerPoint Presentation</vt:lpstr>
      <vt:lpstr>Results</vt:lpstr>
      <vt:lpstr>Deployment of Model &amp; Feature Maps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Cyclone Intensity Prediction using Deep Learning</dc:title>
  <dc:creator>Manish Mawatwal</dc:creator>
  <cp:lastModifiedBy>Manish Mawatwal</cp:lastModifiedBy>
  <cp:revision>149</cp:revision>
  <dcterms:created xsi:type="dcterms:W3CDTF">2021-11-30T13:08:40Z</dcterms:created>
  <dcterms:modified xsi:type="dcterms:W3CDTF">2024-06-28T09:16:49Z</dcterms:modified>
</cp:coreProperties>
</file>